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41" r:id="rId3"/>
    <p:sldId id="342" r:id="rId4"/>
    <p:sldId id="340" r:id="rId5"/>
    <p:sldId id="259" r:id="rId6"/>
    <p:sldId id="258" r:id="rId7"/>
    <p:sldId id="339" r:id="rId8"/>
    <p:sldId id="260" r:id="rId9"/>
    <p:sldId id="261" r:id="rId10"/>
    <p:sldId id="283" r:id="rId11"/>
    <p:sldId id="262" r:id="rId12"/>
    <p:sldId id="263" r:id="rId13"/>
    <p:sldId id="344" r:id="rId14"/>
    <p:sldId id="266" r:id="rId15"/>
    <p:sldId id="284" r:id="rId16"/>
    <p:sldId id="285" r:id="rId17"/>
    <p:sldId id="286" r:id="rId18"/>
    <p:sldId id="338" r:id="rId19"/>
    <p:sldId id="329" r:id="rId20"/>
    <p:sldId id="287" r:id="rId21"/>
    <p:sldId id="289" r:id="rId22"/>
    <p:sldId id="288" r:id="rId23"/>
    <p:sldId id="291" r:id="rId24"/>
    <p:sldId id="292" r:id="rId25"/>
    <p:sldId id="293" r:id="rId26"/>
    <p:sldId id="268" r:id="rId27"/>
    <p:sldId id="34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3399"/>
    <a:srgbClr val="FFFFFF"/>
    <a:srgbClr val="FF7C80"/>
    <a:srgbClr val="FFF2CD"/>
    <a:srgbClr val="CC9900"/>
    <a:srgbClr val="FDFDFD"/>
    <a:srgbClr val="F8F8F8"/>
    <a:srgbClr val="6666FF"/>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456" autoAdjust="0"/>
    <p:restoredTop sz="94660"/>
  </p:normalViewPr>
  <p:slideViewPr>
    <p:cSldViewPr snapToGrid="0">
      <p:cViewPr varScale="1">
        <p:scale>
          <a:sx n="86" d="100"/>
          <a:sy n="86" d="100"/>
        </p:scale>
        <p:origin x="727" y="-3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3.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17DE8E3-49C9-4396-8A1A-57CB88EC334C}" type="datetimeFigureOut">
              <a:rPr lang="en-GB" smtClean="0"/>
              <a:t>27/07/2026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9D58F6-FE5C-45A8-BE56-3CDE3DAF3E63}" type="slidenum">
              <a:rPr lang="en-GB" smtClean="0"/>
              <a:t>‹#›</a:t>
            </a:fld>
            <a:endParaRPr lang="en-GB"/>
          </a:p>
        </p:txBody>
      </p:sp>
    </p:spTree>
    <p:extLst>
      <p:ext uri="{BB962C8B-B14F-4D97-AF65-F5344CB8AC3E}">
        <p14:creationId xmlns:p14="http://schemas.microsoft.com/office/powerpoint/2010/main" val="41388601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17DE8E3-49C9-4396-8A1A-57CB88EC334C}" type="datetimeFigureOut">
              <a:rPr lang="en-GB" smtClean="0"/>
              <a:t>27/07/2026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9D58F6-FE5C-45A8-BE56-3CDE3DAF3E63}" type="slidenum">
              <a:rPr lang="en-GB" smtClean="0"/>
              <a:t>‹#›</a:t>
            </a:fld>
            <a:endParaRPr lang="en-GB"/>
          </a:p>
        </p:txBody>
      </p:sp>
    </p:spTree>
    <p:extLst>
      <p:ext uri="{BB962C8B-B14F-4D97-AF65-F5344CB8AC3E}">
        <p14:creationId xmlns:p14="http://schemas.microsoft.com/office/powerpoint/2010/main" val="2592799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17DE8E3-49C9-4396-8A1A-57CB88EC334C}" type="datetimeFigureOut">
              <a:rPr lang="en-GB" smtClean="0"/>
              <a:t>27/07/2026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9D58F6-FE5C-45A8-BE56-3CDE3DAF3E63}" type="slidenum">
              <a:rPr lang="en-GB" smtClean="0"/>
              <a:t>‹#›</a:t>
            </a:fld>
            <a:endParaRPr lang="en-GB"/>
          </a:p>
        </p:txBody>
      </p:sp>
    </p:spTree>
    <p:extLst>
      <p:ext uri="{BB962C8B-B14F-4D97-AF65-F5344CB8AC3E}">
        <p14:creationId xmlns:p14="http://schemas.microsoft.com/office/powerpoint/2010/main" val="2764851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0063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17DE8E3-49C9-4396-8A1A-57CB88EC334C}" type="datetimeFigureOut">
              <a:rPr lang="en-GB" smtClean="0"/>
              <a:t>27/07/2026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9D58F6-FE5C-45A8-BE56-3CDE3DAF3E63}" type="slidenum">
              <a:rPr lang="en-GB" smtClean="0"/>
              <a:t>‹#›</a:t>
            </a:fld>
            <a:endParaRPr lang="en-GB"/>
          </a:p>
        </p:txBody>
      </p:sp>
    </p:spTree>
    <p:extLst>
      <p:ext uri="{BB962C8B-B14F-4D97-AF65-F5344CB8AC3E}">
        <p14:creationId xmlns:p14="http://schemas.microsoft.com/office/powerpoint/2010/main" val="692271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17DE8E3-49C9-4396-8A1A-57CB88EC334C}" type="datetimeFigureOut">
              <a:rPr lang="en-GB" smtClean="0"/>
              <a:t>27/07/2026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9D58F6-FE5C-45A8-BE56-3CDE3DAF3E63}" type="slidenum">
              <a:rPr lang="en-GB" smtClean="0"/>
              <a:t>‹#›</a:t>
            </a:fld>
            <a:endParaRPr lang="en-GB"/>
          </a:p>
        </p:txBody>
      </p:sp>
    </p:spTree>
    <p:extLst>
      <p:ext uri="{BB962C8B-B14F-4D97-AF65-F5344CB8AC3E}">
        <p14:creationId xmlns:p14="http://schemas.microsoft.com/office/powerpoint/2010/main" val="789401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17DE8E3-49C9-4396-8A1A-57CB88EC334C}" type="datetimeFigureOut">
              <a:rPr lang="en-GB" smtClean="0"/>
              <a:t>27/07/2026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49D58F6-FE5C-45A8-BE56-3CDE3DAF3E63}" type="slidenum">
              <a:rPr lang="en-GB" smtClean="0"/>
              <a:t>‹#›</a:t>
            </a:fld>
            <a:endParaRPr lang="en-GB"/>
          </a:p>
        </p:txBody>
      </p:sp>
    </p:spTree>
    <p:extLst>
      <p:ext uri="{BB962C8B-B14F-4D97-AF65-F5344CB8AC3E}">
        <p14:creationId xmlns:p14="http://schemas.microsoft.com/office/powerpoint/2010/main" val="283444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17DE8E3-49C9-4396-8A1A-57CB88EC334C}" type="datetimeFigureOut">
              <a:rPr lang="en-GB" smtClean="0"/>
              <a:t>27/07/2026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49D58F6-FE5C-45A8-BE56-3CDE3DAF3E63}" type="slidenum">
              <a:rPr lang="en-GB" smtClean="0"/>
              <a:t>‹#›</a:t>
            </a:fld>
            <a:endParaRPr lang="en-GB"/>
          </a:p>
        </p:txBody>
      </p:sp>
    </p:spTree>
    <p:extLst>
      <p:ext uri="{BB962C8B-B14F-4D97-AF65-F5344CB8AC3E}">
        <p14:creationId xmlns:p14="http://schemas.microsoft.com/office/powerpoint/2010/main" val="3215968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17DE8E3-49C9-4396-8A1A-57CB88EC334C}" type="datetimeFigureOut">
              <a:rPr lang="en-GB" smtClean="0"/>
              <a:t>27/07/2026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49D58F6-FE5C-45A8-BE56-3CDE3DAF3E63}" type="slidenum">
              <a:rPr lang="en-GB" smtClean="0"/>
              <a:t>‹#›</a:t>
            </a:fld>
            <a:endParaRPr lang="en-GB"/>
          </a:p>
        </p:txBody>
      </p:sp>
    </p:spTree>
    <p:extLst>
      <p:ext uri="{BB962C8B-B14F-4D97-AF65-F5344CB8AC3E}">
        <p14:creationId xmlns:p14="http://schemas.microsoft.com/office/powerpoint/2010/main" val="3083967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7DE8E3-49C9-4396-8A1A-57CB88EC334C}" type="datetimeFigureOut">
              <a:rPr lang="en-GB" smtClean="0"/>
              <a:t>27/07/2026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49D58F6-FE5C-45A8-BE56-3CDE3DAF3E63}" type="slidenum">
              <a:rPr lang="en-GB" smtClean="0"/>
              <a:t>‹#›</a:t>
            </a:fld>
            <a:endParaRPr lang="en-GB"/>
          </a:p>
        </p:txBody>
      </p:sp>
    </p:spTree>
    <p:extLst>
      <p:ext uri="{BB962C8B-B14F-4D97-AF65-F5344CB8AC3E}">
        <p14:creationId xmlns:p14="http://schemas.microsoft.com/office/powerpoint/2010/main" val="31215813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17DE8E3-49C9-4396-8A1A-57CB88EC334C}" type="datetimeFigureOut">
              <a:rPr lang="en-GB" smtClean="0"/>
              <a:t>27/07/2026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49D58F6-FE5C-45A8-BE56-3CDE3DAF3E63}" type="slidenum">
              <a:rPr lang="en-GB" smtClean="0"/>
              <a:t>‹#›</a:t>
            </a:fld>
            <a:endParaRPr lang="en-GB"/>
          </a:p>
        </p:txBody>
      </p:sp>
    </p:spTree>
    <p:extLst>
      <p:ext uri="{BB962C8B-B14F-4D97-AF65-F5344CB8AC3E}">
        <p14:creationId xmlns:p14="http://schemas.microsoft.com/office/powerpoint/2010/main" val="1059649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17DE8E3-49C9-4396-8A1A-57CB88EC334C}" type="datetimeFigureOut">
              <a:rPr lang="en-GB" smtClean="0"/>
              <a:t>27/07/2026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49D58F6-FE5C-45A8-BE56-3CDE3DAF3E63}" type="slidenum">
              <a:rPr lang="en-GB" smtClean="0"/>
              <a:t>‹#›</a:t>
            </a:fld>
            <a:endParaRPr lang="en-GB"/>
          </a:p>
        </p:txBody>
      </p:sp>
    </p:spTree>
    <p:extLst>
      <p:ext uri="{BB962C8B-B14F-4D97-AF65-F5344CB8AC3E}">
        <p14:creationId xmlns:p14="http://schemas.microsoft.com/office/powerpoint/2010/main" val="24832428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7DE8E3-49C9-4396-8A1A-57CB88EC334C}" type="datetimeFigureOut">
              <a:rPr lang="en-GB" smtClean="0"/>
              <a:t>27/07/2026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9D58F6-FE5C-45A8-BE56-3CDE3DAF3E63}" type="slidenum">
              <a:rPr lang="en-GB" smtClean="0"/>
              <a:t>‹#›</a:t>
            </a:fld>
            <a:endParaRPr lang="en-GB"/>
          </a:p>
        </p:txBody>
      </p:sp>
    </p:spTree>
    <p:extLst>
      <p:ext uri="{BB962C8B-B14F-4D97-AF65-F5344CB8AC3E}">
        <p14:creationId xmlns:p14="http://schemas.microsoft.com/office/powerpoint/2010/main" val="41004450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oleObject" Target="file:///C:\G&#246;ttingen\W.Link\Daten%20(D)\MODULE\Modul%20PBMGR\Sommer%202018+2019+2020+2021+2022!\2021+2022\halbgeschwister%20inzucht%20F%20Ableitung.docx" TargetMode="External"/><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image" Target="../media/image12.emf"/></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8" Type="http://schemas.openxmlformats.org/officeDocument/2006/relationships/image" Target="../media/image18.jpe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7.png"/><Relationship Id="rId5" Type="http://schemas.microsoft.com/office/2007/relationships/hdphoto" Target="../media/hdphoto2.wdp"/><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8" Type="http://schemas.openxmlformats.org/officeDocument/2006/relationships/image" Target="../media/image18.jpe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7.png"/><Relationship Id="rId5" Type="http://schemas.microsoft.com/office/2007/relationships/hdphoto" Target="../media/hdphoto2.wdp"/><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8" Type="http://schemas.openxmlformats.org/officeDocument/2006/relationships/image" Target="../media/image18.jpe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7.png"/><Relationship Id="rId5" Type="http://schemas.microsoft.com/office/2007/relationships/hdphoto" Target="../media/hdphoto2.wdp"/><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17.png"/><Relationship Id="rId3" Type="http://schemas.microsoft.com/office/2007/relationships/hdphoto" Target="../media/hdphoto4.wdp"/><Relationship Id="rId7" Type="http://schemas.microsoft.com/office/2007/relationships/hdphoto" Target="../media/hdphoto2.wdp"/><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16.png"/><Relationship Id="rId5" Type="http://schemas.microsoft.com/office/2007/relationships/hdphoto" Target="../media/hdphoto1.wdp"/><Relationship Id="rId10" Type="http://schemas.openxmlformats.org/officeDocument/2006/relationships/image" Target="../media/image18.jpeg"/><Relationship Id="rId4" Type="http://schemas.openxmlformats.org/officeDocument/2006/relationships/image" Target="../media/image15.png"/><Relationship Id="rId9" Type="http://schemas.microsoft.com/office/2007/relationships/hdphoto" Target="../media/hdphoto3.wdp"/></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oleObject" Target="file:///C:\G&#246;ttingen\W.Link\Daten%20(D)\MODULE\Modul%20PBMGR\Sommer%202018+2019+2020+2021+2022!\2021+2022\heterosis%20in%20environments%201.docx" TargetMode="External"/><Relationship Id="rId2" Type="http://schemas.openxmlformats.org/officeDocument/2006/relationships/slideLayout" Target="../slideLayouts/slideLayout12.xml"/><Relationship Id="rId1" Type="http://schemas.openxmlformats.org/officeDocument/2006/relationships/vmlDrawing" Target="../drawings/vmlDrawing2.vml"/><Relationship Id="rId4" Type="http://schemas.openxmlformats.org/officeDocument/2006/relationships/image" Target="../media/image22.emf"/></Relationships>
</file>

<file path=ppt/slides/_rels/slide25.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die%20Chapter%20Zuchtmethodik\heterosis%20in%20environments%202.docx" TargetMode="External"/><Relationship Id="rId2" Type="http://schemas.openxmlformats.org/officeDocument/2006/relationships/slideLayout" Target="../slideLayouts/slideLayout12.xml"/><Relationship Id="rId1" Type="http://schemas.openxmlformats.org/officeDocument/2006/relationships/vmlDrawing" Target="../drawings/vmlDrawing3.vml"/><Relationship Id="rId6" Type="http://schemas.openxmlformats.org/officeDocument/2006/relationships/image" Target="../media/image25.png"/><Relationship Id="rId5" Type="http://schemas.openxmlformats.org/officeDocument/2006/relationships/image" Target="../media/image24.emf"/><Relationship Id="rId4" Type="http://schemas.openxmlformats.org/officeDocument/2006/relationships/image" Target="../media/image23.emf"/></Relationships>
</file>

<file path=ppt/slides/_rels/slide26.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1" y="96000"/>
            <a:ext cx="12035972" cy="22055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5839967" y="171398"/>
            <a:ext cx="6247213"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t>https://www.uni-goettingen.de/en/48115.html</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99" y="2404867"/>
            <a:ext cx="12000000" cy="104403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feld 2"/>
          <p:cNvSpPr txBox="1"/>
          <p:nvPr/>
        </p:nvSpPr>
        <p:spPr>
          <a:xfrm>
            <a:off x="56281" y="5950744"/>
            <a:ext cx="7728965"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altLang="de-DE" sz="2400" dirty="0">
                <a:latin typeface="Arial" panose="020B0604020202020204" pitchFamily="34" charset="0"/>
                <a:cs typeface="Arial" panose="020B0604020202020204" pitchFamily="34" charset="0"/>
              </a:rPr>
              <a:t>UNPLAB-BrMeth_Ch-2[</a:t>
            </a:r>
            <a:r>
              <a:rPr lang="de-DE" altLang="de-DE" sz="2400" dirty="0" err="1">
                <a:latin typeface="Arial" panose="020B0604020202020204" pitchFamily="34" charset="0"/>
                <a:cs typeface="Arial" panose="020B0604020202020204" pitchFamily="34" charset="0"/>
              </a:rPr>
              <a:t>Heterosis</a:t>
            </a:r>
            <a:r>
              <a:rPr lang="de-DE" altLang="de-DE" sz="2400" dirty="0">
                <a:latin typeface="Arial" panose="020B0604020202020204" pitchFamily="34" charset="0"/>
                <a:cs typeface="Arial" panose="020B0604020202020204" pitchFamily="34" charset="0"/>
              </a:rPr>
              <a:t>]</a:t>
            </a:r>
            <a:endParaRPr lang="en-GB" altLang="de-DE"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Heterosis, Hybrid Vigour, Inbreeding Depression</a:t>
            </a:r>
            <a:endParaRPr lang="en-GB" sz="2400"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7" name="Picture 6" descr="B73 Mo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325671">
            <a:off x="7676274" y="1385300"/>
            <a:ext cx="4148138" cy="4319587"/>
          </a:xfrm>
          <a:prstGeom prst="rect">
            <a:avLst/>
          </a:prstGeom>
          <a:noFill/>
          <a:ln w="57150">
            <a:solidFill>
              <a:srgbClr val="333300"/>
            </a:solidFill>
            <a:miter lim="800000"/>
            <a:headEnd/>
            <a:tailEnd/>
          </a:ln>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1F5B56E-E87B-4625-87D4-D3D523CE9AB7}"/>
              </a:ext>
            </a:extLst>
          </p:cNvPr>
          <p:cNvSpPr txBox="1"/>
          <p:nvPr/>
        </p:nvSpPr>
        <p:spPr>
          <a:xfrm rot="21291041">
            <a:off x="661497" y="3897960"/>
            <a:ext cx="7035878" cy="132343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r>
              <a:rPr lang="en-GB" sz="1600" dirty="0">
                <a:latin typeface="Arial" panose="020B0604020202020204" pitchFamily="34" charset="0"/>
                <a:cs typeface="Arial" panose="020B0604020202020204" pitchFamily="34" charset="0"/>
              </a:rPr>
              <a:t>Heterosis with maize as example. One individual from each of two inbred maize lines (B73 left and Mo17 right) and two hybrid individuals (B73/Mo17 and Mo17/B73); female parent named first </a:t>
            </a:r>
            <a:r>
              <a:rPr lang="en-GB" sz="1600" dirty="0">
                <a:solidFill>
                  <a:schemeClr val="tx1">
                    <a:lumMod val="50000"/>
                    <a:lumOff val="50000"/>
                  </a:schemeClr>
                </a:solidFill>
                <a:latin typeface="Arial" panose="020B0604020202020204" pitchFamily="34" charset="0"/>
                <a:cs typeface="Arial" panose="020B0604020202020204" pitchFamily="34" charset="0"/>
              </a:rPr>
              <a:t>since this is plant breeding not animal breeding</a:t>
            </a:r>
            <a:r>
              <a:rPr lang="en-GB" sz="1600" dirty="0">
                <a:latin typeface="Arial" panose="020B0604020202020204" pitchFamily="34" charset="0"/>
                <a:cs typeface="Arial" panose="020B0604020202020204" pitchFamily="34" charset="0"/>
              </a:rPr>
              <a:t>). F1 is taller and higher yielding than the parents. Photo is taken from Figure 1 in </a:t>
            </a:r>
            <a:r>
              <a:rPr lang="en-GB" sz="1600" dirty="0" err="1">
                <a:latin typeface="Arial" panose="020B0604020202020204" pitchFamily="34" charset="0"/>
                <a:cs typeface="Arial" panose="020B0604020202020204" pitchFamily="34" charset="0"/>
              </a:rPr>
              <a:t>Birchler</a:t>
            </a:r>
            <a:r>
              <a:rPr lang="en-GB" sz="1600" dirty="0">
                <a:latin typeface="Arial" panose="020B0604020202020204" pitchFamily="34" charset="0"/>
                <a:cs typeface="Arial" panose="020B0604020202020204" pitchFamily="34" charset="0"/>
              </a:rPr>
              <a:t> et al., 2003.</a:t>
            </a:r>
          </a:p>
        </p:txBody>
      </p:sp>
      <p:sp>
        <p:nvSpPr>
          <p:cNvPr id="9" name="Textfeld 5">
            <a:extLst>
              <a:ext uri="{FF2B5EF4-FFF2-40B4-BE49-F238E27FC236}">
                <a16:creationId xmlns:a16="http://schemas.microsoft.com/office/drawing/2014/main" id="{97FC300D-92BA-460F-9265-1047E36E27B6}"/>
              </a:ext>
            </a:extLst>
          </p:cNvPr>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029499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 name="TextBox 351"/>
          <p:cNvSpPr txBox="1"/>
          <p:nvPr/>
        </p:nvSpPr>
        <p:spPr>
          <a:xfrm>
            <a:off x="8579832" y="2448582"/>
            <a:ext cx="3504437" cy="3139321"/>
          </a:xfrm>
          <a:prstGeom prst="rect">
            <a:avLst/>
          </a:prstGeom>
          <a:solidFill>
            <a:schemeClr val="bg1"/>
          </a:solidFill>
          <a:ln w="12700">
            <a:solidFill>
              <a:schemeClr val="bg1">
                <a:lumMod val="95000"/>
              </a:schemeClr>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If we changed our Reference, we changed our data basis, and our definition of what is AIS or IBD will change. This is (not) strange but logic.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It follows from the fact that it is in the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►Reference Population </a:t>
            </a:r>
            <a:r>
              <a:rPr lang="en-GB" dirty="0">
                <a:latin typeface="Arial" panose="020B0604020202020204" pitchFamily="34" charset="0"/>
                <a:cs typeface="Arial" panose="020B0604020202020204" pitchFamily="34" charset="0"/>
              </a:rPr>
              <a:t>where all individuals are unreal-ted to all others (again and again: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By Definition</a:t>
            </a:r>
            <a:r>
              <a:rPr lang="en-GB" dirty="0">
                <a:latin typeface="Arial" panose="020B0604020202020204" pitchFamily="34" charset="0"/>
                <a:cs typeface="Arial" panose="020B0604020202020204" pitchFamily="34" charset="0"/>
              </a:rPr>
              <a:t>).</a:t>
            </a:r>
          </a:p>
        </p:txBody>
      </p:sp>
      <p:sp>
        <p:nvSpPr>
          <p:cNvPr id="2" name="Rechteck 1"/>
          <p:cNvSpPr/>
          <p:nvPr/>
        </p:nvSpPr>
        <p:spPr>
          <a:xfrm>
            <a:off x="77302" y="65677"/>
            <a:ext cx="12006967"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latin typeface="Arial" panose="020B0604020202020204" pitchFamily="34" charset="0"/>
                <a:cs typeface="Arial" panose="020B0604020202020204" pitchFamily="34" charset="0"/>
              </a:rPr>
              <a:t>Alike in state (AIS). Identical by descent (IBD). A conceptual thing, yet, enlightening.</a:t>
            </a:r>
          </a:p>
        </p:txBody>
      </p:sp>
      <p:sp>
        <p:nvSpPr>
          <p:cNvPr id="356" name="Freeform 356">
            <a:extLst>
              <a:ext uri="{FF2B5EF4-FFF2-40B4-BE49-F238E27FC236}">
                <a16:creationId xmlns:a16="http://schemas.microsoft.com/office/drawing/2014/main" id="{89F864D6-A866-4DD6-B1F0-0E228E83C78B}"/>
              </a:ext>
            </a:extLst>
          </p:cNvPr>
          <p:cNvSpPr>
            <a:spLocks/>
          </p:cNvSpPr>
          <p:nvPr/>
        </p:nvSpPr>
        <p:spPr bwMode="auto">
          <a:xfrm>
            <a:off x="7255201" y="910693"/>
            <a:ext cx="1060492" cy="4670829"/>
          </a:xfrm>
          <a:custGeom>
            <a:avLst/>
            <a:gdLst>
              <a:gd name="T0" fmla="*/ 0 w 727"/>
              <a:gd name="T1" fmla="*/ 2147483647 h 3202"/>
              <a:gd name="T2" fmla="*/ 2147483647 w 727"/>
              <a:gd name="T3" fmla="*/ 2147483647 h 3202"/>
              <a:gd name="T4" fmla="*/ 2147483647 w 727"/>
              <a:gd name="T5" fmla="*/ 2147483647 h 3202"/>
              <a:gd name="T6" fmla="*/ 2147483647 w 727"/>
              <a:gd name="T7" fmla="*/ 2147483647 h 3202"/>
              <a:gd name="T8" fmla="*/ 2147483647 w 727"/>
              <a:gd name="T9" fmla="*/ 2147483647 h 3202"/>
              <a:gd name="T10" fmla="*/ 2147483647 w 727"/>
              <a:gd name="T11" fmla="*/ 2147483647 h 3202"/>
              <a:gd name="T12" fmla="*/ 2147483647 w 727"/>
              <a:gd name="T13" fmla="*/ 2147483647 h 3202"/>
              <a:gd name="T14" fmla="*/ 2147483647 w 727"/>
              <a:gd name="T15" fmla="*/ 2147483647 h 3202"/>
              <a:gd name="T16" fmla="*/ 2147483647 w 727"/>
              <a:gd name="T17" fmla="*/ 2147483647 h 3202"/>
              <a:gd name="T18" fmla="*/ 2147483647 w 727"/>
              <a:gd name="T19" fmla="*/ 2147483647 h 3202"/>
              <a:gd name="T20" fmla="*/ 2147483647 w 727"/>
              <a:gd name="T21" fmla="*/ 2147483647 h 3202"/>
              <a:gd name="T22" fmla="*/ 2147483647 w 727"/>
              <a:gd name="T23" fmla="*/ 2147483647 h 3202"/>
              <a:gd name="T24" fmla="*/ 2147483647 w 727"/>
              <a:gd name="T25" fmla="*/ 2147483647 h 3202"/>
              <a:gd name="T26" fmla="*/ 2147483647 w 727"/>
              <a:gd name="T27" fmla="*/ 0 h 32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27" h="3202">
                <a:moveTo>
                  <a:pt x="0" y="3202"/>
                </a:moveTo>
                <a:cubicBezTo>
                  <a:pt x="73" y="3105"/>
                  <a:pt x="147" y="3009"/>
                  <a:pt x="226" y="2927"/>
                </a:cubicBezTo>
                <a:cubicBezTo>
                  <a:pt x="305" y="2845"/>
                  <a:pt x="399" y="2789"/>
                  <a:pt x="476" y="2712"/>
                </a:cubicBezTo>
                <a:cubicBezTo>
                  <a:pt x="553" y="2635"/>
                  <a:pt x="655" y="2546"/>
                  <a:pt x="691" y="2462"/>
                </a:cubicBezTo>
                <a:cubicBezTo>
                  <a:pt x="727" y="2378"/>
                  <a:pt x="695" y="2286"/>
                  <a:pt x="691" y="2206"/>
                </a:cubicBezTo>
                <a:cubicBezTo>
                  <a:pt x="687" y="2126"/>
                  <a:pt x="679" y="2059"/>
                  <a:pt x="668" y="1979"/>
                </a:cubicBezTo>
                <a:cubicBezTo>
                  <a:pt x="657" y="1899"/>
                  <a:pt x="664" y="1795"/>
                  <a:pt x="627" y="1723"/>
                </a:cubicBezTo>
                <a:cubicBezTo>
                  <a:pt x="590" y="1651"/>
                  <a:pt x="480" y="1624"/>
                  <a:pt x="447" y="1548"/>
                </a:cubicBezTo>
                <a:cubicBezTo>
                  <a:pt x="414" y="1472"/>
                  <a:pt x="430" y="1351"/>
                  <a:pt x="430" y="1269"/>
                </a:cubicBezTo>
                <a:cubicBezTo>
                  <a:pt x="430" y="1187"/>
                  <a:pt x="438" y="1129"/>
                  <a:pt x="447" y="1054"/>
                </a:cubicBezTo>
                <a:cubicBezTo>
                  <a:pt x="456" y="979"/>
                  <a:pt x="520" y="893"/>
                  <a:pt x="482" y="821"/>
                </a:cubicBezTo>
                <a:cubicBezTo>
                  <a:pt x="444" y="749"/>
                  <a:pt x="262" y="722"/>
                  <a:pt x="220" y="623"/>
                </a:cubicBezTo>
                <a:cubicBezTo>
                  <a:pt x="178" y="524"/>
                  <a:pt x="220" y="331"/>
                  <a:pt x="232" y="227"/>
                </a:cubicBezTo>
                <a:cubicBezTo>
                  <a:pt x="244" y="123"/>
                  <a:pt x="278" y="47"/>
                  <a:pt x="290" y="0"/>
                </a:cubicBezTo>
              </a:path>
            </a:pathLst>
          </a:custGeom>
          <a:noFill/>
          <a:ln w="38100" cmpd="sng">
            <a:solidFill>
              <a:srgbClr val="FF6699"/>
            </a:solidFill>
            <a:round/>
            <a:headEnd type="stealth" w="med" len="med"/>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latin typeface="Arial" panose="020B0604020202020204" pitchFamily="34" charset="0"/>
              <a:cs typeface="Arial" panose="020B0604020202020204" pitchFamily="34" charset="0"/>
            </a:endParaRPr>
          </a:p>
        </p:txBody>
      </p:sp>
      <p:sp>
        <p:nvSpPr>
          <p:cNvPr id="357" name="Freeform 356">
            <a:extLst>
              <a:ext uri="{FF2B5EF4-FFF2-40B4-BE49-F238E27FC236}">
                <a16:creationId xmlns:a16="http://schemas.microsoft.com/office/drawing/2014/main" id="{EAF49E45-3522-4007-A218-B27626B420A0}"/>
              </a:ext>
            </a:extLst>
          </p:cNvPr>
          <p:cNvSpPr>
            <a:spLocks/>
          </p:cNvSpPr>
          <p:nvPr/>
        </p:nvSpPr>
        <p:spPr bwMode="auto">
          <a:xfrm>
            <a:off x="7255664" y="913256"/>
            <a:ext cx="1060492" cy="4670829"/>
          </a:xfrm>
          <a:custGeom>
            <a:avLst/>
            <a:gdLst>
              <a:gd name="T0" fmla="*/ 0 w 727"/>
              <a:gd name="T1" fmla="*/ 2147483647 h 3202"/>
              <a:gd name="T2" fmla="*/ 2147483647 w 727"/>
              <a:gd name="T3" fmla="*/ 2147483647 h 3202"/>
              <a:gd name="T4" fmla="*/ 2147483647 w 727"/>
              <a:gd name="T5" fmla="*/ 2147483647 h 3202"/>
              <a:gd name="T6" fmla="*/ 2147483647 w 727"/>
              <a:gd name="T7" fmla="*/ 2147483647 h 3202"/>
              <a:gd name="T8" fmla="*/ 2147483647 w 727"/>
              <a:gd name="T9" fmla="*/ 2147483647 h 3202"/>
              <a:gd name="T10" fmla="*/ 2147483647 w 727"/>
              <a:gd name="T11" fmla="*/ 2147483647 h 3202"/>
              <a:gd name="T12" fmla="*/ 2147483647 w 727"/>
              <a:gd name="T13" fmla="*/ 2147483647 h 3202"/>
              <a:gd name="T14" fmla="*/ 2147483647 w 727"/>
              <a:gd name="T15" fmla="*/ 2147483647 h 3202"/>
              <a:gd name="T16" fmla="*/ 2147483647 w 727"/>
              <a:gd name="T17" fmla="*/ 2147483647 h 3202"/>
              <a:gd name="T18" fmla="*/ 2147483647 w 727"/>
              <a:gd name="T19" fmla="*/ 2147483647 h 3202"/>
              <a:gd name="T20" fmla="*/ 2147483647 w 727"/>
              <a:gd name="T21" fmla="*/ 2147483647 h 3202"/>
              <a:gd name="T22" fmla="*/ 2147483647 w 727"/>
              <a:gd name="T23" fmla="*/ 2147483647 h 3202"/>
              <a:gd name="T24" fmla="*/ 2147483647 w 727"/>
              <a:gd name="T25" fmla="*/ 2147483647 h 3202"/>
              <a:gd name="T26" fmla="*/ 2147483647 w 727"/>
              <a:gd name="T27" fmla="*/ 0 h 32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27" h="3202">
                <a:moveTo>
                  <a:pt x="0" y="3202"/>
                </a:moveTo>
                <a:cubicBezTo>
                  <a:pt x="73" y="3105"/>
                  <a:pt x="147" y="3009"/>
                  <a:pt x="226" y="2927"/>
                </a:cubicBezTo>
                <a:cubicBezTo>
                  <a:pt x="305" y="2845"/>
                  <a:pt x="399" y="2789"/>
                  <a:pt x="476" y="2712"/>
                </a:cubicBezTo>
                <a:cubicBezTo>
                  <a:pt x="553" y="2635"/>
                  <a:pt x="655" y="2546"/>
                  <a:pt x="691" y="2462"/>
                </a:cubicBezTo>
                <a:cubicBezTo>
                  <a:pt x="727" y="2378"/>
                  <a:pt x="695" y="2286"/>
                  <a:pt x="691" y="2206"/>
                </a:cubicBezTo>
                <a:cubicBezTo>
                  <a:pt x="687" y="2126"/>
                  <a:pt x="679" y="2059"/>
                  <a:pt x="668" y="1979"/>
                </a:cubicBezTo>
                <a:cubicBezTo>
                  <a:pt x="657" y="1899"/>
                  <a:pt x="664" y="1795"/>
                  <a:pt x="627" y="1723"/>
                </a:cubicBezTo>
                <a:cubicBezTo>
                  <a:pt x="590" y="1651"/>
                  <a:pt x="480" y="1624"/>
                  <a:pt x="447" y="1548"/>
                </a:cubicBezTo>
                <a:cubicBezTo>
                  <a:pt x="414" y="1472"/>
                  <a:pt x="430" y="1351"/>
                  <a:pt x="430" y="1269"/>
                </a:cubicBezTo>
                <a:cubicBezTo>
                  <a:pt x="430" y="1187"/>
                  <a:pt x="438" y="1129"/>
                  <a:pt x="447" y="1054"/>
                </a:cubicBezTo>
                <a:cubicBezTo>
                  <a:pt x="456" y="979"/>
                  <a:pt x="520" y="893"/>
                  <a:pt x="482" y="821"/>
                </a:cubicBezTo>
                <a:cubicBezTo>
                  <a:pt x="444" y="749"/>
                  <a:pt x="262" y="722"/>
                  <a:pt x="220" y="623"/>
                </a:cubicBezTo>
                <a:cubicBezTo>
                  <a:pt x="178" y="524"/>
                  <a:pt x="220" y="331"/>
                  <a:pt x="232" y="227"/>
                </a:cubicBezTo>
                <a:cubicBezTo>
                  <a:pt x="244" y="123"/>
                  <a:pt x="278" y="47"/>
                  <a:pt x="290" y="0"/>
                </a:cubicBezTo>
              </a:path>
            </a:pathLst>
          </a:custGeom>
          <a:noFill/>
          <a:ln w="38100" cmpd="sng">
            <a:solidFill>
              <a:srgbClr val="00B050"/>
            </a:solidFill>
            <a:round/>
            <a:headEnd type="stealth" w="med" len="med"/>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66ABCC88-1866-4AA9-80E9-52EEEE5CFC86}"/>
              </a:ext>
            </a:extLst>
          </p:cNvPr>
          <p:cNvGrpSpPr/>
          <p:nvPr/>
        </p:nvGrpSpPr>
        <p:grpSpPr>
          <a:xfrm>
            <a:off x="365630" y="636747"/>
            <a:ext cx="8088752" cy="5851130"/>
            <a:chOff x="365630" y="636747"/>
            <a:chExt cx="8088752" cy="5851130"/>
          </a:xfrm>
        </p:grpSpPr>
        <p:sp>
          <p:nvSpPr>
            <p:cNvPr id="11" name="Oval 12"/>
            <p:cNvSpPr>
              <a:spLocks noChangeArrowheads="1"/>
            </p:cNvSpPr>
            <p:nvPr/>
          </p:nvSpPr>
          <p:spPr bwMode="auto">
            <a:xfrm>
              <a:off x="1839076" y="1654308"/>
              <a:ext cx="264029" cy="264028"/>
            </a:xfrm>
            <a:prstGeom prst="ellipse">
              <a:avLst/>
            </a:prstGeom>
            <a:no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2" name="Oval 13"/>
            <p:cNvSpPr>
              <a:spLocks noChangeArrowheads="1"/>
            </p:cNvSpPr>
            <p:nvPr/>
          </p:nvSpPr>
          <p:spPr bwMode="auto">
            <a:xfrm>
              <a:off x="2170207" y="1654308"/>
              <a:ext cx="264028" cy="264028"/>
            </a:xfrm>
            <a:prstGeom prst="ellipse">
              <a:avLst/>
            </a:prstGeom>
            <a:no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3" name="Oval 14"/>
            <p:cNvSpPr>
              <a:spLocks noChangeArrowheads="1"/>
            </p:cNvSpPr>
            <p:nvPr/>
          </p:nvSpPr>
          <p:spPr bwMode="auto">
            <a:xfrm>
              <a:off x="2501336" y="1654308"/>
              <a:ext cx="264029" cy="264028"/>
            </a:xfrm>
            <a:prstGeom prst="ellipse">
              <a:avLst/>
            </a:prstGeom>
            <a:no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4" name="Oval 15"/>
            <p:cNvSpPr>
              <a:spLocks noChangeArrowheads="1"/>
            </p:cNvSpPr>
            <p:nvPr/>
          </p:nvSpPr>
          <p:spPr bwMode="auto">
            <a:xfrm>
              <a:off x="2831007" y="1654308"/>
              <a:ext cx="264029" cy="264028"/>
            </a:xfrm>
            <a:prstGeom prst="ellipse">
              <a:avLst/>
            </a:prstGeom>
            <a:no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5" name="Oval 16"/>
            <p:cNvSpPr>
              <a:spLocks noChangeArrowheads="1"/>
            </p:cNvSpPr>
            <p:nvPr/>
          </p:nvSpPr>
          <p:spPr bwMode="auto">
            <a:xfrm>
              <a:off x="3163596" y="1654308"/>
              <a:ext cx="264029" cy="264028"/>
            </a:xfrm>
            <a:prstGeom prst="ellipse">
              <a:avLst/>
            </a:prstGeom>
            <a:no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6" name="Oval 17"/>
            <p:cNvSpPr>
              <a:spLocks noChangeArrowheads="1"/>
            </p:cNvSpPr>
            <p:nvPr/>
          </p:nvSpPr>
          <p:spPr bwMode="auto">
            <a:xfrm>
              <a:off x="3494726" y="1654308"/>
              <a:ext cx="264028" cy="264028"/>
            </a:xfrm>
            <a:prstGeom prst="ellipse">
              <a:avLst/>
            </a:prstGeom>
            <a:no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7" name="Oval 18"/>
            <p:cNvSpPr>
              <a:spLocks noChangeArrowheads="1"/>
            </p:cNvSpPr>
            <p:nvPr/>
          </p:nvSpPr>
          <p:spPr bwMode="auto">
            <a:xfrm>
              <a:off x="3825856" y="1654308"/>
              <a:ext cx="264029" cy="264028"/>
            </a:xfrm>
            <a:prstGeom prst="ellipse">
              <a:avLst/>
            </a:prstGeom>
            <a:no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8" name="Oval 19"/>
            <p:cNvSpPr>
              <a:spLocks noChangeArrowheads="1"/>
            </p:cNvSpPr>
            <p:nvPr/>
          </p:nvSpPr>
          <p:spPr bwMode="auto">
            <a:xfrm>
              <a:off x="4155527" y="1654308"/>
              <a:ext cx="264029" cy="264028"/>
            </a:xfrm>
            <a:prstGeom prst="ellipse">
              <a:avLst/>
            </a:prstGeom>
            <a:no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9" name="Oval 20"/>
            <p:cNvSpPr>
              <a:spLocks noChangeArrowheads="1"/>
            </p:cNvSpPr>
            <p:nvPr/>
          </p:nvSpPr>
          <p:spPr bwMode="auto">
            <a:xfrm>
              <a:off x="4486658" y="1654308"/>
              <a:ext cx="264028" cy="264028"/>
            </a:xfrm>
            <a:prstGeom prst="ellipse">
              <a:avLst/>
            </a:prstGeom>
            <a:no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0" name="Oval 21"/>
            <p:cNvSpPr>
              <a:spLocks noChangeArrowheads="1"/>
            </p:cNvSpPr>
            <p:nvPr/>
          </p:nvSpPr>
          <p:spPr bwMode="auto">
            <a:xfrm>
              <a:off x="4817787" y="1654308"/>
              <a:ext cx="264029" cy="264028"/>
            </a:xfrm>
            <a:prstGeom prst="ellipse">
              <a:avLst/>
            </a:prstGeom>
            <a:no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1" name="Oval 22"/>
            <p:cNvSpPr>
              <a:spLocks noChangeArrowheads="1"/>
            </p:cNvSpPr>
            <p:nvPr/>
          </p:nvSpPr>
          <p:spPr bwMode="auto">
            <a:xfrm>
              <a:off x="5148917" y="1654308"/>
              <a:ext cx="264028" cy="264028"/>
            </a:xfrm>
            <a:prstGeom prst="ellipse">
              <a:avLst/>
            </a:prstGeom>
            <a:no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2" name="Oval 23"/>
            <p:cNvSpPr>
              <a:spLocks noChangeArrowheads="1"/>
            </p:cNvSpPr>
            <p:nvPr/>
          </p:nvSpPr>
          <p:spPr bwMode="auto">
            <a:xfrm>
              <a:off x="5478589" y="1654308"/>
              <a:ext cx="264028" cy="264028"/>
            </a:xfrm>
            <a:prstGeom prst="ellipse">
              <a:avLst/>
            </a:prstGeom>
            <a:no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3" name="Oval 24"/>
            <p:cNvSpPr>
              <a:spLocks noChangeArrowheads="1"/>
            </p:cNvSpPr>
            <p:nvPr/>
          </p:nvSpPr>
          <p:spPr bwMode="auto">
            <a:xfrm>
              <a:off x="5808260" y="1654308"/>
              <a:ext cx="264028" cy="264028"/>
            </a:xfrm>
            <a:prstGeom prst="ellipse">
              <a:avLst/>
            </a:prstGeom>
            <a:no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4" name="Oval 25"/>
            <p:cNvSpPr>
              <a:spLocks noChangeArrowheads="1"/>
            </p:cNvSpPr>
            <p:nvPr/>
          </p:nvSpPr>
          <p:spPr bwMode="auto">
            <a:xfrm>
              <a:off x="6139389" y="1654308"/>
              <a:ext cx="264029" cy="264028"/>
            </a:xfrm>
            <a:prstGeom prst="ellipse">
              <a:avLst/>
            </a:prstGeom>
            <a:no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5" name="Oval 26"/>
            <p:cNvSpPr>
              <a:spLocks noChangeArrowheads="1"/>
            </p:cNvSpPr>
            <p:nvPr/>
          </p:nvSpPr>
          <p:spPr bwMode="auto">
            <a:xfrm>
              <a:off x="6470520" y="1654308"/>
              <a:ext cx="264028" cy="264028"/>
            </a:xfrm>
            <a:prstGeom prst="ellipse">
              <a:avLst/>
            </a:prstGeom>
            <a:no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6" name="Oval 27"/>
            <p:cNvSpPr>
              <a:spLocks noChangeArrowheads="1"/>
            </p:cNvSpPr>
            <p:nvPr/>
          </p:nvSpPr>
          <p:spPr bwMode="auto">
            <a:xfrm>
              <a:off x="6800191" y="1654308"/>
              <a:ext cx="264028" cy="264028"/>
            </a:xfrm>
            <a:prstGeom prst="ellipse">
              <a:avLst/>
            </a:prstGeom>
            <a:no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7" name="Oval 28"/>
            <p:cNvSpPr>
              <a:spLocks noChangeArrowheads="1"/>
            </p:cNvSpPr>
            <p:nvPr/>
          </p:nvSpPr>
          <p:spPr bwMode="auto">
            <a:xfrm>
              <a:off x="7132780" y="1654308"/>
              <a:ext cx="264028" cy="264028"/>
            </a:xfrm>
            <a:prstGeom prst="ellipse">
              <a:avLst/>
            </a:prstGeom>
            <a:no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8" name="Oval 29"/>
            <p:cNvSpPr>
              <a:spLocks noChangeArrowheads="1"/>
            </p:cNvSpPr>
            <p:nvPr/>
          </p:nvSpPr>
          <p:spPr bwMode="auto">
            <a:xfrm>
              <a:off x="7463909" y="1654308"/>
              <a:ext cx="264029" cy="264028"/>
            </a:xfrm>
            <a:prstGeom prst="ellipse">
              <a:avLst/>
            </a:prstGeom>
            <a:no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9" name="Oval 30"/>
            <p:cNvSpPr>
              <a:spLocks noChangeArrowheads="1"/>
            </p:cNvSpPr>
            <p:nvPr/>
          </p:nvSpPr>
          <p:spPr bwMode="auto">
            <a:xfrm>
              <a:off x="7795040" y="1654308"/>
              <a:ext cx="264028" cy="264028"/>
            </a:xfrm>
            <a:prstGeom prst="ellipse">
              <a:avLst/>
            </a:prstGeom>
            <a:no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0" name="Oval 31"/>
            <p:cNvSpPr>
              <a:spLocks noChangeArrowheads="1"/>
            </p:cNvSpPr>
            <p:nvPr/>
          </p:nvSpPr>
          <p:spPr bwMode="auto">
            <a:xfrm>
              <a:off x="8124711" y="1654308"/>
              <a:ext cx="264028" cy="264028"/>
            </a:xfrm>
            <a:prstGeom prst="ellipse">
              <a:avLst/>
            </a:prstGeom>
            <a:no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1" name="Oval 32"/>
            <p:cNvSpPr>
              <a:spLocks noChangeArrowheads="1"/>
            </p:cNvSpPr>
            <p:nvPr/>
          </p:nvSpPr>
          <p:spPr bwMode="auto">
            <a:xfrm>
              <a:off x="845687" y="1654308"/>
              <a:ext cx="264028" cy="264028"/>
            </a:xfrm>
            <a:prstGeom prst="ellipse">
              <a:avLst/>
            </a:prstGeom>
            <a:no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2" name="Oval 33"/>
            <p:cNvSpPr>
              <a:spLocks noChangeArrowheads="1"/>
            </p:cNvSpPr>
            <p:nvPr/>
          </p:nvSpPr>
          <p:spPr bwMode="auto">
            <a:xfrm>
              <a:off x="1176816" y="1654308"/>
              <a:ext cx="264029" cy="264028"/>
            </a:xfrm>
            <a:prstGeom prst="ellipse">
              <a:avLst/>
            </a:prstGeom>
            <a:no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3" name="Oval 34"/>
            <p:cNvSpPr>
              <a:spLocks noChangeArrowheads="1"/>
            </p:cNvSpPr>
            <p:nvPr/>
          </p:nvSpPr>
          <p:spPr bwMode="auto">
            <a:xfrm>
              <a:off x="1507947" y="1654308"/>
              <a:ext cx="264028" cy="264028"/>
            </a:xfrm>
            <a:prstGeom prst="ellipse">
              <a:avLst/>
            </a:prstGeom>
            <a:no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4" name="Oval 38"/>
            <p:cNvSpPr>
              <a:spLocks noChangeArrowheads="1"/>
            </p:cNvSpPr>
            <p:nvPr/>
          </p:nvSpPr>
          <p:spPr bwMode="auto">
            <a:xfrm>
              <a:off x="1839076" y="1059149"/>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5" name="Oval 39"/>
            <p:cNvSpPr>
              <a:spLocks noChangeArrowheads="1"/>
            </p:cNvSpPr>
            <p:nvPr/>
          </p:nvSpPr>
          <p:spPr bwMode="auto">
            <a:xfrm>
              <a:off x="2170207" y="105914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6" name="Oval 40"/>
            <p:cNvSpPr>
              <a:spLocks noChangeArrowheads="1"/>
            </p:cNvSpPr>
            <p:nvPr/>
          </p:nvSpPr>
          <p:spPr bwMode="auto">
            <a:xfrm>
              <a:off x="2501336" y="1059149"/>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7" name="Oval 41"/>
            <p:cNvSpPr>
              <a:spLocks noChangeArrowheads="1"/>
            </p:cNvSpPr>
            <p:nvPr/>
          </p:nvSpPr>
          <p:spPr bwMode="auto">
            <a:xfrm>
              <a:off x="2831007" y="1059149"/>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8" name="Oval 42"/>
            <p:cNvSpPr>
              <a:spLocks noChangeArrowheads="1"/>
            </p:cNvSpPr>
            <p:nvPr/>
          </p:nvSpPr>
          <p:spPr bwMode="auto">
            <a:xfrm>
              <a:off x="3163596" y="1059149"/>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9" name="Oval 43"/>
            <p:cNvSpPr>
              <a:spLocks noChangeArrowheads="1"/>
            </p:cNvSpPr>
            <p:nvPr/>
          </p:nvSpPr>
          <p:spPr bwMode="auto">
            <a:xfrm>
              <a:off x="3494726" y="105914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40" name="Oval 44"/>
            <p:cNvSpPr>
              <a:spLocks noChangeArrowheads="1"/>
            </p:cNvSpPr>
            <p:nvPr/>
          </p:nvSpPr>
          <p:spPr bwMode="auto">
            <a:xfrm>
              <a:off x="3825856" y="1059149"/>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41" name="Oval 45"/>
            <p:cNvSpPr>
              <a:spLocks noChangeArrowheads="1"/>
            </p:cNvSpPr>
            <p:nvPr/>
          </p:nvSpPr>
          <p:spPr bwMode="auto">
            <a:xfrm>
              <a:off x="4155527" y="1059149"/>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42" name="Oval 46"/>
            <p:cNvSpPr>
              <a:spLocks noChangeArrowheads="1"/>
            </p:cNvSpPr>
            <p:nvPr/>
          </p:nvSpPr>
          <p:spPr bwMode="auto">
            <a:xfrm>
              <a:off x="4486658" y="105914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43" name="Oval 47"/>
            <p:cNvSpPr>
              <a:spLocks noChangeArrowheads="1"/>
            </p:cNvSpPr>
            <p:nvPr/>
          </p:nvSpPr>
          <p:spPr bwMode="auto">
            <a:xfrm>
              <a:off x="4817787" y="1059149"/>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44" name="Oval 48"/>
            <p:cNvSpPr>
              <a:spLocks noChangeArrowheads="1"/>
            </p:cNvSpPr>
            <p:nvPr/>
          </p:nvSpPr>
          <p:spPr bwMode="auto">
            <a:xfrm>
              <a:off x="5148917" y="105914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45" name="Oval 49"/>
            <p:cNvSpPr>
              <a:spLocks noChangeArrowheads="1"/>
            </p:cNvSpPr>
            <p:nvPr/>
          </p:nvSpPr>
          <p:spPr bwMode="auto">
            <a:xfrm>
              <a:off x="5478589" y="105914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46" name="Oval 50"/>
            <p:cNvSpPr>
              <a:spLocks noChangeArrowheads="1"/>
            </p:cNvSpPr>
            <p:nvPr/>
          </p:nvSpPr>
          <p:spPr bwMode="auto">
            <a:xfrm>
              <a:off x="5808260" y="105914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47" name="Oval 51"/>
            <p:cNvSpPr>
              <a:spLocks noChangeArrowheads="1"/>
            </p:cNvSpPr>
            <p:nvPr/>
          </p:nvSpPr>
          <p:spPr bwMode="auto">
            <a:xfrm>
              <a:off x="6139389" y="1059149"/>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48" name="Oval 52"/>
            <p:cNvSpPr>
              <a:spLocks noChangeArrowheads="1"/>
            </p:cNvSpPr>
            <p:nvPr/>
          </p:nvSpPr>
          <p:spPr bwMode="auto">
            <a:xfrm>
              <a:off x="6470520" y="105914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49" name="Oval 53"/>
            <p:cNvSpPr>
              <a:spLocks noChangeArrowheads="1"/>
            </p:cNvSpPr>
            <p:nvPr/>
          </p:nvSpPr>
          <p:spPr bwMode="auto">
            <a:xfrm>
              <a:off x="6800191" y="105914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50" name="Oval 54"/>
            <p:cNvSpPr>
              <a:spLocks noChangeArrowheads="1"/>
            </p:cNvSpPr>
            <p:nvPr/>
          </p:nvSpPr>
          <p:spPr bwMode="auto">
            <a:xfrm>
              <a:off x="7132780" y="105914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51" name="Oval 55"/>
            <p:cNvSpPr>
              <a:spLocks noChangeArrowheads="1"/>
            </p:cNvSpPr>
            <p:nvPr/>
          </p:nvSpPr>
          <p:spPr bwMode="auto">
            <a:xfrm>
              <a:off x="7463909" y="1059149"/>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52" name="Oval 56"/>
            <p:cNvSpPr>
              <a:spLocks noChangeArrowheads="1"/>
            </p:cNvSpPr>
            <p:nvPr/>
          </p:nvSpPr>
          <p:spPr bwMode="auto">
            <a:xfrm>
              <a:off x="7795040" y="105914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53" name="Oval 57"/>
            <p:cNvSpPr>
              <a:spLocks noChangeArrowheads="1"/>
            </p:cNvSpPr>
            <p:nvPr/>
          </p:nvSpPr>
          <p:spPr bwMode="auto">
            <a:xfrm>
              <a:off x="8124711" y="105914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54" name="Oval 58"/>
            <p:cNvSpPr>
              <a:spLocks noChangeArrowheads="1"/>
            </p:cNvSpPr>
            <p:nvPr/>
          </p:nvSpPr>
          <p:spPr bwMode="auto">
            <a:xfrm>
              <a:off x="845687" y="105914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55" name="Oval 59"/>
            <p:cNvSpPr>
              <a:spLocks noChangeArrowheads="1"/>
            </p:cNvSpPr>
            <p:nvPr/>
          </p:nvSpPr>
          <p:spPr bwMode="auto">
            <a:xfrm>
              <a:off x="1176816" y="1059149"/>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56" name="Oval 60"/>
            <p:cNvSpPr>
              <a:spLocks noChangeArrowheads="1"/>
            </p:cNvSpPr>
            <p:nvPr/>
          </p:nvSpPr>
          <p:spPr bwMode="auto">
            <a:xfrm>
              <a:off x="1507947" y="105914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57" name="Oval 61"/>
            <p:cNvSpPr>
              <a:spLocks noChangeArrowheads="1"/>
            </p:cNvSpPr>
            <p:nvPr/>
          </p:nvSpPr>
          <p:spPr bwMode="auto">
            <a:xfrm>
              <a:off x="1839076" y="728019"/>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58" name="Oval 62"/>
            <p:cNvSpPr>
              <a:spLocks noChangeArrowheads="1"/>
            </p:cNvSpPr>
            <p:nvPr/>
          </p:nvSpPr>
          <p:spPr bwMode="auto">
            <a:xfrm>
              <a:off x="2170207" y="728019"/>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59" name="Oval 63"/>
            <p:cNvSpPr>
              <a:spLocks noChangeArrowheads="1"/>
            </p:cNvSpPr>
            <p:nvPr/>
          </p:nvSpPr>
          <p:spPr bwMode="auto">
            <a:xfrm>
              <a:off x="2501336" y="728019"/>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60" name="Oval 64"/>
            <p:cNvSpPr>
              <a:spLocks noChangeArrowheads="1"/>
            </p:cNvSpPr>
            <p:nvPr/>
          </p:nvSpPr>
          <p:spPr bwMode="auto">
            <a:xfrm>
              <a:off x="2831007" y="728019"/>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61" name="Oval 65"/>
            <p:cNvSpPr>
              <a:spLocks noChangeArrowheads="1"/>
            </p:cNvSpPr>
            <p:nvPr/>
          </p:nvSpPr>
          <p:spPr bwMode="auto">
            <a:xfrm>
              <a:off x="3163596" y="728019"/>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62" name="Oval 66"/>
            <p:cNvSpPr>
              <a:spLocks noChangeArrowheads="1"/>
            </p:cNvSpPr>
            <p:nvPr/>
          </p:nvSpPr>
          <p:spPr bwMode="auto">
            <a:xfrm>
              <a:off x="3494726" y="728019"/>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63" name="Oval 67"/>
            <p:cNvSpPr>
              <a:spLocks noChangeArrowheads="1"/>
            </p:cNvSpPr>
            <p:nvPr/>
          </p:nvSpPr>
          <p:spPr bwMode="auto">
            <a:xfrm>
              <a:off x="3825856" y="728019"/>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64" name="Oval 68"/>
            <p:cNvSpPr>
              <a:spLocks noChangeArrowheads="1"/>
            </p:cNvSpPr>
            <p:nvPr/>
          </p:nvSpPr>
          <p:spPr bwMode="auto">
            <a:xfrm>
              <a:off x="4155527" y="728019"/>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65" name="Oval 69"/>
            <p:cNvSpPr>
              <a:spLocks noChangeArrowheads="1"/>
            </p:cNvSpPr>
            <p:nvPr/>
          </p:nvSpPr>
          <p:spPr bwMode="auto">
            <a:xfrm>
              <a:off x="4486658" y="728019"/>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66" name="Oval 70"/>
            <p:cNvSpPr>
              <a:spLocks noChangeArrowheads="1"/>
            </p:cNvSpPr>
            <p:nvPr/>
          </p:nvSpPr>
          <p:spPr bwMode="auto">
            <a:xfrm>
              <a:off x="4817787" y="728019"/>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67" name="Oval 71"/>
            <p:cNvSpPr>
              <a:spLocks noChangeArrowheads="1"/>
            </p:cNvSpPr>
            <p:nvPr/>
          </p:nvSpPr>
          <p:spPr bwMode="auto">
            <a:xfrm>
              <a:off x="5148917" y="728019"/>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68" name="Oval 72"/>
            <p:cNvSpPr>
              <a:spLocks noChangeArrowheads="1"/>
            </p:cNvSpPr>
            <p:nvPr/>
          </p:nvSpPr>
          <p:spPr bwMode="auto">
            <a:xfrm>
              <a:off x="5478589" y="728019"/>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69" name="Oval 73"/>
            <p:cNvSpPr>
              <a:spLocks noChangeArrowheads="1"/>
            </p:cNvSpPr>
            <p:nvPr/>
          </p:nvSpPr>
          <p:spPr bwMode="auto">
            <a:xfrm>
              <a:off x="5808260" y="728019"/>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70" name="Oval 74"/>
            <p:cNvSpPr>
              <a:spLocks noChangeArrowheads="1"/>
            </p:cNvSpPr>
            <p:nvPr/>
          </p:nvSpPr>
          <p:spPr bwMode="auto">
            <a:xfrm>
              <a:off x="6139389" y="728019"/>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71" name="Oval 75"/>
            <p:cNvSpPr>
              <a:spLocks noChangeArrowheads="1"/>
            </p:cNvSpPr>
            <p:nvPr/>
          </p:nvSpPr>
          <p:spPr bwMode="auto">
            <a:xfrm>
              <a:off x="6470520" y="728019"/>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72" name="Oval 76"/>
            <p:cNvSpPr>
              <a:spLocks noChangeArrowheads="1"/>
            </p:cNvSpPr>
            <p:nvPr/>
          </p:nvSpPr>
          <p:spPr bwMode="auto">
            <a:xfrm>
              <a:off x="6800191" y="728019"/>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73" name="Oval 77"/>
            <p:cNvSpPr>
              <a:spLocks noChangeArrowheads="1"/>
            </p:cNvSpPr>
            <p:nvPr/>
          </p:nvSpPr>
          <p:spPr bwMode="auto">
            <a:xfrm>
              <a:off x="7132780" y="728019"/>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74" name="Oval 78"/>
            <p:cNvSpPr>
              <a:spLocks noChangeArrowheads="1"/>
            </p:cNvSpPr>
            <p:nvPr/>
          </p:nvSpPr>
          <p:spPr bwMode="auto">
            <a:xfrm>
              <a:off x="7463909" y="728019"/>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75" name="Oval 79"/>
            <p:cNvSpPr>
              <a:spLocks noChangeArrowheads="1"/>
            </p:cNvSpPr>
            <p:nvPr/>
          </p:nvSpPr>
          <p:spPr bwMode="auto">
            <a:xfrm>
              <a:off x="7795040" y="728019"/>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76" name="Oval 80"/>
            <p:cNvSpPr>
              <a:spLocks noChangeArrowheads="1"/>
            </p:cNvSpPr>
            <p:nvPr/>
          </p:nvSpPr>
          <p:spPr bwMode="auto">
            <a:xfrm>
              <a:off x="8124711" y="728019"/>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77" name="Oval 81"/>
            <p:cNvSpPr>
              <a:spLocks noChangeArrowheads="1"/>
            </p:cNvSpPr>
            <p:nvPr/>
          </p:nvSpPr>
          <p:spPr bwMode="auto">
            <a:xfrm>
              <a:off x="845687" y="728019"/>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78" name="Oval 82"/>
            <p:cNvSpPr>
              <a:spLocks noChangeArrowheads="1"/>
            </p:cNvSpPr>
            <p:nvPr/>
          </p:nvSpPr>
          <p:spPr bwMode="auto">
            <a:xfrm>
              <a:off x="1176816" y="728019"/>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79" name="Oval 83"/>
            <p:cNvSpPr>
              <a:spLocks noChangeArrowheads="1"/>
            </p:cNvSpPr>
            <p:nvPr/>
          </p:nvSpPr>
          <p:spPr bwMode="auto">
            <a:xfrm>
              <a:off x="1507947" y="728019"/>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80" name="Oval 84"/>
            <p:cNvSpPr>
              <a:spLocks noChangeArrowheads="1"/>
            </p:cNvSpPr>
            <p:nvPr/>
          </p:nvSpPr>
          <p:spPr bwMode="auto">
            <a:xfrm>
              <a:off x="1839076" y="1985438"/>
              <a:ext cx="264029" cy="264029"/>
            </a:xfrm>
            <a:prstGeom prst="ellipse">
              <a:avLst/>
            </a:prstGeom>
            <a:solidFill>
              <a:schemeClr val="bg1">
                <a:lumMod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81" name="Oval 85"/>
            <p:cNvSpPr>
              <a:spLocks noChangeArrowheads="1"/>
            </p:cNvSpPr>
            <p:nvPr/>
          </p:nvSpPr>
          <p:spPr bwMode="auto">
            <a:xfrm>
              <a:off x="2170207" y="1985438"/>
              <a:ext cx="264028" cy="264029"/>
            </a:xfrm>
            <a:prstGeom prst="ellipse">
              <a:avLst/>
            </a:prstGeom>
            <a:solidFill>
              <a:schemeClr val="bg1">
                <a:lumMod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82" name="Oval 86"/>
            <p:cNvSpPr>
              <a:spLocks noChangeArrowheads="1"/>
            </p:cNvSpPr>
            <p:nvPr/>
          </p:nvSpPr>
          <p:spPr bwMode="auto">
            <a:xfrm>
              <a:off x="2501336" y="1985438"/>
              <a:ext cx="264029" cy="264029"/>
            </a:xfrm>
            <a:prstGeom prst="ellipse">
              <a:avLst/>
            </a:prstGeom>
            <a:solidFill>
              <a:schemeClr val="bg1">
                <a:lumMod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83" name="Oval 87"/>
            <p:cNvSpPr>
              <a:spLocks noChangeArrowheads="1"/>
            </p:cNvSpPr>
            <p:nvPr/>
          </p:nvSpPr>
          <p:spPr bwMode="auto">
            <a:xfrm>
              <a:off x="2831007" y="1985438"/>
              <a:ext cx="264029" cy="264029"/>
            </a:xfrm>
            <a:prstGeom prst="ellipse">
              <a:avLst/>
            </a:prstGeom>
            <a:solidFill>
              <a:schemeClr val="bg1">
                <a:lumMod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84" name="Oval 88"/>
            <p:cNvSpPr>
              <a:spLocks noChangeArrowheads="1"/>
            </p:cNvSpPr>
            <p:nvPr/>
          </p:nvSpPr>
          <p:spPr bwMode="auto">
            <a:xfrm>
              <a:off x="3163596" y="1985438"/>
              <a:ext cx="264029" cy="264029"/>
            </a:xfrm>
            <a:prstGeom prst="ellipse">
              <a:avLst/>
            </a:prstGeom>
            <a:solidFill>
              <a:schemeClr val="bg1">
                <a:lumMod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85" name="Oval 89"/>
            <p:cNvSpPr>
              <a:spLocks noChangeArrowheads="1"/>
            </p:cNvSpPr>
            <p:nvPr/>
          </p:nvSpPr>
          <p:spPr bwMode="auto">
            <a:xfrm>
              <a:off x="3494726" y="1985438"/>
              <a:ext cx="264028" cy="264029"/>
            </a:xfrm>
            <a:prstGeom prst="ellipse">
              <a:avLst/>
            </a:prstGeom>
            <a:solidFill>
              <a:schemeClr val="bg1">
                <a:lumMod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86" name="Oval 90"/>
            <p:cNvSpPr>
              <a:spLocks noChangeArrowheads="1"/>
            </p:cNvSpPr>
            <p:nvPr/>
          </p:nvSpPr>
          <p:spPr bwMode="auto">
            <a:xfrm>
              <a:off x="3825856" y="1985438"/>
              <a:ext cx="264029" cy="264029"/>
            </a:xfrm>
            <a:prstGeom prst="ellipse">
              <a:avLst/>
            </a:prstGeom>
            <a:solidFill>
              <a:schemeClr val="bg1">
                <a:lumMod val="50000"/>
              </a:schemeClr>
            </a:solidFill>
            <a:ln w="381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87" name="Oval 91"/>
            <p:cNvSpPr>
              <a:spLocks noChangeArrowheads="1"/>
            </p:cNvSpPr>
            <p:nvPr/>
          </p:nvSpPr>
          <p:spPr bwMode="auto">
            <a:xfrm>
              <a:off x="4155527" y="1985438"/>
              <a:ext cx="264029" cy="264029"/>
            </a:xfrm>
            <a:prstGeom prst="ellipse">
              <a:avLst/>
            </a:prstGeom>
            <a:solidFill>
              <a:schemeClr val="bg1">
                <a:lumMod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88" name="Oval 92"/>
            <p:cNvSpPr>
              <a:spLocks noChangeArrowheads="1"/>
            </p:cNvSpPr>
            <p:nvPr/>
          </p:nvSpPr>
          <p:spPr bwMode="auto">
            <a:xfrm>
              <a:off x="4486658" y="1985438"/>
              <a:ext cx="264028" cy="264029"/>
            </a:xfrm>
            <a:prstGeom prst="ellipse">
              <a:avLst/>
            </a:prstGeom>
            <a:solidFill>
              <a:schemeClr val="bg1">
                <a:lumMod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89" name="Oval 93"/>
            <p:cNvSpPr>
              <a:spLocks noChangeArrowheads="1"/>
            </p:cNvSpPr>
            <p:nvPr/>
          </p:nvSpPr>
          <p:spPr bwMode="auto">
            <a:xfrm>
              <a:off x="4817787" y="1985438"/>
              <a:ext cx="264029" cy="264029"/>
            </a:xfrm>
            <a:prstGeom prst="ellipse">
              <a:avLst/>
            </a:prstGeom>
            <a:solidFill>
              <a:schemeClr val="bg1">
                <a:lumMod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90" name="Oval 94"/>
            <p:cNvSpPr>
              <a:spLocks noChangeArrowheads="1"/>
            </p:cNvSpPr>
            <p:nvPr/>
          </p:nvSpPr>
          <p:spPr bwMode="auto">
            <a:xfrm>
              <a:off x="5148917" y="1985438"/>
              <a:ext cx="264028" cy="264029"/>
            </a:xfrm>
            <a:prstGeom prst="ellipse">
              <a:avLst/>
            </a:prstGeom>
            <a:solidFill>
              <a:schemeClr val="bg1">
                <a:lumMod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91" name="Oval 95"/>
            <p:cNvSpPr>
              <a:spLocks noChangeArrowheads="1"/>
            </p:cNvSpPr>
            <p:nvPr/>
          </p:nvSpPr>
          <p:spPr bwMode="auto">
            <a:xfrm>
              <a:off x="5478589" y="1985438"/>
              <a:ext cx="264028" cy="264029"/>
            </a:xfrm>
            <a:prstGeom prst="ellipse">
              <a:avLst/>
            </a:prstGeom>
            <a:solidFill>
              <a:schemeClr val="bg1">
                <a:lumMod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92" name="Oval 96"/>
            <p:cNvSpPr>
              <a:spLocks noChangeArrowheads="1"/>
            </p:cNvSpPr>
            <p:nvPr/>
          </p:nvSpPr>
          <p:spPr bwMode="auto">
            <a:xfrm>
              <a:off x="5808260" y="1985438"/>
              <a:ext cx="264028" cy="264029"/>
            </a:xfrm>
            <a:prstGeom prst="ellipse">
              <a:avLst/>
            </a:prstGeom>
            <a:solidFill>
              <a:schemeClr val="bg1">
                <a:lumMod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93" name="Oval 97"/>
            <p:cNvSpPr>
              <a:spLocks noChangeArrowheads="1"/>
            </p:cNvSpPr>
            <p:nvPr/>
          </p:nvSpPr>
          <p:spPr bwMode="auto">
            <a:xfrm>
              <a:off x="6139389" y="1985438"/>
              <a:ext cx="264029" cy="264029"/>
            </a:xfrm>
            <a:prstGeom prst="ellipse">
              <a:avLst/>
            </a:prstGeom>
            <a:solidFill>
              <a:schemeClr val="bg1">
                <a:lumMod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94" name="Oval 98"/>
            <p:cNvSpPr>
              <a:spLocks noChangeArrowheads="1"/>
            </p:cNvSpPr>
            <p:nvPr/>
          </p:nvSpPr>
          <p:spPr bwMode="auto">
            <a:xfrm>
              <a:off x="6470520" y="1985438"/>
              <a:ext cx="264028" cy="264029"/>
            </a:xfrm>
            <a:prstGeom prst="ellipse">
              <a:avLst/>
            </a:prstGeom>
            <a:solidFill>
              <a:schemeClr val="bg1">
                <a:lumMod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95" name="Oval 99"/>
            <p:cNvSpPr>
              <a:spLocks noChangeArrowheads="1"/>
            </p:cNvSpPr>
            <p:nvPr/>
          </p:nvSpPr>
          <p:spPr bwMode="auto">
            <a:xfrm>
              <a:off x="6800191" y="1985438"/>
              <a:ext cx="264028" cy="264029"/>
            </a:xfrm>
            <a:prstGeom prst="ellipse">
              <a:avLst/>
            </a:prstGeom>
            <a:solidFill>
              <a:schemeClr val="bg1">
                <a:lumMod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96" name="Oval 100"/>
            <p:cNvSpPr>
              <a:spLocks noChangeArrowheads="1"/>
            </p:cNvSpPr>
            <p:nvPr/>
          </p:nvSpPr>
          <p:spPr bwMode="auto">
            <a:xfrm>
              <a:off x="7132780" y="1985438"/>
              <a:ext cx="264028" cy="264029"/>
            </a:xfrm>
            <a:prstGeom prst="ellipse">
              <a:avLst/>
            </a:prstGeom>
            <a:solidFill>
              <a:schemeClr val="bg1">
                <a:lumMod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97" name="Oval 101"/>
            <p:cNvSpPr>
              <a:spLocks noChangeArrowheads="1"/>
            </p:cNvSpPr>
            <p:nvPr/>
          </p:nvSpPr>
          <p:spPr bwMode="auto">
            <a:xfrm>
              <a:off x="7463909" y="1985438"/>
              <a:ext cx="264029" cy="264029"/>
            </a:xfrm>
            <a:prstGeom prst="ellipse">
              <a:avLst/>
            </a:prstGeom>
            <a:solidFill>
              <a:schemeClr val="bg1">
                <a:lumMod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98" name="Oval 102"/>
            <p:cNvSpPr>
              <a:spLocks noChangeArrowheads="1"/>
            </p:cNvSpPr>
            <p:nvPr/>
          </p:nvSpPr>
          <p:spPr bwMode="auto">
            <a:xfrm>
              <a:off x="7795040" y="1985438"/>
              <a:ext cx="264028" cy="264029"/>
            </a:xfrm>
            <a:prstGeom prst="ellipse">
              <a:avLst/>
            </a:prstGeom>
            <a:solidFill>
              <a:schemeClr val="bg1">
                <a:lumMod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99" name="Oval 103"/>
            <p:cNvSpPr>
              <a:spLocks noChangeArrowheads="1"/>
            </p:cNvSpPr>
            <p:nvPr/>
          </p:nvSpPr>
          <p:spPr bwMode="auto">
            <a:xfrm>
              <a:off x="8124711" y="1985438"/>
              <a:ext cx="264028" cy="264029"/>
            </a:xfrm>
            <a:prstGeom prst="ellipse">
              <a:avLst/>
            </a:prstGeom>
            <a:solidFill>
              <a:schemeClr val="bg1">
                <a:lumMod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00" name="Oval 104"/>
            <p:cNvSpPr>
              <a:spLocks noChangeArrowheads="1"/>
            </p:cNvSpPr>
            <p:nvPr/>
          </p:nvSpPr>
          <p:spPr bwMode="auto">
            <a:xfrm>
              <a:off x="845687" y="1985438"/>
              <a:ext cx="264028" cy="264029"/>
            </a:xfrm>
            <a:prstGeom prst="ellipse">
              <a:avLst/>
            </a:prstGeom>
            <a:solidFill>
              <a:schemeClr val="bg1">
                <a:lumMod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01" name="Oval 105"/>
            <p:cNvSpPr>
              <a:spLocks noChangeArrowheads="1"/>
            </p:cNvSpPr>
            <p:nvPr/>
          </p:nvSpPr>
          <p:spPr bwMode="auto">
            <a:xfrm>
              <a:off x="1176816" y="1985438"/>
              <a:ext cx="264029" cy="264029"/>
            </a:xfrm>
            <a:prstGeom prst="ellipse">
              <a:avLst/>
            </a:prstGeom>
            <a:solidFill>
              <a:schemeClr val="bg1">
                <a:lumMod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02" name="Oval 106"/>
            <p:cNvSpPr>
              <a:spLocks noChangeArrowheads="1"/>
            </p:cNvSpPr>
            <p:nvPr/>
          </p:nvSpPr>
          <p:spPr bwMode="auto">
            <a:xfrm>
              <a:off x="1507947" y="1985438"/>
              <a:ext cx="264028" cy="264029"/>
            </a:xfrm>
            <a:prstGeom prst="ellipse">
              <a:avLst/>
            </a:prstGeom>
            <a:solidFill>
              <a:schemeClr val="bg1">
                <a:lumMod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03" name="Oval 107"/>
            <p:cNvSpPr>
              <a:spLocks noChangeArrowheads="1"/>
            </p:cNvSpPr>
            <p:nvPr/>
          </p:nvSpPr>
          <p:spPr bwMode="auto">
            <a:xfrm>
              <a:off x="1839076" y="2316568"/>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04" name="Oval 108"/>
            <p:cNvSpPr>
              <a:spLocks noChangeArrowheads="1"/>
            </p:cNvSpPr>
            <p:nvPr/>
          </p:nvSpPr>
          <p:spPr bwMode="auto">
            <a:xfrm>
              <a:off x="2170207" y="2316568"/>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05" name="Oval 109"/>
            <p:cNvSpPr>
              <a:spLocks noChangeArrowheads="1"/>
            </p:cNvSpPr>
            <p:nvPr/>
          </p:nvSpPr>
          <p:spPr bwMode="auto">
            <a:xfrm>
              <a:off x="2501336" y="2316568"/>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06" name="Oval 110"/>
            <p:cNvSpPr>
              <a:spLocks noChangeArrowheads="1"/>
            </p:cNvSpPr>
            <p:nvPr/>
          </p:nvSpPr>
          <p:spPr bwMode="auto">
            <a:xfrm>
              <a:off x="2831007" y="2316568"/>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07" name="Oval 111"/>
            <p:cNvSpPr>
              <a:spLocks noChangeArrowheads="1"/>
            </p:cNvSpPr>
            <p:nvPr/>
          </p:nvSpPr>
          <p:spPr bwMode="auto">
            <a:xfrm>
              <a:off x="3163596" y="2316568"/>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08" name="Oval 112"/>
            <p:cNvSpPr>
              <a:spLocks noChangeArrowheads="1"/>
            </p:cNvSpPr>
            <p:nvPr/>
          </p:nvSpPr>
          <p:spPr bwMode="auto">
            <a:xfrm>
              <a:off x="3494726" y="2316568"/>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09" name="Oval 113"/>
            <p:cNvSpPr>
              <a:spLocks noChangeArrowheads="1"/>
            </p:cNvSpPr>
            <p:nvPr/>
          </p:nvSpPr>
          <p:spPr bwMode="auto">
            <a:xfrm>
              <a:off x="3825856" y="2316568"/>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10" name="Oval 114"/>
            <p:cNvSpPr>
              <a:spLocks noChangeArrowheads="1"/>
            </p:cNvSpPr>
            <p:nvPr/>
          </p:nvSpPr>
          <p:spPr bwMode="auto">
            <a:xfrm>
              <a:off x="4155527" y="2316568"/>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11" name="Oval 115"/>
            <p:cNvSpPr>
              <a:spLocks noChangeArrowheads="1"/>
            </p:cNvSpPr>
            <p:nvPr/>
          </p:nvSpPr>
          <p:spPr bwMode="auto">
            <a:xfrm>
              <a:off x="4486658" y="2316568"/>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12" name="Oval 116"/>
            <p:cNvSpPr>
              <a:spLocks noChangeArrowheads="1"/>
            </p:cNvSpPr>
            <p:nvPr/>
          </p:nvSpPr>
          <p:spPr bwMode="auto">
            <a:xfrm>
              <a:off x="4817787" y="2316568"/>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13" name="Oval 117"/>
            <p:cNvSpPr>
              <a:spLocks noChangeArrowheads="1"/>
            </p:cNvSpPr>
            <p:nvPr/>
          </p:nvSpPr>
          <p:spPr bwMode="auto">
            <a:xfrm>
              <a:off x="5148917" y="2316568"/>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14" name="Oval 118"/>
            <p:cNvSpPr>
              <a:spLocks noChangeArrowheads="1"/>
            </p:cNvSpPr>
            <p:nvPr/>
          </p:nvSpPr>
          <p:spPr bwMode="auto">
            <a:xfrm>
              <a:off x="5478589" y="2316568"/>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15" name="Oval 119"/>
            <p:cNvSpPr>
              <a:spLocks noChangeArrowheads="1"/>
            </p:cNvSpPr>
            <p:nvPr/>
          </p:nvSpPr>
          <p:spPr bwMode="auto">
            <a:xfrm>
              <a:off x="5808260" y="2316568"/>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16" name="Oval 120"/>
            <p:cNvSpPr>
              <a:spLocks noChangeArrowheads="1"/>
            </p:cNvSpPr>
            <p:nvPr/>
          </p:nvSpPr>
          <p:spPr bwMode="auto">
            <a:xfrm>
              <a:off x="6139389" y="2316568"/>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17" name="Oval 121"/>
            <p:cNvSpPr>
              <a:spLocks noChangeArrowheads="1"/>
            </p:cNvSpPr>
            <p:nvPr/>
          </p:nvSpPr>
          <p:spPr bwMode="auto">
            <a:xfrm>
              <a:off x="6470520" y="2316568"/>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18" name="Oval 122"/>
            <p:cNvSpPr>
              <a:spLocks noChangeArrowheads="1"/>
            </p:cNvSpPr>
            <p:nvPr/>
          </p:nvSpPr>
          <p:spPr bwMode="auto">
            <a:xfrm>
              <a:off x="6800191" y="2316568"/>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19" name="Oval 123"/>
            <p:cNvSpPr>
              <a:spLocks noChangeArrowheads="1"/>
            </p:cNvSpPr>
            <p:nvPr/>
          </p:nvSpPr>
          <p:spPr bwMode="auto">
            <a:xfrm>
              <a:off x="7132780" y="2316568"/>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20" name="Oval 124"/>
            <p:cNvSpPr>
              <a:spLocks noChangeArrowheads="1"/>
            </p:cNvSpPr>
            <p:nvPr/>
          </p:nvSpPr>
          <p:spPr bwMode="auto">
            <a:xfrm>
              <a:off x="7463909" y="2316568"/>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21" name="Oval 125"/>
            <p:cNvSpPr>
              <a:spLocks noChangeArrowheads="1"/>
            </p:cNvSpPr>
            <p:nvPr/>
          </p:nvSpPr>
          <p:spPr bwMode="auto">
            <a:xfrm>
              <a:off x="7795040" y="2316568"/>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22" name="Oval 126"/>
            <p:cNvSpPr>
              <a:spLocks noChangeArrowheads="1"/>
            </p:cNvSpPr>
            <p:nvPr/>
          </p:nvSpPr>
          <p:spPr bwMode="auto">
            <a:xfrm>
              <a:off x="8124711" y="2316568"/>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23" name="Oval 127"/>
            <p:cNvSpPr>
              <a:spLocks noChangeArrowheads="1"/>
            </p:cNvSpPr>
            <p:nvPr/>
          </p:nvSpPr>
          <p:spPr bwMode="auto">
            <a:xfrm>
              <a:off x="845687" y="2316568"/>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24" name="Oval 128"/>
            <p:cNvSpPr>
              <a:spLocks noChangeArrowheads="1"/>
            </p:cNvSpPr>
            <p:nvPr/>
          </p:nvSpPr>
          <p:spPr bwMode="auto">
            <a:xfrm>
              <a:off x="1176816" y="2316568"/>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25" name="Oval 129"/>
            <p:cNvSpPr>
              <a:spLocks noChangeArrowheads="1"/>
            </p:cNvSpPr>
            <p:nvPr/>
          </p:nvSpPr>
          <p:spPr bwMode="auto">
            <a:xfrm>
              <a:off x="1507947" y="2316568"/>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26" name="Oval 130"/>
            <p:cNvSpPr>
              <a:spLocks noChangeArrowheads="1"/>
            </p:cNvSpPr>
            <p:nvPr/>
          </p:nvSpPr>
          <p:spPr bwMode="auto">
            <a:xfrm>
              <a:off x="1839076" y="2647697"/>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27" name="Oval 131"/>
            <p:cNvSpPr>
              <a:spLocks noChangeArrowheads="1"/>
            </p:cNvSpPr>
            <p:nvPr/>
          </p:nvSpPr>
          <p:spPr bwMode="auto">
            <a:xfrm>
              <a:off x="2170207" y="2647697"/>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28" name="Oval 132"/>
            <p:cNvSpPr>
              <a:spLocks noChangeArrowheads="1"/>
            </p:cNvSpPr>
            <p:nvPr/>
          </p:nvSpPr>
          <p:spPr bwMode="auto">
            <a:xfrm>
              <a:off x="2501336" y="2647697"/>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29" name="Oval 133"/>
            <p:cNvSpPr>
              <a:spLocks noChangeArrowheads="1"/>
            </p:cNvSpPr>
            <p:nvPr/>
          </p:nvSpPr>
          <p:spPr bwMode="auto">
            <a:xfrm>
              <a:off x="2831007" y="2647697"/>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30" name="Oval 134"/>
            <p:cNvSpPr>
              <a:spLocks noChangeArrowheads="1"/>
            </p:cNvSpPr>
            <p:nvPr/>
          </p:nvSpPr>
          <p:spPr bwMode="auto">
            <a:xfrm>
              <a:off x="3163596" y="2647697"/>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31" name="Oval 135"/>
            <p:cNvSpPr>
              <a:spLocks noChangeArrowheads="1"/>
            </p:cNvSpPr>
            <p:nvPr/>
          </p:nvSpPr>
          <p:spPr bwMode="auto">
            <a:xfrm>
              <a:off x="3494726" y="2647697"/>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32" name="Oval 136"/>
            <p:cNvSpPr>
              <a:spLocks noChangeArrowheads="1"/>
            </p:cNvSpPr>
            <p:nvPr/>
          </p:nvSpPr>
          <p:spPr bwMode="auto">
            <a:xfrm>
              <a:off x="3825856" y="2647697"/>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33" name="Oval 137"/>
            <p:cNvSpPr>
              <a:spLocks noChangeArrowheads="1"/>
            </p:cNvSpPr>
            <p:nvPr/>
          </p:nvSpPr>
          <p:spPr bwMode="auto">
            <a:xfrm>
              <a:off x="4155527" y="2647697"/>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34" name="Oval 138"/>
            <p:cNvSpPr>
              <a:spLocks noChangeArrowheads="1"/>
            </p:cNvSpPr>
            <p:nvPr/>
          </p:nvSpPr>
          <p:spPr bwMode="auto">
            <a:xfrm>
              <a:off x="4486658" y="2647697"/>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35" name="Oval 139"/>
            <p:cNvSpPr>
              <a:spLocks noChangeArrowheads="1"/>
            </p:cNvSpPr>
            <p:nvPr/>
          </p:nvSpPr>
          <p:spPr bwMode="auto">
            <a:xfrm>
              <a:off x="4817787" y="2647697"/>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36" name="Oval 140"/>
            <p:cNvSpPr>
              <a:spLocks noChangeArrowheads="1"/>
            </p:cNvSpPr>
            <p:nvPr/>
          </p:nvSpPr>
          <p:spPr bwMode="auto">
            <a:xfrm>
              <a:off x="5148917" y="2647697"/>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37" name="Oval 141"/>
            <p:cNvSpPr>
              <a:spLocks noChangeArrowheads="1"/>
            </p:cNvSpPr>
            <p:nvPr/>
          </p:nvSpPr>
          <p:spPr bwMode="auto">
            <a:xfrm>
              <a:off x="5478589" y="2647697"/>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38" name="Oval 142"/>
            <p:cNvSpPr>
              <a:spLocks noChangeArrowheads="1"/>
            </p:cNvSpPr>
            <p:nvPr/>
          </p:nvSpPr>
          <p:spPr bwMode="auto">
            <a:xfrm>
              <a:off x="5808260" y="2647697"/>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39" name="Oval 143"/>
            <p:cNvSpPr>
              <a:spLocks noChangeArrowheads="1"/>
            </p:cNvSpPr>
            <p:nvPr/>
          </p:nvSpPr>
          <p:spPr bwMode="auto">
            <a:xfrm>
              <a:off x="6139389" y="2647697"/>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40" name="Oval 144"/>
            <p:cNvSpPr>
              <a:spLocks noChangeArrowheads="1"/>
            </p:cNvSpPr>
            <p:nvPr/>
          </p:nvSpPr>
          <p:spPr bwMode="auto">
            <a:xfrm>
              <a:off x="6470520" y="2647697"/>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41" name="Oval 145"/>
            <p:cNvSpPr>
              <a:spLocks noChangeArrowheads="1"/>
            </p:cNvSpPr>
            <p:nvPr/>
          </p:nvSpPr>
          <p:spPr bwMode="auto">
            <a:xfrm>
              <a:off x="6800191" y="2647697"/>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42" name="Oval 146"/>
            <p:cNvSpPr>
              <a:spLocks noChangeArrowheads="1"/>
            </p:cNvSpPr>
            <p:nvPr/>
          </p:nvSpPr>
          <p:spPr bwMode="auto">
            <a:xfrm>
              <a:off x="7132780" y="2647697"/>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43" name="Oval 147"/>
            <p:cNvSpPr>
              <a:spLocks noChangeArrowheads="1"/>
            </p:cNvSpPr>
            <p:nvPr/>
          </p:nvSpPr>
          <p:spPr bwMode="auto">
            <a:xfrm>
              <a:off x="7463909" y="2647697"/>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44" name="Oval 148"/>
            <p:cNvSpPr>
              <a:spLocks noChangeArrowheads="1"/>
            </p:cNvSpPr>
            <p:nvPr/>
          </p:nvSpPr>
          <p:spPr bwMode="auto">
            <a:xfrm>
              <a:off x="7795040" y="2647697"/>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45" name="Oval 149"/>
            <p:cNvSpPr>
              <a:spLocks noChangeArrowheads="1"/>
            </p:cNvSpPr>
            <p:nvPr/>
          </p:nvSpPr>
          <p:spPr bwMode="auto">
            <a:xfrm>
              <a:off x="8124711" y="2647697"/>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46" name="Oval 150"/>
            <p:cNvSpPr>
              <a:spLocks noChangeArrowheads="1"/>
            </p:cNvSpPr>
            <p:nvPr/>
          </p:nvSpPr>
          <p:spPr bwMode="auto">
            <a:xfrm>
              <a:off x="845687" y="2647697"/>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47" name="Oval 151"/>
            <p:cNvSpPr>
              <a:spLocks noChangeArrowheads="1"/>
            </p:cNvSpPr>
            <p:nvPr/>
          </p:nvSpPr>
          <p:spPr bwMode="auto">
            <a:xfrm>
              <a:off x="1176816" y="2647697"/>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48" name="Oval 152"/>
            <p:cNvSpPr>
              <a:spLocks noChangeArrowheads="1"/>
            </p:cNvSpPr>
            <p:nvPr/>
          </p:nvSpPr>
          <p:spPr bwMode="auto">
            <a:xfrm>
              <a:off x="1507947" y="2647697"/>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49" name="Oval 153"/>
            <p:cNvSpPr>
              <a:spLocks noChangeArrowheads="1"/>
            </p:cNvSpPr>
            <p:nvPr/>
          </p:nvSpPr>
          <p:spPr bwMode="auto">
            <a:xfrm>
              <a:off x="1839076" y="304447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50" name="Oval 154"/>
            <p:cNvSpPr>
              <a:spLocks noChangeArrowheads="1"/>
            </p:cNvSpPr>
            <p:nvPr/>
          </p:nvSpPr>
          <p:spPr bwMode="auto">
            <a:xfrm>
              <a:off x="2170207" y="304447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51" name="Oval 155"/>
            <p:cNvSpPr>
              <a:spLocks noChangeArrowheads="1"/>
            </p:cNvSpPr>
            <p:nvPr/>
          </p:nvSpPr>
          <p:spPr bwMode="auto">
            <a:xfrm>
              <a:off x="2501336" y="304447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52" name="Oval 156"/>
            <p:cNvSpPr>
              <a:spLocks noChangeArrowheads="1"/>
            </p:cNvSpPr>
            <p:nvPr/>
          </p:nvSpPr>
          <p:spPr bwMode="auto">
            <a:xfrm>
              <a:off x="2831007" y="304447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53" name="Oval 157"/>
            <p:cNvSpPr>
              <a:spLocks noChangeArrowheads="1"/>
            </p:cNvSpPr>
            <p:nvPr/>
          </p:nvSpPr>
          <p:spPr bwMode="auto">
            <a:xfrm>
              <a:off x="3163596" y="304447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54" name="Oval 158"/>
            <p:cNvSpPr>
              <a:spLocks noChangeArrowheads="1"/>
            </p:cNvSpPr>
            <p:nvPr/>
          </p:nvSpPr>
          <p:spPr bwMode="auto">
            <a:xfrm>
              <a:off x="3494726" y="304447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55" name="Oval 159"/>
            <p:cNvSpPr>
              <a:spLocks noChangeArrowheads="1"/>
            </p:cNvSpPr>
            <p:nvPr/>
          </p:nvSpPr>
          <p:spPr bwMode="auto">
            <a:xfrm>
              <a:off x="3825856" y="304447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56" name="Oval 160"/>
            <p:cNvSpPr>
              <a:spLocks noChangeArrowheads="1"/>
            </p:cNvSpPr>
            <p:nvPr/>
          </p:nvSpPr>
          <p:spPr bwMode="auto">
            <a:xfrm>
              <a:off x="4155527" y="304447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57" name="Oval 161"/>
            <p:cNvSpPr>
              <a:spLocks noChangeArrowheads="1"/>
            </p:cNvSpPr>
            <p:nvPr/>
          </p:nvSpPr>
          <p:spPr bwMode="auto">
            <a:xfrm>
              <a:off x="4486658" y="304447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58" name="Oval 162"/>
            <p:cNvSpPr>
              <a:spLocks noChangeArrowheads="1"/>
            </p:cNvSpPr>
            <p:nvPr/>
          </p:nvSpPr>
          <p:spPr bwMode="auto">
            <a:xfrm>
              <a:off x="4817787" y="304447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59" name="Oval 163"/>
            <p:cNvSpPr>
              <a:spLocks noChangeArrowheads="1"/>
            </p:cNvSpPr>
            <p:nvPr/>
          </p:nvSpPr>
          <p:spPr bwMode="auto">
            <a:xfrm>
              <a:off x="5148917" y="304447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60" name="Oval 164"/>
            <p:cNvSpPr>
              <a:spLocks noChangeArrowheads="1"/>
            </p:cNvSpPr>
            <p:nvPr/>
          </p:nvSpPr>
          <p:spPr bwMode="auto">
            <a:xfrm>
              <a:off x="5478589" y="304447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61" name="Oval 165"/>
            <p:cNvSpPr>
              <a:spLocks noChangeArrowheads="1"/>
            </p:cNvSpPr>
            <p:nvPr/>
          </p:nvSpPr>
          <p:spPr bwMode="auto">
            <a:xfrm>
              <a:off x="5808260" y="304447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62" name="Oval 166"/>
            <p:cNvSpPr>
              <a:spLocks noChangeArrowheads="1"/>
            </p:cNvSpPr>
            <p:nvPr/>
          </p:nvSpPr>
          <p:spPr bwMode="auto">
            <a:xfrm>
              <a:off x="6139389" y="304447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63" name="Oval 167"/>
            <p:cNvSpPr>
              <a:spLocks noChangeArrowheads="1"/>
            </p:cNvSpPr>
            <p:nvPr/>
          </p:nvSpPr>
          <p:spPr bwMode="auto">
            <a:xfrm>
              <a:off x="6470520" y="304447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64" name="Oval 168"/>
            <p:cNvSpPr>
              <a:spLocks noChangeArrowheads="1"/>
            </p:cNvSpPr>
            <p:nvPr/>
          </p:nvSpPr>
          <p:spPr bwMode="auto">
            <a:xfrm>
              <a:off x="6800191" y="304447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65" name="Oval 169"/>
            <p:cNvSpPr>
              <a:spLocks noChangeArrowheads="1"/>
            </p:cNvSpPr>
            <p:nvPr/>
          </p:nvSpPr>
          <p:spPr bwMode="auto">
            <a:xfrm>
              <a:off x="7132780" y="304447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66" name="Oval 170"/>
            <p:cNvSpPr>
              <a:spLocks noChangeArrowheads="1"/>
            </p:cNvSpPr>
            <p:nvPr/>
          </p:nvSpPr>
          <p:spPr bwMode="auto">
            <a:xfrm>
              <a:off x="7463909" y="304447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67" name="Oval 171"/>
            <p:cNvSpPr>
              <a:spLocks noChangeArrowheads="1"/>
            </p:cNvSpPr>
            <p:nvPr/>
          </p:nvSpPr>
          <p:spPr bwMode="auto">
            <a:xfrm>
              <a:off x="7795040" y="304447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68" name="Oval 172"/>
            <p:cNvSpPr>
              <a:spLocks noChangeArrowheads="1"/>
            </p:cNvSpPr>
            <p:nvPr/>
          </p:nvSpPr>
          <p:spPr bwMode="auto">
            <a:xfrm>
              <a:off x="8124711" y="304447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69" name="Oval 173"/>
            <p:cNvSpPr>
              <a:spLocks noChangeArrowheads="1"/>
            </p:cNvSpPr>
            <p:nvPr/>
          </p:nvSpPr>
          <p:spPr bwMode="auto">
            <a:xfrm>
              <a:off x="845687" y="304447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70" name="Oval 174"/>
            <p:cNvSpPr>
              <a:spLocks noChangeArrowheads="1"/>
            </p:cNvSpPr>
            <p:nvPr/>
          </p:nvSpPr>
          <p:spPr bwMode="auto">
            <a:xfrm>
              <a:off x="1176816" y="304447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71" name="Oval 175"/>
            <p:cNvSpPr>
              <a:spLocks noChangeArrowheads="1"/>
            </p:cNvSpPr>
            <p:nvPr/>
          </p:nvSpPr>
          <p:spPr bwMode="auto">
            <a:xfrm>
              <a:off x="1507947" y="304447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72" name="Oval 176"/>
            <p:cNvSpPr>
              <a:spLocks noChangeArrowheads="1"/>
            </p:cNvSpPr>
            <p:nvPr/>
          </p:nvSpPr>
          <p:spPr bwMode="auto">
            <a:xfrm>
              <a:off x="1839076" y="337560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73" name="Oval 177"/>
            <p:cNvSpPr>
              <a:spLocks noChangeArrowheads="1"/>
            </p:cNvSpPr>
            <p:nvPr/>
          </p:nvSpPr>
          <p:spPr bwMode="auto">
            <a:xfrm>
              <a:off x="2170207" y="337560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74" name="Oval 178"/>
            <p:cNvSpPr>
              <a:spLocks noChangeArrowheads="1"/>
            </p:cNvSpPr>
            <p:nvPr/>
          </p:nvSpPr>
          <p:spPr bwMode="auto">
            <a:xfrm>
              <a:off x="2501336" y="337560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75" name="Oval 179"/>
            <p:cNvSpPr>
              <a:spLocks noChangeArrowheads="1"/>
            </p:cNvSpPr>
            <p:nvPr/>
          </p:nvSpPr>
          <p:spPr bwMode="auto">
            <a:xfrm>
              <a:off x="2831007" y="337560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76" name="Oval 180"/>
            <p:cNvSpPr>
              <a:spLocks noChangeArrowheads="1"/>
            </p:cNvSpPr>
            <p:nvPr/>
          </p:nvSpPr>
          <p:spPr bwMode="auto">
            <a:xfrm>
              <a:off x="3163596" y="337560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77" name="Oval 181"/>
            <p:cNvSpPr>
              <a:spLocks noChangeArrowheads="1"/>
            </p:cNvSpPr>
            <p:nvPr/>
          </p:nvSpPr>
          <p:spPr bwMode="auto">
            <a:xfrm>
              <a:off x="3494726" y="337560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78" name="Oval 182"/>
            <p:cNvSpPr>
              <a:spLocks noChangeArrowheads="1"/>
            </p:cNvSpPr>
            <p:nvPr/>
          </p:nvSpPr>
          <p:spPr bwMode="auto">
            <a:xfrm>
              <a:off x="3825856" y="337560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79" name="Oval 183"/>
            <p:cNvSpPr>
              <a:spLocks noChangeArrowheads="1"/>
            </p:cNvSpPr>
            <p:nvPr/>
          </p:nvSpPr>
          <p:spPr bwMode="auto">
            <a:xfrm>
              <a:off x="4155527" y="337560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80" name="Oval 184"/>
            <p:cNvSpPr>
              <a:spLocks noChangeArrowheads="1"/>
            </p:cNvSpPr>
            <p:nvPr/>
          </p:nvSpPr>
          <p:spPr bwMode="auto">
            <a:xfrm>
              <a:off x="4486658" y="337560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81" name="Oval 185"/>
            <p:cNvSpPr>
              <a:spLocks noChangeArrowheads="1"/>
            </p:cNvSpPr>
            <p:nvPr/>
          </p:nvSpPr>
          <p:spPr bwMode="auto">
            <a:xfrm>
              <a:off x="4817787" y="337560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82" name="Oval 186"/>
            <p:cNvSpPr>
              <a:spLocks noChangeArrowheads="1"/>
            </p:cNvSpPr>
            <p:nvPr/>
          </p:nvSpPr>
          <p:spPr bwMode="auto">
            <a:xfrm>
              <a:off x="5148917" y="337560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83" name="Oval 187"/>
            <p:cNvSpPr>
              <a:spLocks noChangeArrowheads="1"/>
            </p:cNvSpPr>
            <p:nvPr/>
          </p:nvSpPr>
          <p:spPr bwMode="auto">
            <a:xfrm>
              <a:off x="5478589" y="337560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84" name="Oval 188"/>
            <p:cNvSpPr>
              <a:spLocks noChangeArrowheads="1"/>
            </p:cNvSpPr>
            <p:nvPr/>
          </p:nvSpPr>
          <p:spPr bwMode="auto">
            <a:xfrm>
              <a:off x="5808260" y="337560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85" name="Oval 189"/>
            <p:cNvSpPr>
              <a:spLocks noChangeArrowheads="1"/>
            </p:cNvSpPr>
            <p:nvPr/>
          </p:nvSpPr>
          <p:spPr bwMode="auto">
            <a:xfrm>
              <a:off x="6139389" y="337560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86" name="Oval 190"/>
            <p:cNvSpPr>
              <a:spLocks noChangeArrowheads="1"/>
            </p:cNvSpPr>
            <p:nvPr/>
          </p:nvSpPr>
          <p:spPr bwMode="auto">
            <a:xfrm>
              <a:off x="6470520" y="337560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87" name="Oval 191"/>
            <p:cNvSpPr>
              <a:spLocks noChangeArrowheads="1"/>
            </p:cNvSpPr>
            <p:nvPr/>
          </p:nvSpPr>
          <p:spPr bwMode="auto">
            <a:xfrm>
              <a:off x="6800191" y="337560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88" name="Oval 192"/>
            <p:cNvSpPr>
              <a:spLocks noChangeArrowheads="1"/>
            </p:cNvSpPr>
            <p:nvPr/>
          </p:nvSpPr>
          <p:spPr bwMode="auto">
            <a:xfrm>
              <a:off x="7132780" y="337560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89" name="Oval 193"/>
            <p:cNvSpPr>
              <a:spLocks noChangeArrowheads="1"/>
            </p:cNvSpPr>
            <p:nvPr/>
          </p:nvSpPr>
          <p:spPr bwMode="auto">
            <a:xfrm>
              <a:off x="7463909" y="337560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90" name="Oval 194"/>
            <p:cNvSpPr>
              <a:spLocks noChangeArrowheads="1"/>
            </p:cNvSpPr>
            <p:nvPr/>
          </p:nvSpPr>
          <p:spPr bwMode="auto">
            <a:xfrm>
              <a:off x="7795040" y="337560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91" name="Oval 195"/>
            <p:cNvSpPr>
              <a:spLocks noChangeArrowheads="1"/>
            </p:cNvSpPr>
            <p:nvPr/>
          </p:nvSpPr>
          <p:spPr bwMode="auto">
            <a:xfrm>
              <a:off x="8124711" y="337560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92" name="Oval 196"/>
            <p:cNvSpPr>
              <a:spLocks noChangeArrowheads="1"/>
            </p:cNvSpPr>
            <p:nvPr/>
          </p:nvSpPr>
          <p:spPr bwMode="auto">
            <a:xfrm>
              <a:off x="845687" y="337560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93" name="Oval 197"/>
            <p:cNvSpPr>
              <a:spLocks noChangeArrowheads="1"/>
            </p:cNvSpPr>
            <p:nvPr/>
          </p:nvSpPr>
          <p:spPr bwMode="auto">
            <a:xfrm>
              <a:off x="1176816" y="337560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94" name="Oval 198"/>
            <p:cNvSpPr>
              <a:spLocks noChangeArrowheads="1"/>
            </p:cNvSpPr>
            <p:nvPr/>
          </p:nvSpPr>
          <p:spPr bwMode="auto">
            <a:xfrm>
              <a:off x="1507947" y="337560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95" name="Oval 199"/>
            <p:cNvSpPr>
              <a:spLocks noChangeArrowheads="1"/>
            </p:cNvSpPr>
            <p:nvPr/>
          </p:nvSpPr>
          <p:spPr bwMode="auto">
            <a:xfrm>
              <a:off x="1839076" y="370673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96" name="Oval 200"/>
            <p:cNvSpPr>
              <a:spLocks noChangeArrowheads="1"/>
            </p:cNvSpPr>
            <p:nvPr/>
          </p:nvSpPr>
          <p:spPr bwMode="auto">
            <a:xfrm>
              <a:off x="2170207" y="370673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97" name="Oval 201"/>
            <p:cNvSpPr>
              <a:spLocks noChangeArrowheads="1"/>
            </p:cNvSpPr>
            <p:nvPr/>
          </p:nvSpPr>
          <p:spPr bwMode="auto">
            <a:xfrm>
              <a:off x="2501336" y="370673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98" name="Oval 202"/>
            <p:cNvSpPr>
              <a:spLocks noChangeArrowheads="1"/>
            </p:cNvSpPr>
            <p:nvPr/>
          </p:nvSpPr>
          <p:spPr bwMode="auto">
            <a:xfrm>
              <a:off x="2831007" y="370673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199" name="Oval 203"/>
            <p:cNvSpPr>
              <a:spLocks noChangeArrowheads="1"/>
            </p:cNvSpPr>
            <p:nvPr/>
          </p:nvSpPr>
          <p:spPr bwMode="auto">
            <a:xfrm>
              <a:off x="3163596" y="370673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00" name="Oval 204"/>
            <p:cNvSpPr>
              <a:spLocks noChangeArrowheads="1"/>
            </p:cNvSpPr>
            <p:nvPr/>
          </p:nvSpPr>
          <p:spPr bwMode="auto">
            <a:xfrm>
              <a:off x="3494726" y="370673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01" name="Oval 205"/>
            <p:cNvSpPr>
              <a:spLocks noChangeArrowheads="1"/>
            </p:cNvSpPr>
            <p:nvPr/>
          </p:nvSpPr>
          <p:spPr bwMode="auto">
            <a:xfrm>
              <a:off x="3825856" y="370673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02" name="Oval 206"/>
            <p:cNvSpPr>
              <a:spLocks noChangeArrowheads="1"/>
            </p:cNvSpPr>
            <p:nvPr/>
          </p:nvSpPr>
          <p:spPr bwMode="auto">
            <a:xfrm>
              <a:off x="4155527" y="370673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03" name="Oval 207"/>
            <p:cNvSpPr>
              <a:spLocks noChangeArrowheads="1"/>
            </p:cNvSpPr>
            <p:nvPr/>
          </p:nvSpPr>
          <p:spPr bwMode="auto">
            <a:xfrm>
              <a:off x="4486658" y="370673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04" name="Oval 208"/>
            <p:cNvSpPr>
              <a:spLocks noChangeArrowheads="1"/>
            </p:cNvSpPr>
            <p:nvPr/>
          </p:nvSpPr>
          <p:spPr bwMode="auto">
            <a:xfrm>
              <a:off x="4817787" y="370673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05" name="Oval 209"/>
            <p:cNvSpPr>
              <a:spLocks noChangeArrowheads="1"/>
            </p:cNvSpPr>
            <p:nvPr/>
          </p:nvSpPr>
          <p:spPr bwMode="auto">
            <a:xfrm>
              <a:off x="5148917" y="370673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06" name="Oval 210"/>
            <p:cNvSpPr>
              <a:spLocks noChangeArrowheads="1"/>
            </p:cNvSpPr>
            <p:nvPr/>
          </p:nvSpPr>
          <p:spPr bwMode="auto">
            <a:xfrm>
              <a:off x="5478589" y="370673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07" name="Oval 211"/>
            <p:cNvSpPr>
              <a:spLocks noChangeArrowheads="1"/>
            </p:cNvSpPr>
            <p:nvPr/>
          </p:nvSpPr>
          <p:spPr bwMode="auto">
            <a:xfrm>
              <a:off x="5808260" y="370673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08" name="Oval 212"/>
            <p:cNvSpPr>
              <a:spLocks noChangeArrowheads="1"/>
            </p:cNvSpPr>
            <p:nvPr/>
          </p:nvSpPr>
          <p:spPr bwMode="auto">
            <a:xfrm>
              <a:off x="6139389" y="370673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09" name="Oval 213"/>
            <p:cNvSpPr>
              <a:spLocks noChangeArrowheads="1"/>
            </p:cNvSpPr>
            <p:nvPr/>
          </p:nvSpPr>
          <p:spPr bwMode="auto">
            <a:xfrm>
              <a:off x="6470520" y="370673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10" name="Oval 214"/>
            <p:cNvSpPr>
              <a:spLocks noChangeArrowheads="1"/>
            </p:cNvSpPr>
            <p:nvPr/>
          </p:nvSpPr>
          <p:spPr bwMode="auto">
            <a:xfrm>
              <a:off x="6800191" y="370673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11" name="Oval 215"/>
            <p:cNvSpPr>
              <a:spLocks noChangeArrowheads="1"/>
            </p:cNvSpPr>
            <p:nvPr/>
          </p:nvSpPr>
          <p:spPr bwMode="auto">
            <a:xfrm>
              <a:off x="7132780" y="370673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12" name="Oval 216"/>
            <p:cNvSpPr>
              <a:spLocks noChangeArrowheads="1"/>
            </p:cNvSpPr>
            <p:nvPr/>
          </p:nvSpPr>
          <p:spPr bwMode="auto">
            <a:xfrm>
              <a:off x="7463909" y="370673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13" name="Oval 217"/>
            <p:cNvSpPr>
              <a:spLocks noChangeArrowheads="1"/>
            </p:cNvSpPr>
            <p:nvPr/>
          </p:nvSpPr>
          <p:spPr bwMode="auto">
            <a:xfrm>
              <a:off x="7795040" y="370673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14" name="Oval 218"/>
            <p:cNvSpPr>
              <a:spLocks noChangeArrowheads="1"/>
            </p:cNvSpPr>
            <p:nvPr/>
          </p:nvSpPr>
          <p:spPr bwMode="auto">
            <a:xfrm>
              <a:off x="8124711" y="370673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15" name="Oval 219"/>
            <p:cNvSpPr>
              <a:spLocks noChangeArrowheads="1"/>
            </p:cNvSpPr>
            <p:nvPr/>
          </p:nvSpPr>
          <p:spPr bwMode="auto">
            <a:xfrm>
              <a:off x="845687" y="370673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16" name="Oval 220"/>
            <p:cNvSpPr>
              <a:spLocks noChangeArrowheads="1"/>
            </p:cNvSpPr>
            <p:nvPr/>
          </p:nvSpPr>
          <p:spPr bwMode="auto">
            <a:xfrm>
              <a:off x="1176816" y="370673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17" name="Oval 221"/>
            <p:cNvSpPr>
              <a:spLocks noChangeArrowheads="1"/>
            </p:cNvSpPr>
            <p:nvPr/>
          </p:nvSpPr>
          <p:spPr bwMode="auto">
            <a:xfrm>
              <a:off x="1507947" y="370673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18" name="Oval 222"/>
            <p:cNvSpPr>
              <a:spLocks noChangeArrowheads="1"/>
            </p:cNvSpPr>
            <p:nvPr/>
          </p:nvSpPr>
          <p:spPr bwMode="auto">
            <a:xfrm>
              <a:off x="1839076" y="403786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19" name="Oval 223"/>
            <p:cNvSpPr>
              <a:spLocks noChangeArrowheads="1"/>
            </p:cNvSpPr>
            <p:nvPr/>
          </p:nvSpPr>
          <p:spPr bwMode="auto">
            <a:xfrm>
              <a:off x="2170207" y="403786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20" name="Oval 224"/>
            <p:cNvSpPr>
              <a:spLocks noChangeArrowheads="1"/>
            </p:cNvSpPr>
            <p:nvPr/>
          </p:nvSpPr>
          <p:spPr bwMode="auto">
            <a:xfrm>
              <a:off x="2501336" y="403786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21" name="Oval 225"/>
            <p:cNvSpPr>
              <a:spLocks noChangeArrowheads="1"/>
            </p:cNvSpPr>
            <p:nvPr/>
          </p:nvSpPr>
          <p:spPr bwMode="auto">
            <a:xfrm>
              <a:off x="2831007" y="403786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22" name="Oval 226"/>
            <p:cNvSpPr>
              <a:spLocks noChangeArrowheads="1"/>
            </p:cNvSpPr>
            <p:nvPr/>
          </p:nvSpPr>
          <p:spPr bwMode="auto">
            <a:xfrm>
              <a:off x="3163596" y="403786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23" name="Oval 227"/>
            <p:cNvSpPr>
              <a:spLocks noChangeArrowheads="1"/>
            </p:cNvSpPr>
            <p:nvPr/>
          </p:nvSpPr>
          <p:spPr bwMode="auto">
            <a:xfrm>
              <a:off x="3494726" y="403786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24" name="Oval 228"/>
            <p:cNvSpPr>
              <a:spLocks noChangeArrowheads="1"/>
            </p:cNvSpPr>
            <p:nvPr/>
          </p:nvSpPr>
          <p:spPr bwMode="auto">
            <a:xfrm>
              <a:off x="3825856" y="403786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25" name="Oval 229"/>
            <p:cNvSpPr>
              <a:spLocks noChangeArrowheads="1"/>
            </p:cNvSpPr>
            <p:nvPr/>
          </p:nvSpPr>
          <p:spPr bwMode="auto">
            <a:xfrm>
              <a:off x="4155527" y="403786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26" name="Oval 230"/>
            <p:cNvSpPr>
              <a:spLocks noChangeArrowheads="1"/>
            </p:cNvSpPr>
            <p:nvPr/>
          </p:nvSpPr>
          <p:spPr bwMode="auto">
            <a:xfrm>
              <a:off x="4486658" y="403786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27" name="Oval 231"/>
            <p:cNvSpPr>
              <a:spLocks noChangeArrowheads="1"/>
            </p:cNvSpPr>
            <p:nvPr/>
          </p:nvSpPr>
          <p:spPr bwMode="auto">
            <a:xfrm>
              <a:off x="4817787" y="403786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28" name="Oval 232"/>
            <p:cNvSpPr>
              <a:spLocks noChangeArrowheads="1"/>
            </p:cNvSpPr>
            <p:nvPr/>
          </p:nvSpPr>
          <p:spPr bwMode="auto">
            <a:xfrm>
              <a:off x="5148917" y="403786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29" name="Oval 233"/>
            <p:cNvSpPr>
              <a:spLocks noChangeArrowheads="1"/>
            </p:cNvSpPr>
            <p:nvPr/>
          </p:nvSpPr>
          <p:spPr bwMode="auto">
            <a:xfrm>
              <a:off x="5478589" y="403786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30" name="Oval 234"/>
            <p:cNvSpPr>
              <a:spLocks noChangeArrowheads="1"/>
            </p:cNvSpPr>
            <p:nvPr/>
          </p:nvSpPr>
          <p:spPr bwMode="auto">
            <a:xfrm>
              <a:off x="5808260" y="403786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31" name="Oval 235"/>
            <p:cNvSpPr>
              <a:spLocks noChangeArrowheads="1"/>
            </p:cNvSpPr>
            <p:nvPr/>
          </p:nvSpPr>
          <p:spPr bwMode="auto">
            <a:xfrm>
              <a:off x="6139389" y="403786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32" name="Oval 236"/>
            <p:cNvSpPr>
              <a:spLocks noChangeArrowheads="1"/>
            </p:cNvSpPr>
            <p:nvPr/>
          </p:nvSpPr>
          <p:spPr bwMode="auto">
            <a:xfrm>
              <a:off x="6470520" y="403786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33" name="Oval 237"/>
            <p:cNvSpPr>
              <a:spLocks noChangeArrowheads="1"/>
            </p:cNvSpPr>
            <p:nvPr/>
          </p:nvSpPr>
          <p:spPr bwMode="auto">
            <a:xfrm>
              <a:off x="6800191" y="403786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34" name="Oval 238"/>
            <p:cNvSpPr>
              <a:spLocks noChangeArrowheads="1"/>
            </p:cNvSpPr>
            <p:nvPr/>
          </p:nvSpPr>
          <p:spPr bwMode="auto">
            <a:xfrm>
              <a:off x="7132780" y="403786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35" name="Oval 239"/>
            <p:cNvSpPr>
              <a:spLocks noChangeArrowheads="1"/>
            </p:cNvSpPr>
            <p:nvPr/>
          </p:nvSpPr>
          <p:spPr bwMode="auto">
            <a:xfrm>
              <a:off x="7463909" y="403786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36" name="Oval 240"/>
            <p:cNvSpPr>
              <a:spLocks noChangeArrowheads="1"/>
            </p:cNvSpPr>
            <p:nvPr/>
          </p:nvSpPr>
          <p:spPr bwMode="auto">
            <a:xfrm>
              <a:off x="7795040" y="403786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37" name="Oval 241"/>
            <p:cNvSpPr>
              <a:spLocks noChangeArrowheads="1"/>
            </p:cNvSpPr>
            <p:nvPr/>
          </p:nvSpPr>
          <p:spPr bwMode="auto">
            <a:xfrm>
              <a:off x="8124711" y="403786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38" name="Oval 242"/>
            <p:cNvSpPr>
              <a:spLocks noChangeArrowheads="1"/>
            </p:cNvSpPr>
            <p:nvPr/>
          </p:nvSpPr>
          <p:spPr bwMode="auto">
            <a:xfrm>
              <a:off x="845687" y="403786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39" name="Oval 243"/>
            <p:cNvSpPr>
              <a:spLocks noChangeArrowheads="1"/>
            </p:cNvSpPr>
            <p:nvPr/>
          </p:nvSpPr>
          <p:spPr bwMode="auto">
            <a:xfrm>
              <a:off x="1176816" y="403786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40" name="Oval 244"/>
            <p:cNvSpPr>
              <a:spLocks noChangeArrowheads="1"/>
            </p:cNvSpPr>
            <p:nvPr/>
          </p:nvSpPr>
          <p:spPr bwMode="auto">
            <a:xfrm>
              <a:off x="1507947" y="403786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41" name="Oval 245"/>
            <p:cNvSpPr>
              <a:spLocks noChangeArrowheads="1"/>
            </p:cNvSpPr>
            <p:nvPr/>
          </p:nvSpPr>
          <p:spPr bwMode="auto">
            <a:xfrm>
              <a:off x="1839076" y="4367531"/>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42" name="Oval 246"/>
            <p:cNvSpPr>
              <a:spLocks noChangeArrowheads="1"/>
            </p:cNvSpPr>
            <p:nvPr/>
          </p:nvSpPr>
          <p:spPr bwMode="auto">
            <a:xfrm>
              <a:off x="2170207" y="4367531"/>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43" name="Oval 247"/>
            <p:cNvSpPr>
              <a:spLocks noChangeArrowheads="1"/>
            </p:cNvSpPr>
            <p:nvPr/>
          </p:nvSpPr>
          <p:spPr bwMode="auto">
            <a:xfrm>
              <a:off x="2501336" y="4367531"/>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44" name="Oval 248"/>
            <p:cNvSpPr>
              <a:spLocks noChangeArrowheads="1"/>
            </p:cNvSpPr>
            <p:nvPr/>
          </p:nvSpPr>
          <p:spPr bwMode="auto">
            <a:xfrm>
              <a:off x="2831007" y="4367531"/>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45" name="Oval 249"/>
            <p:cNvSpPr>
              <a:spLocks noChangeArrowheads="1"/>
            </p:cNvSpPr>
            <p:nvPr/>
          </p:nvSpPr>
          <p:spPr bwMode="auto">
            <a:xfrm>
              <a:off x="3163596" y="4367531"/>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46" name="Oval 250"/>
            <p:cNvSpPr>
              <a:spLocks noChangeArrowheads="1"/>
            </p:cNvSpPr>
            <p:nvPr/>
          </p:nvSpPr>
          <p:spPr bwMode="auto">
            <a:xfrm>
              <a:off x="3494726" y="4367531"/>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47" name="Oval 251"/>
            <p:cNvSpPr>
              <a:spLocks noChangeArrowheads="1"/>
            </p:cNvSpPr>
            <p:nvPr/>
          </p:nvSpPr>
          <p:spPr bwMode="auto">
            <a:xfrm>
              <a:off x="3825856" y="4367531"/>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48" name="Oval 252"/>
            <p:cNvSpPr>
              <a:spLocks noChangeArrowheads="1"/>
            </p:cNvSpPr>
            <p:nvPr/>
          </p:nvSpPr>
          <p:spPr bwMode="auto">
            <a:xfrm>
              <a:off x="4155527" y="4367531"/>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49" name="Oval 253"/>
            <p:cNvSpPr>
              <a:spLocks noChangeArrowheads="1"/>
            </p:cNvSpPr>
            <p:nvPr/>
          </p:nvSpPr>
          <p:spPr bwMode="auto">
            <a:xfrm>
              <a:off x="4486658" y="4367531"/>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50" name="Oval 254"/>
            <p:cNvSpPr>
              <a:spLocks noChangeArrowheads="1"/>
            </p:cNvSpPr>
            <p:nvPr/>
          </p:nvSpPr>
          <p:spPr bwMode="auto">
            <a:xfrm>
              <a:off x="4817787" y="4367531"/>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51" name="Oval 255"/>
            <p:cNvSpPr>
              <a:spLocks noChangeArrowheads="1"/>
            </p:cNvSpPr>
            <p:nvPr/>
          </p:nvSpPr>
          <p:spPr bwMode="auto">
            <a:xfrm>
              <a:off x="5148917" y="4367531"/>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52" name="Oval 256"/>
            <p:cNvSpPr>
              <a:spLocks noChangeArrowheads="1"/>
            </p:cNvSpPr>
            <p:nvPr/>
          </p:nvSpPr>
          <p:spPr bwMode="auto">
            <a:xfrm>
              <a:off x="5478589" y="4367531"/>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53" name="Oval 257"/>
            <p:cNvSpPr>
              <a:spLocks noChangeArrowheads="1"/>
            </p:cNvSpPr>
            <p:nvPr/>
          </p:nvSpPr>
          <p:spPr bwMode="auto">
            <a:xfrm>
              <a:off x="5808260" y="4367531"/>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54" name="Oval 258"/>
            <p:cNvSpPr>
              <a:spLocks noChangeArrowheads="1"/>
            </p:cNvSpPr>
            <p:nvPr/>
          </p:nvSpPr>
          <p:spPr bwMode="auto">
            <a:xfrm>
              <a:off x="6139389" y="4367531"/>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55" name="Oval 259"/>
            <p:cNvSpPr>
              <a:spLocks noChangeArrowheads="1"/>
            </p:cNvSpPr>
            <p:nvPr/>
          </p:nvSpPr>
          <p:spPr bwMode="auto">
            <a:xfrm>
              <a:off x="6470520" y="4367531"/>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56" name="Oval 260"/>
            <p:cNvSpPr>
              <a:spLocks noChangeArrowheads="1"/>
            </p:cNvSpPr>
            <p:nvPr/>
          </p:nvSpPr>
          <p:spPr bwMode="auto">
            <a:xfrm>
              <a:off x="6800191" y="4367531"/>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57" name="Oval 261"/>
            <p:cNvSpPr>
              <a:spLocks noChangeArrowheads="1"/>
            </p:cNvSpPr>
            <p:nvPr/>
          </p:nvSpPr>
          <p:spPr bwMode="auto">
            <a:xfrm>
              <a:off x="7132780" y="4367531"/>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58" name="Oval 262"/>
            <p:cNvSpPr>
              <a:spLocks noChangeArrowheads="1"/>
            </p:cNvSpPr>
            <p:nvPr/>
          </p:nvSpPr>
          <p:spPr bwMode="auto">
            <a:xfrm>
              <a:off x="7463909" y="4367531"/>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59" name="Oval 263"/>
            <p:cNvSpPr>
              <a:spLocks noChangeArrowheads="1"/>
            </p:cNvSpPr>
            <p:nvPr/>
          </p:nvSpPr>
          <p:spPr bwMode="auto">
            <a:xfrm>
              <a:off x="7795040" y="4367531"/>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60" name="Oval 264"/>
            <p:cNvSpPr>
              <a:spLocks noChangeArrowheads="1"/>
            </p:cNvSpPr>
            <p:nvPr/>
          </p:nvSpPr>
          <p:spPr bwMode="auto">
            <a:xfrm>
              <a:off x="8124711" y="4367531"/>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61" name="Oval 265"/>
            <p:cNvSpPr>
              <a:spLocks noChangeArrowheads="1"/>
            </p:cNvSpPr>
            <p:nvPr/>
          </p:nvSpPr>
          <p:spPr bwMode="auto">
            <a:xfrm>
              <a:off x="845687" y="4367531"/>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62" name="Oval 266"/>
            <p:cNvSpPr>
              <a:spLocks noChangeArrowheads="1"/>
            </p:cNvSpPr>
            <p:nvPr/>
          </p:nvSpPr>
          <p:spPr bwMode="auto">
            <a:xfrm>
              <a:off x="1176816" y="4367531"/>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63" name="Oval 267"/>
            <p:cNvSpPr>
              <a:spLocks noChangeArrowheads="1"/>
            </p:cNvSpPr>
            <p:nvPr/>
          </p:nvSpPr>
          <p:spPr bwMode="auto">
            <a:xfrm>
              <a:off x="1507947" y="4367531"/>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64" name="Oval 268"/>
            <p:cNvSpPr>
              <a:spLocks noChangeArrowheads="1"/>
            </p:cNvSpPr>
            <p:nvPr/>
          </p:nvSpPr>
          <p:spPr bwMode="auto">
            <a:xfrm>
              <a:off x="1839076" y="4698661"/>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65" name="Oval 269"/>
            <p:cNvSpPr>
              <a:spLocks noChangeArrowheads="1"/>
            </p:cNvSpPr>
            <p:nvPr/>
          </p:nvSpPr>
          <p:spPr bwMode="auto">
            <a:xfrm>
              <a:off x="2170207" y="4698661"/>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66" name="Oval 270"/>
            <p:cNvSpPr>
              <a:spLocks noChangeArrowheads="1"/>
            </p:cNvSpPr>
            <p:nvPr/>
          </p:nvSpPr>
          <p:spPr bwMode="auto">
            <a:xfrm>
              <a:off x="2501336" y="4698661"/>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67" name="Oval 271"/>
            <p:cNvSpPr>
              <a:spLocks noChangeArrowheads="1"/>
            </p:cNvSpPr>
            <p:nvPr/>
          </p:nvSpPr>
          <p:spPr bwMode="auto">
            <a:xfrm>
              <a:off x="2831007" y="4698661"/>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68" name="Oval 272"/>
            <p:cNvSpPr>
              <a:spLocks noChangeArrowheads="1"/>
            </p:cNvSpPr>
            <p:nvPr/>
          </p:nvSpPr>
          <p:spPr bwMode="auto">
            <a:xfrm>
              <a:off x="3163596" y="4698661"/>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69" name="Oval 273"/>
            <p:cNvSpPr>
              <a:spLocks noChangeArrowheads="1"/>
            </p:cNvSpPr>
            <p:nvPr/>
          </p:nvSpPr>
          <p:spPr bwMode="auto">
            <a:xfrm>
              <a:off x="3494726" y="4698661"/>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70" name="Oval 274"/>
            <p:cNvSpPr>
              <a:spLocks noChangeArrowheads="1"/>
            </p:cNvSpPr>
            <p:nvPr/>
          </p:nvSpPr>
          <p:spPr bwMode="auto">
            <a:xfrm>
              <a:off x="3825856" y="4698661"/>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71" name="Oval 275"/>
            <p:cNvSpPr>
              <a:spLocks noChangeArrowheads="1"/>
            </p:cNvSpPr>
            <p:nvPr/>
          </p:nvSpPr>
          <p:spPr bwMode="auto">
            <a:xfrm>
              <a:off x="4155527" y="4698661"/>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72" name="Oval 276"/>
            <p:cNvSpPr>
              <a:spLocks noChangeArrowheads="1"/>
            </p:cNvSpPr>
            <p:nvPr/>
          </p:nvSpPr>
          <p:spPr bwMode="auto">
            <a:xfrm>
              <a:off x="4486658" y="4698661"/>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73" name="Oval 277"/>
            <p:cNvSpPr>
              <a:spLocks noChangeArrowheads="1"/>
            </p:cNvSpPr>
            <p:nvPr/>
          </p:nvSpPr>
          <p:spPr bwMode="auto">
            <a:xfrm>
              <a:off x="4817787" y="4698661"/>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74" name="Oval 278"/>
            <p:cNvSpPr>
              <a:spLocks noChangeArrowheads="1"/>
            </p:cNvSpPr>
            <p:nvPr/>
          </p:nvSpPr>
          <p:spPr bwMode="auto">
            <a:xfrm>
              <a:off x="5148917" y="4698661"/>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75" name="Oval 279"/>
            <p:cNvSpPr>
              <a:spLocks noChangeArrowheads="1"/>
            </p:cNvSpPr>
            <p:nvPr/>
          </p:nvSpPr>
          <p:spPr bwMode="auto">
            <a:xfrm>
              <a:off x="5478589" y="4698661"/>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76" name="Oval 280"/>
            <p:cNvSpPr>
              <a:spLocks noChangeArrowheads="1"/>
            </p:cNvSpPr>
            <p:nvPr/>
          </p:nvSpPr>
          <p:spPr bwMode="auto">
            <a:xfrm>
              <a:off x="5808260" y="4698661"/>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77" name="Oval 281"/>
            <p:cNvSpPr>
              <a:spLocks noChangeArrowheads="1"/>
            </p:cNvSpPr>
            <p:nvPr/>
          </p:nvSpPr>
          <p:spPr bwMode="auto">
            <a:xfrm>
              <a:off x="6139389" y="4698661"/>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78" name="Oval 282"/>
            <p:cNvSpPr>
              <a:spLocks noChangeArrowheads="1"/>
            </p:cNvSpPr>
            <p:nvPr/>
          </p:nvSpPr>
          <p:spPr bwMode="auto">
            <a:xfrm>
              <a:off x="6470520" y="4698661"/>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79" name="Oval 283"/>
            <p:cNvSpPr>
              <a:spLocks noChangeArrowheads="1"/>
            </p:cNvSpPr>
            <p:nvPr/>
          </p:nvSpPr>
          <p:spPr bwMode="auto">
            <a:xfrm>
              <a:off x="6800191" y="4698661"/>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80" name="Oval 284"/>
            <p:cNvSpPr>
              <a:spLocks noChangeArrowheads="1"/>
            </p:cNvSpPr>
            <p:nvPr/>
          </p:nvSpPr>
          <p:spPr bwMode="auto">
            <a:xfrm>
              <a:off x="7132780" y="4698661"/>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81" name="Oval 285"/>
            <p:cNvSpPr>
              <a:spLocks noChangeArrowheads="1"/>
            </p:cNvSpPr>
            <p:nvPr/>
          </p:nvSpPr>
          <p:spPr bwMode="auto">
            <a:xfrm>
              <a:off x="7463909" y="4698661"/>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82" name="Oval 286"/>
            <p:cNvSpPr>
              <a:spLocks noChangeArrowheads="1"/>
            </p:cNvSpPr>
            <p:nvPr/>
          </p:nvSpPr>
          <p:spPr bwMode="auto">
            <a:xfrm>
              <a:off x="7795040" y="4698661"/>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83" name="Oval 287"/>
            <p:cNvSpPr>
              <a:spLocks noChangeArrowheads="1"/>
            </p:cNvSpPr>
            <p:nvPr/>
          </p:nvSpPr>
          <p:spPr bwMode="auto">
            <a:xfrm>
              <a:off x="8124711" y="4698661"/>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84" name="Oval 288"/>
            <p:cNvSpPr>
              <a:spLocks noChangeArrowheads="1"/>
            </p:cNvSpPr>
            <p:nvPr/>
          </p:nvSpPr>
          <p:spPr bwMode="auto">
            <a:xfrm>
              <a:off x="845687" y="4698661"/>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85" name="Oval 289"/>
            <p:cNvSpPr>
              <a:spLocks noChangeArrowheads="1"/>
            </p:cNvSpPr>
            <p:nvPr/>
          </p:nvSpPr>
          <p:spPr bwMode="auto">
            <a:xfrm>
              <a:off x="1176816" y="4698661"/>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86" name="Oval 290"/>
            <p:cNvSpPr>
              <a:spLocks noChangeArrowheads="1"/>
            </p:cNvSpPr>
            <p:nvPr/>
          </p:nvSpPr>
          <p:spPr bwMode="auto">
            <a:xfrm>
              <a:off x="1507947" y="4698661"/>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87" name="Oval 291"/>
            <p:cNvSpPr>
              <a:spLocks noChangeArrowheads="1"/>
            </p:cNvSpPr>
            <p:nvPr/>
          </p:nvSpPr>
          <p:spPr bwMode="auto">
            <a:xfrm>
              <a:off x="1839076" y="5029791"/>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88" name="Oval 292"/>
            <p:cNvSpPr>
              <a:spLocks noChangeArrowheads="1"/>
            </p:cNvSpPr>
            <p:nvPr/>
          </p:nvSpPr>
          <p:spPr bwMode="auto">
            <a:xfrm>
              <a:off x="2170207" y="5029791"/>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89" name="Oval 293"/>
            <p:cNvSpPr>
              <a:spLocks noChangeArrowheads="1"/>
            </p:cNvSpPr>
            <p:nvPr/>
          </p:nvSpPr>
          <p:spPr bwMode="auto">
            <a:xfrm>
              <a:off x="2501336" y="5029791"/>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90" name="Oval 294"/>
            <p:cNvSpPr>
              <a:spLocks noChangeArrowheads="1"/>
            </p:cNvSpPr>
            <p:nvPr/>
          </p:nvSpPr>
          <p:spPr bwMode="auto">
            <a:xfrm>
              <a:off x="2831007" y="5029791"/>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91" name="Oval 295"/>
            <p:cNvSpPr>
              <a:spLocks noChangeArrowheads="1"/>
            </p:cNvSpPr>
            <p:nvPr/>
          </p:nvSpPr>
          <p:spPr bwMode="auto">
            <a:xfrm>
              <a:off x="3163596" y="5029791"/>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92" name="Oval 296"/>
            <p:cNvSpPr>
              <a:spLocks noChangeArrowheads="1"/>
            </p:cNvSpPr>
            <p:nvPr/>
          </p:nvSpPr>
          <p:spPr bwMode="auto">
            <a:xfrm>
              <a:off x="3494726" y="5029791"/>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93" name="Oval 297"/>
            <p:cNvSpPr>
              <a:spLocks noChangeArrowheads="1"/>
            </p:cNvSpPr>
            <p:nvPr/>
          </p:nvSpPr>
          <p:spPr bwMode="auto">
            <a:xfrm>
              <a:off x="3825856" y="5029791"/>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94" name="Oval 298"/>
            <p:cNvSpPr>
              <a:spLocks noChangeArrowheads="1"/>
            </p:cNvSpPr>
            <p:nvPr/>
          </p:nvSpPr>
          <p:spPr bwMode="auto">
            <a:xfrm>
              <a:off x="4155527" y="5029791"/>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95" name="Oval 299"/>
            <p:cNvSpPr>
              <a:spLocks noChangeArrowheads="1"/>
            </p:cNvSpPr>
            <p:nvPr/>
          </p:nvSpPr>
          <p:spPr bwMode="auto">
            <a:xfrm>
              <a:off x="4486658" y="5029791"/>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96" name="Oval 300"/>
            <p:cNvSpPr>
              <a:spLocks noChangeArrowheads="1"/>
            </p:cNvSpPr>
            <p:nvPr/>
          </p:nvSpPr>
          <p:spPr bwMode="auto">
            <a:xfrm>
              <a:off x="4817787" y="5029791"/>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97" name="Oval 301"/>
            <p:cNvSpPr>
              <a:spLocks noChangeArrowheads="1"/>
            </p:cNvSpPr>
            <p:nvPr/>
          </p:nvSpPr>
          <p:spPr bwMode="auto">
            <a:xfrm>
              <a:off x="5148917" y="5029791"/>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98" name="Oval 302"/>
            <p:cNvSpPr>
              <a:spLocks noChangeArrowheads="1"/>
            </p:cNvSpPr>
            <p:nvPr/>
          </p:nvSpPr>
          <p:spPr bwMode="auto">
            <a:xfrm>
              <a:off x="5478589" y="5029791"/>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299" name="Oval 303"/>
            <p:cNvSpPr>
              <a:spLocks noChangeArrowheads="1"/>
            </p:cNvSpPr>
            <p:nvPr/>
          </p:nvSpPr>
          <p:spPr bwMode="auto">
            <a:xfrm>
              <a:off x="5808260" y="5029791"/>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00" name="Oval 304"/>
            <p:cNvSpPr>
              <a:spLocks noChangeArrowheads="1"/>
            </p:cNvSpPr>
            <p:nvPr/>
          </p:nvSpPr>
          <p:spPr bwMode="auto">
            <a:xfrm>
              <a:off x="6139389" y="5029791"/>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01" name="Oval 305"/>
            <p:cNvSpPr>
              <a:spLocks noChangeArrowheads="1"/>
            </p:cNvSpPr>
            <p:nvPr/>
          </p:nvSpPr>
          <p:spPr bwMode="auto">
            <a:xfrm>
              <a:off x="6470520" y="5029791"/>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02" name="Oval 306"/>
            <p:cNvSpPr>
              <a:spLocks noChangeArrowheads="1"/>
            </p:cNvSpPr>
            <p:nvPr/>
          </p:nvSpPr>
          <p:spPr bwMode="auto">
            <a:xfrm>
              <a:off x="6800191" y="5029791"/>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03" name="Oval 307"/>
            <p:cNvSpPr>
              <a:spLocks noChangeArrowheads="1"/>
            </p:cNvSpPr>
            <p:nvPr/>
          </p:nvSpPr>
          <p:spPr bwMode="auto">
            <a:xfrm>
              <a:off x="7132780" y="5029791"/>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04" name="Oval 308"/>
            <p:cNvSpPr>
              <a:spLocks noChangeArrowheads="1"/>
            </p:cNvSpPr>
            <p:nvPr/>
          </p:nvSpPr>
          <p:spPr bwMode="auto">
            <a:xfrm>
              <a:off x="7463909" y="5029791"/>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05" name="Oval 309"/>
            <p:cNvSpPr>
              <a:spLocks noChangeArrowheads="1"/>
            </p:cNvSpPr>
            <p:nvPr/>
          </p:nvSpPr>
          <p:spPr bwMode="auto">
            <a:xfrm>
              <a:off x="7795040" y="5029791"/>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06" name="Oval 310"/>
            <p:cNvSpPr>
              <a:spLocks noChangeArrowheads="1"/>
            </p:cNvSpPr>
            <p:nvPr/>
          </p:nvSpPr>
          <p:spPr bwMode="auto">
            <a:xfrm>
              <a:off x="8124711" y="5029791"/>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07" name="Oval 311"/>
            <p:cNvSpPr>
              <a:spLocks noChangeArrowheads="1"/>
            </p:cNvSpPr>
            <p:nvPr/>
          </p:nvSpPr>
          <p:spPr bwMode="auto">
            <a:xfrm>
              <a:off x="845687" y="5029791"/>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08" name="Oval 312"/>
            <p:cNvSpPr>
              <a:spLocks noChangeArrowheads="1"/>
            </p:cNvSpPr>
            <p:nvPr/>
          </p:nvSpPr>
          <p:spPr bwMode="auto">
            <a:xfrm>
              <a:off x="1176816" y="5029791"/>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09" name="Oval 313"/>
            <p:cNvSpPr>
              <a:spLocks noChangeArrowheads="1"/>
            </p:cNvSpPr>
            <p:nvPr/>
          </p:nvSpPr>
          <p:spPr bwMode="auto">
            <a:xfrm>
              <a:off x="1507947" y="5029791"/>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10" name="Oval 314"/>
            <p:cNvSpPr>
              <a:spLocks noChangeArrowheads="1"/>
            </p:cNvSpPr>
            <p:nvPr/>
          </p:nvSpPr>
          <p:spPr bwMode="auto">
            <a:xfrm>
              <a:off x="1839076" y="5360921"/>
              <a:ext cx="264029" cy="264029"/>
            </a:xfrm>
            <a:prstGeom prst="ellipse">
              <a:avLst/>
            </a:prstGeom>
            <a:no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11" name="Oval 315"/>
            <p:cNvSpPr>
              <a:spLocks noChangeArrowheads="1"/>
            </p:cNvSpPr>
            <p:nvPr/>
          </p:nvSpPr>
          <p:spPr bwMode="auto">
            <a:xfrm>
              <a:off x="2170207" y="5360921"/>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12" name="Oval 316"/>
            <p:cNvSpPr>
              <a:spLocks noChangeArrowheads="1"/>
            </p:cNvSpPr>
            <p:nvPr/>
          </p:nvSpPr>
          <p:spPr bwMode="auto">
            <a:xfrm>
              <a:off x="2501336" y="5360921"/>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13" name="Oval 317"/>
            <p:cNvSpPr>
              <a:spLocks noChangeArrowheads="1"/>
            </p:cNvSpPr>
            <p:nvPr/>
          </p:nvSpPr>
          <p:spPr bwMode="auto">
            <a:xfrm>
              <a:off x="2831007" y="5360921"/>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14" name="Oval 318"/>
            <p:cNvSpPr>
              <a:spLocks noChangeArrowheads="1"/>
            </p:cNvSpPr>
            <p:nvPr/>
          </p:nvSpPr>
          <p:spPr bwMode="auto">
            <a:xfrm>
              <a:off x="3163596" y="5360921"/>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15" name="Oval 319"/>
            <p:cNvSpPr>
              <a:spLocks noChangeArrowheads="1"/>
            </p:cNvSpPr>
            <p:nvPr/>
          </p:nvSpPr>
          <p:spPr bwMode="auto">
            <a:xfrm>
              <a:off x="3494726" y="5360921"/>
              <a:ext cx="264028" cy="264029"/>
            </a:xfrm>
            <a:prstGeom prst="ellipse">
              <a:avLst/>
            </a:prstGeom>
            <a:no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16" name="Oval 320"/>
            <p:cNvSpPr>
              <a:spLocks noChangeArrowheads="1"/>
            </p:cNvSpPr>
            <p:nvPr/>
          </p:nvSpPr>
          <p:spPr bwMode="auto">
            <a:xfrm>
              <a:off x="3825856" y="5360921"/>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17" name="Oval 321"/>
            <p:cNvSpPr>
              <a:spLocks noChangeArrowheads="1"/>
            </p:cNvSpPr>
            <p:nvPr/>
          </p:nvSpPr>
          <p:spPr bwMode="auto">
            <a:xfrm>
              <a:off x="4155527" y="5360921"/>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18" name="Oval 322"/>
            <p:cNvSpPr>
              <a:spLocks noChangeArrowheads="1"/>
            </p:cNvSpPr>
            <p:nvPr/>
          </p:nvSpPr>
          <p:spPr bwMode="auto">
            <a:xfrm>
              <a:off x="4486658" y="5360921"/>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19" name="Oval 323"/>
            <p:cNvSpPr>
              <a:spLocks noChangeArrowheads="1"/>
            </p:cNvSpPr>
            <p:nvPr/>
          </p:nvSpPr>
          <p:spPr bwMode="auto">
            <a:xfrm>
              <a:off x="4817787" y="5360921"/>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20" name="Oval 324"/>
            <p:cNvSpPr>
              <a:spLocks noChangeArrowheads="1"/>
            </p:cNvSpPr>
            <p:nvPr/>
          </p:nvSpPr>
          <p:spPr bwMode="auto">
            <a:xfrm>
              <a:off x="5148917" y="5360921"/>
              <a:ext cx="264028" cy="264029"/>
            </a:xfrm>
            <a:prstGeom prst="ellipse">
              <a:avLst/>
            </a:prstGeom>
            <a:no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21" name="Oval 325"/>
            <p:cNvSpPr>
              <a:spLocks noChangeArrowheads="1"/>
            </p:cNvSpPr>
            <p:nvPr/>
          </p:nvSpPr>
          <p:spPr bwMode="auto">
            <a:xfrm>
              <a:off x="5478589" y="5360921"/>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22" name="Oval 326"/>
            <p:cNvSpPr>
              <a:spLocks noChangeArrowheads="1"/>
            </p:cNvSpPr>
            <p:nvPr/>
          </p:nvSpPr>
          <p:spPr bwMode="auto">
            <a:xfrm>
              <a:off x="5808260" y="5360921"/>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23" name="Oval 327"/>
            <p:cNvSpPr>
              <a:spLocks noChangeArrowheads="1"/>
            </p:cNvSpPr>
            <p:nvPr/>
          </p:nvSpPr>
          <p:spPr bwMode="auto">
            <a:xfrm>
              <a:off x="6139389" y="5360921"/>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24" name="Oval 328"/>
            <p:cNvSpPr>
              <a:spLocks noChangeArrowheads="1"/>
            </p:cNvSpPr>
            <p:nvPr/>
          </p:nvSpPr>
          <p:spPr bwMode="auto">
            <a:xfrm>
              <a:off x="6470520" y="5360921"/>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25" name="Oval 329"/>
            <p:cNvSpPr>
              <a:spLocks noChangeArrowheads="1"/>
            </p:cNvSpPr>
            <p:nvPr/>
          </p:nvSpPr>
          <p:spPr bwMode="auto">
            <a:xfrm>
              <a:off x="6800191" y="5360921"/>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26" name="Oval 330"/>
            <p:cNvSpPr>
              <a:spLocks noChangeArrowheads="1"/>
            </p:cNvSpPr>
            <p:nvPr/>
          </p:nvSpPr>
          <p:spPr bwMode="auto">
            <a:xfrm>
              <a:off x="7132780" y="5360921"/>
              <a:ext cx="264028" cy="264029"/>
            </a:xfrm>
            <a:prstGeom prst="ellipse">
              <a:avLst/>
            </a:prstGeom>
            <a:no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27" name="Oval 331"/>
            <p:cNvSpPr>
              <a:spLocks noChangeArrowheads="1"/>
            </p:cNvSpPr>
            <p:nvPr/>
          </p:nvSpPr>
          <p:spPr bwMode="auto">
            <a:xfrm>
              <a:off x="7463909" y="5360921"/>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28" name="Oval 332"/>
            <p:cNvSpPr>
              <a:spLocks noChangeArrowheads="1"/>
            </p:cNvSpPr>
            <p:nvPr/>
          </p:nvSpPr>
          <p:spPr bwMode="auto">
            <a:xfrm>
              <a:off x="7795040" y="5360921"/>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29" name="Oval 333"/>
            <p:cNvSpPr>
              <a:spLocks noChangeArrowheads="1"/>
            </p:cNvSpPr>
            <p:nvPr/>
          </p:nvSpPr>
          <p:spPr bwMode="auto">
            <a:xfrm>
              <a:off x="8124711" y="5360921"/>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30" name="Oval 334"/>
            <p:cNvSpPr>
              <a:spLocks noChangeArrowheads="1"/>
            </p:cNvSpPr>
            <p:nvPr/>
          </p:nvSpPr>
          <p:spPr bwMode="auto">
            <a:xfrm>
              <a:off x="845687" y="5360921"/>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31" name="Oval 335"/>
            <p:cNvSpPr>
              <a:spLocks noChangeArrowheads="1"/>
            </p:cNvSpPr>
            <p:nvPr/>
          </p:nvSpPr>
          <p:spPr bwMode="auto">
            <a:xfrm>
              <a:off x="1176816" y="5360921"/>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32" name="Oval 336"/>
            <p:cNvSpPr>
              <a:spLocks noChangeArrowheads="1"/>
            </p:cNvSpPr>
            <p:nvPr/>
          </p:nvSpPr>
          <p:spPr bwMode="auto">
            <a:xfrm>
              <a:off x="1507947" y="5360921"/>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cs typeface="Arial" panose="020B0604020202020204" pitchFamily="34" charset="0"/>
              </a:endParaRPr>
            </a:p>
          </p:txBody>
        </p:sp>
        <p:sp>
          <p:nvSpPr>
            <p:cNvPr id="333" name="Text Box 337"/>
            <p:cNvSpPr txBox="1">
              <a:spLocks noChangeArrowheads="1"/>
            </p:cNvSpPr>
            <p:nvPr/>
          </p:nvSpPr>
          <p:spPr bwMode="auto">
            <a:xfrm rot="5400000">
              <a:off x="-177607" y="2197545"/>
              <a:ext cx="1455805" cy="369332"/>
            </a:xfrm>
            <a:prstGeom prst="rect">
              <a:avLst/>
            </a:prstGeom>
            <a:solidFill>
              <a:schemeClr val="bg1"/>
            </a:solidFill>
            <a:ln w="9525">
              <a:noFill/>
              <a:miter lim="800000"/>
              <a:headEnd/>
              <a:tailEnd/>
            </a:ln>
            <a:effec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de-DE" altLang="de-DE" sz="1800" dirty="0">
                  <a:cs typeface="Arial" panose="020B0604020202020204" pitchFamily="34" charset="0"/>
                </a:rPr>
                <a:t>Generations</a:t>
              </a:r>
            </a:p>
          </p:txBody>
        </p:sp>
        <p:sp>
          <p:nvSpPr>
            <p:cNvPr id="334" name="Line 338"/>
            <p:cNvSpPr>
              <a:spLocks noChangeShapeType="1"/>
            </p:cNvSpPr>
            <p:nvPr/>
          </p:nvSpPr>
          <p:spPr bwMode="auto">
            <a:xfrm>
              <a:off x="381813" y="860763"/>
              <a:ext cx="0" cy="4697086"/>
            </a:xfrm>
            <a:prstGeom prst="line">
              <a:avLst/>
            </a:prstGeom>
            <a:noFill/>
            <a:ln w="38100">
              <a:solidFill>
                <a:schemeClr val="tx1"/>
              </a:solidFill>
              <a:round/>
              <a:headEn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latin typeface="Arial" panose="020B0604020202020204" pitchFamily="34" charset="0"/>
                <a:cs typeface="Arial" panose="020B0604020202020204" pitchFamily="34" charset="0"/>
              </a:endParaRPr>
            </a:p>
          </p:txBody>
        </p:sp>
        <p:sp>
          <p:nvSpPr>
            <p:cNvPr id="335" name="Text Box 341"/>
            <p:cNvSpPr txBox="1">
              <a:spLocks noChangeArrowheads="1"/>
            </p:cNvSpPr>
            <p:nvPr/>
          </p:nvSpPr>
          <p:spPr bwMode="auto">
            <a:xfrm>
              <a:off x="1639232" y="5690592"/>
              <a:ext cx="711314" cy="369332"/>
            </a:xfrm>
            <a:prstGeom prst="rect">
              <a:avLst/>
            </a:prstGeom>
            <a:solidFill>
              <a:schemeClr val="bg1"/>
            </a:solidFill>
            <a:ln w="12700">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50000"/>
                </a:spcBef>
                <a:buFontTx/>
                <a:buNone/>
              </a:pPr>
              <a:r>
                <a:rPr lang="de-DE" altLang="de-DE" sz="1800" b="1" dirty="0">
                  <a:solidFill>
                    <a:srgbClr val="FF0000"/>
                  </a:solidFill>
                  <a:cs typeface="Arial" panose="020B0604020202020204" pitchFamily="34" charset="0"/>
                </a:rPr>
                <a:t>A</a:t>
              </a:r>
              <a:r>
                <a:rPr lang="de-DE" altLang="de-DE" sz="1800" b="1" baseline="-25000" dirty="0">
                  <a:solidFill>
                    <a:srgbClr val="FF0000"/>
                  </a:solidFill>
                  <a:cs typeface="Arial" panose="020B0604020202020204" pitchFamily="34" charset="0"/>
                </a:rPr>
                <a:t>1</a:t>
              </a:r>
              <a:r>
                <a:rPr lang="de-DE" altLang="de-DE" sz="1800" b="1" dirty="0">
                  <a:solidFill>
                    <a:srgbClr val="0000FF"/>
                  </a:solidFill>
                  <a:cs typeface="Arial" panose="020B0604020202020204" pitchFamily="34" charset="0"/>
                </a:rPr>
                <a:t>A</a:t>
              </a:r>
              <a:r>
                <a:rPr lang="de-DE" altLang="de-DE" sz="1800" b="1" baseline="-25000" dirty="0">
                  <a:solidFill>
                    <a:srgbClr val="0000FF"/>
                  </a:solidFill>
                  <a:cs typeface="Arial" panose="020B0604020202020204" pitchFamily="34" charset="0"/>
                </a:rPr>
                <a:t>1</a:t>
              </a:r>
            </a:p>
          </p:txBody>
        </p:sp>
        <p:sp>
          <p:nvSpPr>
            <p:cNvPr id="336" name="Text Box 342"/>
            <p:cNvSpPr txBox="1">
              <a:spLocks noChangeArrowheads="1"/>
            </p:cNvSpPr>
            <p:nvPr/>
          </p:nvSpPr>
          <p:spPr bwMode="auto">
            <a:xfrm>
              <a:off x="3348306" y="5690592"/>
              <a:ext cx="793545" cy="369332"/>
            </a:xfrm>
            <a:prstGeom prst="rect">
              <a:avLst/>
            </a:prstGeom>
            <a:solidFill>
              <a:schemeClr val="bg1"/>
            </a:solidFill>
            <a:ln w="12700">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50000"/>
                </a:spcBef>
                <a:buFontTx/>
                <a:buNone/>
              </a:pPr>
              <a:r>
                <a:rPr lang="de-DE" altLang="de-DE" sz="1800" b="1" dirty="0">
                  <a:cs typeface="Arial" panose="020B0604020202020204" pitchFamily="34" charset="0"/>
                </a:rPr>
                <a:t>A</a:t>
              </a:r>
              <a:r>
                <a:rPr lang="de-DE" altLang="de-DE" sz="1800" b="1" baseline="-25000" dirty="0">
                  <a:cs typeface="Arial" panose="020B0604020202020204" pitchFamily="34" charset="0"/>
                </a:rPr>
                <a:t>1</a:t>
              </a:r>
              <a:r>
                <a:rPr lang="de-DE" altLang="de-DE" sz="1800" b="1" dirty="0">
                  <a:cs typeface="Arial" panose="020B0604020202020204" pitchFamily="34" charset="0"/>
                </a:rPr>
                <a:t>A</a:t>
              </a:r>
              <a:r>
                <a:rPr lang="de-DE" altLang="de-DE" sz="1800" b="1" baseline="-25000" dirty="0">
                  <a:cs typeface="Arial" panose="020B0604020202020204" pitchFamily="34" charset="0"/>
                </a:rPr>
                <a:t>1</a:t>
              </a:r>
            </a:p>
          </p:txBody>
        </p:sp>
        <p:sp>
          <p:nvSpPr>
            <p:cNvPr id="337" name="Text Box 343"/>
            <p:cNvSpPr txBox="1">
              <a:spLocks noChangeArrowheads="1"/>
            </p:cNvSpPr>
            <p:nvPr/>
          </p:nvSpPr>
          <p:spPr bwMode="auto">
            <a:xfrm>
              <a:off x="4947614" y="5690592"/>
              <a:ext cx="795003" cy="369332"/>
            </a:xfrm>
            <a:prstGeom prst="rect">
              <a:avLst/>
            </a:prstGeom>
            <a:solidFill>
              <a:schemeClr val="bg1"/>
            </a:solidFill>
            <a:ln w="12700">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50000"/>
                </a:spcBef>
                <a:buFontTx/>
                <a:buNone/>
              </a:pPr>
              <a:r>
                <a:rPr lang="de-DE" altLang="de-DE" sz="1800" b="1" dirty="0">
                  <a:solidFill>
                    <a:srgbClr val="7030A0"/>
                  </a:solidFill>
                  <a:cs typeface="Arial" panose="020B0604020202020204" pitchFamily="34" charset="0"/>
                </a:rPr>
                <a:t>A</a:t>
              </a:r>
              <a:r>
                <a:rPr lang="de-DE" altLang="de-DE" sz="1800" b="1" baseline="-25000" dirty="0">
                  <a:solidFill>
                    <a:srgbClr val="7030A0"/>
                  </a:solidFill>
                  <a:cs typeface="Arial" panose="020B0604020202020204" pitchFamily="34" charset="0"/>
                </a:rPr>
                <a:t>1</a:t>
              </a:r>
              <a:r>
                <a:rPr lang="de-DE" altLang="de-DE" sz="1800" b="1" dirty="0">
                  <a:solidFill>
                    <a:srgbClr val="6666FF"/>
                  </a:solidFill>
                  <a:cs typeface="Arial" panose="020B0604020202020204" pitchFamily="34" charset="0"/>
                </a:rPr>
                <a:t>A</a:t>
              </a:r>
              <a:r>
                <a:rPr lang="de-DE" altLang="de-DE" sz="1800" b="1" baseline="-25000" dirty="0">
                  <a:solidFill>
                    <a:srgbClr val="6666FF"/>
                  </a:solidFill>
                  <a:cs typeface="Arial" panose="020B0604020202020204" pitchFamily="34" charset="0"/>
                </a:rPr>
                <a:t>2</a:t>
              </a:r>
            </a:p>
          </p:txBody>
        </p:sp>
        <p:sp>
          <p:nvSpPr>
            <p:cNvPr id="338" name="Freeform 344"/>
            <p:cNvSpPr>
              <a:spLocks/>
            </p:cNvSpPr>
            <p:nvPr/>
          </p:nvSpPr>
          <p:spPr bwMode="auto">
            <a:xfrm>
              <a:off x="1226413" y="862221"/>
              <a:ext cx="815426" cy="4629984"/>
            </a:xfrm>
            <a:custGeom>
              <a:avLst/>
              <a:gdLst>
                <a:gd name="T0" fmla="*/ 2147483647 w 559"/>
                <a:gd name="T1" fmla="*/ 2147483647 h 3174"/>
                <a:gd name="T2" fmla="*/ 2147483647 w 559"/>
                <a:gd name="T3" fmla="*/ 2147483647 h 3174"/>
                <a:gd name="T4" fmla="*/ 2147483647 w 559"/>
                <a:gd name="T5" fmla="*/ 2147483647 h 3174"/>
                <a:gd name="T6" fmla="*/ 2147483647 w 559"/>
                <a:gd name="T7" fmla="*/ 2147483647 h 3174"/>
                <a:gd name="T8" fmla="*/ 2147483647 w 559"/>
                <a:gd name="T9" fmla="*/ 2147483647 h 3174"/>
                <a:gd name="T10" fmla="*/ 2147483647 w 559"/>
                <a:gd name="T11" fmla="*/ 2147483647 h 3174"/>
                <a:gd name="T12" fmla="*/ 2147483647 w 559"/>
                <a:gd name="T13" fmla="*/ 2147483647 h 3174"/>
                <a:gd name="T14" fmla="*/ 2147483647 w 559"/>
                <a:gd name="T15" fmla="*/ 2147483647 h 3174"/>
                <a:gd name="T16" fmla="*/ 2147483647 w 559"/>
                <a:gd name="T17" fmla="*/ 2147483647 h 3174"/>
                <a:gd name="T18" fmla="*/ 2147483647 w 559"/>
                <a:gd name="T19" fmla="*/ 2147483647 h 3174"/>
                <a:gd name="T20" fmla="*/ 2147483647 w 559"/>
                <a:gd name="T21" fmla="*/ 2147483647 h 3174"/>
                <a:gd name="T22" fmla="*/ 2147483647 w 559"/>
                <a:gd name="T23" fmla="*/ 2147483647 h 3174"/>
                <a:gd name="T24" fmla="*/ 2147483647 w 559"/>
                <a:gd name="T25" fmla="*/ 2147483647 h 3174"/>
                <a:gd name="T26" fmla="*/ 2147483647 w 559"/>
                <a:gd name="T27" fmla="*/ 0 h 31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59" h="3174">
                  <a:moveTo>
                    <a:pt x="510" y="3174"/>
                  </a:moveTo>
                  <a:cubicBezTo>
                    <a:pt x="411" y="3087"/>
                    <a:pt x="313" y="3001"/>
                    <a:pt x="274" y="2927"/>
                  </a:cubicBezTo>
                  <a:cubicBezTo>
                    <a:pt x="235" y="2853"/>
                    <a:pt x="235" y="2803"/>
                    <a:pt x="274" y="2729"/>
                  </a:cubicBezTo>
                  <a:cubicBezTo>
                    <a:pt x="313" y="2655"/>
                    <a:pt x="468" y="2562"/>
                    <a:pt x="507" y="2484"/>
                  </a:cubicBezTo>
                  <a:cubicBezTo>
                    <a:pt x="546" y="2406"/>
                    <a:pt x="505" y="2339"/>
                    <a:pt x="507" y="2263"/>
                  </a:cubicBezTo>
                  <a:cubicBezTo>
                    <a:pt x="509" y="2187"/>
                    <a:pt x="559" y="2101"/>
                    <a:pt x="518" y="2025"/>
                  </a:cubicBezTo>
                  <a:cubicBezTo>
                    <a:pt x="477" y="1949"/>
                    <a:pt x="342" y="1883"/>
                    <a:pt x="262" y="1809"/>
                  </a:cubicBezTo>
                  <a:cubicBezTo>
                    <a:pt x="182" y="1735"/>
                    <a:pt x="70" y="1664"/>
                    <a:pt x="35" y="1583"/>
                  </a:cubicBezTo>
                  <a:cubicBezTo>
                    <a:pt x="0" y="1502"/>
                    <a:pt x="10" y="1403"/>
                    <a:pt x="53" y="1321"/>
                  </a:cubicBezTo>
                  <a:cubicBezTo>
                    <a:pt x="96" y="1239"/>
                    <a:pt x="253" y="1167"/>
                    <a:pt x="291" y="1088"/>
                  </a:cubicBezTo>
                  <a:cubicBezTo>
                    <a:pt x="329" y="1009"/>
                    <a:pt x="282" y="924"/>
                    <a:pt x="280" y="849"/>
                  </a:cubicBezTo>
                  <a:cubicBezTo>
                    <a:pt x="278" y="774"/>
                    <a:pt x="240" y="743"/>
                    <a:pt x="280" y="640"/>
                  </a:cubicBezTo>
                  <a:cubicBezTo>
                    <a:pt x="320" y="537"/>
                    <a:pt x="483" y="340"/>
                    <a:pt x="518" y="233"/>
                  </a:cubicBezTo>
                  <a:cubicBezTo>
                    <a:pt x="553" y="126"/>
                    <a:pt x="521" y="63"/>
                    <a:pt x="489" y="0"/>
                  </a:cubicBezTo>
                </a:path>
              </a:pathLst>
            </a:custGeom>
            <a:noFill/>
            <a:ln w="38100" cmpd="sng">
              <a:solidFill>
                <a:srgbClr val="FF0000"/>
              </a:solidFill>
              <a:round/>
              <a:headEnd type="stealth" w="med" len="med"/>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latin typeface="Arial" panose="020B0604020202020204" pitchFamily="34" charset="0"/>
                <a:cs typeface="Arial" panose="020B0604020202020204" pitchFamily="34" charset="0"/>
              </a:endParaRPr>
            </a:p>
          </p:txBody>
        </p:sp>
        <p:sp>
          <p:nvSpPr>
            <p:cNvPr id="339" name="Freeform 345"/>
            <p:cNvSpPr>
              <a:spLocks/>
            </p:cNvSpPr>
            <p:nvPr/>
          </p:nvSpPr>
          <p:spPr bwMode="auto">
            <a:xfrm>
              <a:off x="1970361" y="870974"/>
              <a:ext cx="1649815" cy="4621232"/>
            </a:xfrm>
            <a:custGeom>
              <a:avLst/>
              <a:gdLst>
                <a:gd name="T0" fmla="*/ 0 w 1131"/>
                <a:gd name="T1" fmla="*/ 2147483647 h 3168"/>
                <a:gd name="T2" fmla="*/ 2147483647 w 1131"/>
                <a:gd name="T3" fmla="*/ 2147483647 h 3168"/>
                <a:gd name="T4" fmla="*/ 2147483647 w 1131"/>
                <a:gd name="T5" fmla="*/ 2147483647 h 3168"/>
                <a:gd name="T6" fmla="*/ 2147483647 w 1131"/>
                <a:gd name="T7" fmla="*/ 2147483647 h 3168"/>
                <a:gd name="T8" fmla="*/ 2147483647 w 1131"/>
                <a:gd name="T9" fmla="*/ 2147483647 h 3168"/>
                <a:gd name="T10" fmla="*/ 2147483647 w 1131"/>
                <a:gd name="T11" fmla="*/ 2147483647 h 3168"/>
                <a:gd name="T12" fmla="*/ 2147483647 w 1131"/>
                <a:gd name="T13" fmla="*/ 2147483647 h 3168"/>
                <a:gd name="T14" fmla="*/ 2147483647 w 1131"/>
                <a:gd name="T15" fmla="*/ 2147483647 h 3168"/>
                <a:gd name="T16" fmla="*/ 2147483647 w 1131"/>
                <a:gd name="T17" fmla="*/ 2147483647 h 3168"/>
                <a:gd name="T18" fmla="*/ 2147483647 w 1131"/>
                <a:gd name="T19" fmla="*/ 2147483647 h 3168"/>
                <a:gd name="T20" fmla="*/ 2147483647 w 1131"/>
                <a:gd name="T21" fmla="*/ 2147483647 h 3168"/>
                <a:gd name="T22" fmla="*/ 2147483647 w 1131"/>
                <a:gd name="T23" fmla="*/ 2147483647 h 3168"/>
                <a:gd name="T24" fmla="*/ 2147483647 w 1131"/>
                <a:gd name="T25" fmla="*/ 2147483647 h 3168"/>
                <a:gd name="T26" fmla="*/ 2147483647 w 1131"/>
                <a:gd name="T27" fmla="*/ 0 h 316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31" h="3168">
                  <a:moveTo>
                    <a:pt x="0" y="3168"/>
                  </a:moveTo>
                  <a:cubicBezTo>
                    <a:pt x="74" y="3093"/>
                    <a:pt x="149" y="3019"/>
                    <a:pt x="223" y="2944"/>
                  </a:cubicBezTo>
                  <a:cubicBezTo>
                    <a:pt x="297" y="2869"/>
                    <a:pt x="405" y="2793"/>
                    <a:pt x="445" y="2717"/>
                  </a:cubicBezTo>
                  <a:cubicBezTo>
                    <a:pt x="485" y="2641"/>
                    <a:pt x="502" y="2565"/>
                    <a:pt x="462" y="2490"/>
                  </a:cubicBezTo>
                  <a:cubicBezTo>
                    <a:pt x="422" y="2415"/>
                    <a:pt x="249" y="2344"/>
                    <a:pt x="206" y="2269"/>
                  </a:cubicBezTo>
                  <a:cubicBezTo>
                    <a:pt x="163" y="2194"/>
                    <a:pt x="199" y="2120"/>
                    <a:pt x="206" y="2042"/>
                  </a:cubicBezTo>
                  <a:cubicBezTo>
                    <a:pt x="213" y="1964"/>
                    <a:pt x="208" y="1876"/>
                    <a:pt x="247" y="1798"/>
                  </a:cubicBezTo>
                  <a:cubicBezTo>
                    <a:pt x="286" y="1720"/>
                    <a:pt x="367" y="1654"/>
                    <a:pt x="439" y="1571"/>
                  </a:cubicBezTo>
                  <a:cubicBezTo>
                    <a:pt x="511" y="1488"/>
                    <a:pt x="633" y="1386"/>
                    <a:pt x="677" y="1303"/>
                  </a:cubicBezTo>
                  <a:cubicBezTo>
                    <a:pt x="721" y="1220"/>
                    <a:pt x="745" y="1148"/>
                    <a:pt x="706" y="1070"/>
                  </a:cubicBezTo>
                  <a:cubicBezTo>
                    <a:pt x="667" y="992"/>
                    <a:pt x="450" y="907"/>
                    <a:pt x="445" y="832"/>
                  </a:cubicBezTo>
                  <a:cubicBezTo>
                    <a:pt x="440" y="757"/>
                    <a:pt x="597" y="727"/>
                    <a:pt x="677" y="622"/>
                  </a:cubicBezTo>
                  <a:cubicBezTo>
                    <a:pt x="757" y="517"/>
                    <a:pt x="851" y="307"/>
                    <a:pt x="927" y="203"/>
                  </a:cubicBezTo>
                  <a:cubicBezTo>
                    <a:pt x="1003" y="99"/>
                    <a:pt x="1067" y="49"/>
                    <a:pt x="1131" y="0"/>
                  </a:cubicBezTo>
                </a:path>
              </a:pathLst>
            </a:custGeom>
            <a:noFill/>
            <a:ln w="38100" cmpd="sng">
              <a:solidFill>
                <a:srgbClr val="0000FF"/>
              </a:solidFill>
              <a:round/>
              <a:headEnd type="stealth" w="med" len="med"/>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latin typeface="Arial" panose="020B0604020202020204" pitchFamily="34" charset="0"/>
                <a:cs typeface="Arial" panose="020B0604020202020204" pitchFamily="34" charset="0"/>
              </a:endParaRPr>
            </a:p>
          </p:txBody>
        </p:sp>
        <p:sp>
          <p:nvSpPr>
            <p:cNvPr id="340" name="Freeform 348"/>
            <p:cNvSpPr>
              <a:spLocks/>
            </p:cNvSpPr>
            <p:nvPr/>
          </p:nvSpPr>
          <p:spPr bwMode="auto">
            <a:xfrm>
              <a:off x="3519524" y="853469"/>
              <a:ext cx="1451429" cy="4704380"/>
            </a:xfrm>
            <a:custGeom>
              <a:avLst/>
              <a:gdLst>
                <a:gd name="T0" fmla="*/ 2147483647 w 995"/>
                <a:gd name="T1" fmla="*/ 2147483647 h 3225"/>
                <a:gd name="T2" fmla="*/ 2147483647 w 995"/>
                <a:gd name="T3" fmla="*/ 2147483647 h 3225"/>
                <a:gd name="T4" fmla="*/ 2147483647 w 995"/>
                <a:gd name="T5" fmla="*/ 2147483647 h 3225"/>
                <a:gd name="T6" fmla="*/ 2147483647 w 995"/>
                <a:gd name="T7" fmla="*/ 2147483647 h 3225"/>
                <a:gd name="T8" fmla="*/ 2147483647 w 995"/>
                <a:gd name="T9" fmla="*/ 2147483647 h 3225"/>
                <a:gd name="T10" fmla="*/ 2147483647 w 995"/>
                <a:gd name="T11" fmla="*/ 2147483647 h 3225"/>
                <a:gd name="T12" fmla="*/ 2147483647 w 995"/>
                <a:gd name="T13" fmla="*/ 2147483647 h 3225"/>
                <a:gd name="T14" fmla="*/ 2147483647 w 995"/>
                <a:gd name="T15" fmla="*/ 2147483647 h 3225"/>
                <a:gd name="T16" fmla="*/ 2147483647 w 995"/>
                <a:gd name="T17" fmla="*/ 2147483647 h 3225"/>
                <a:gd name="T18" fmla="*/ 2147483647 w 995"/>
                <a:gd name="T19" fmla="*/ 2147483647 h 3225"/>
                <a:gd name="T20" fmla="*/ 2147483647 w 995"/>
                <a:gd name="T21" fmla="*/ 2147483647 h 3225"/>
                <a:gd name="T22" fmla="*/ 2147483647 w 995"/>
                <a:gd name="T23" fmla="*/ 2147483647 h 3225"/>
                <a:gd name="T24" fmla="*/ 2147483647 w 995"/>
                <a:gd name="T25" fmla="*/ 2147483647 h 3225"/>
                <a:gd name="T26" fmla="*/ 2147483647 w 995"/>
                <a:gd name="T27" fmla="*/ 0 h 32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95" h="3225">
                  <a:moveTo>
                    <a:pt x="72" y="3225"/>
                  </a:moveTo>
                  <a:cubicBezTo>
                    <a:pt x="182" y="3118"/>
                    <a:pt x="293" y="3012"/>
                    <a:pt x="331" y="2921"/>
                  </a:cubicBezTo>
                  <a:cubicBezTo>
                    <a:pt x="369" y="2830"/>
                    <a:pt x="345" y="2758"/>
                    <a:pt x="302" y="2682"/>
                  </a:cubicBezTo>
                  <a:cubicBezTo>
                    <a:pt x="259" y="2606"/>
                    <a:pt x="119" y="2534"/>
                    <a:pt x="75" y="2467"/>
                  </a:cubicBezTo>
                  <a:cubicBezTo>
                    <a:pt x="31" y="2400"/>
                    <a:pt x="0" y="2352"/>
                    <a:pt x="40" y="2281"/>
                  </a:cubicBezTo>
                  <a:cubicBezTo>
                    <a:pt x="80" y="2210"/>
                    <a:pt x="233" y="2122"/>
                    <a:pt x="313" y="2042"/>
                  </a:cubicBezTo>
                  <a:cubicBezTo>
                    <a:pt x="393" y="1962"/>
                    <a:pt x="447" y="1876"/>
                    <a:pt x="523" y="1798"/>
                  </a:cubicBezTo>
                  <a:cubicBezTo>
                    <a:pt x="599" y="1720"/>
                    <a:pt x="688" y="1656"/>
                    <a:pt x="767" y="1571"/>
                  </a:cubicBezTo>
                  <a:cubicBezTo>
                    <a:pt x="846" y="1486"/>
                    <a:pt x="995" y="1364"/>
                    <a:pt x="994" y="1286"/>
                  </a:cubicBezTo>
                  <a:cubicBezTo>
                    <a:pt x="993" y="1208"/>
                    <a:pt x="875" y="1169"/>
                    <a:pt x="761" y="1100"/>
                  </a:cubicBezTo>
                  <a:cubicBezTo>
                    <a:pt x="647" y="1031"/>
                    <a:pt x="346" y="951"/>
                    <a:pt x="308" y="873"/>
                  </a:cubicBezTo>
                  <a:cubicBezTo>
                    <a:pt x="270" y="795"/>
                    <a:pt x="460" y="742"/>
                    <a:pt x="535" y="629"/>
                  </a:cubicBezTo>
                  <a:cubicBezTo>
                    <a:pt x="610" y="516"/>
                    <a:pt x="764" y="303"/>
                    <a:pt x="761" y="198"/>
                  </a:cubicBezTo>
                  <a:cubicBezTo>
                    <a:pt x="758" y="93"/>
                    <a:pt x="637" y="46"/>
                    <a:pt x="517" y="0"/>
                  </a:cubicBezTo>
                </a:path>
              </a:pathLst>
            </a:custGeom>
            <a:noFill/>
            <a:ln w="38100" cmpd="sng">
              <a:solidFill>
                <a:schemeClr val="tx1"/>
              </a:solidFill>
              <a:round/>
              <a:headEnd type="stealth" w="med" len="med"/>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latin typeface="Arial" panose="020B0604020202020204" pitchFamily="34" charset="0"/>
                <a:cs typeface="Arial" panose="020B0604020202020204" pitchFamily="34" charset="0"/>
              </a:endParaRPr>
            </a:p>
          </p:txBody>
        </p:sp>
        <p:sp>
          <p:nvSpPr>
            <p:cNvPr id="341" name="Freeform 349"/>
            <p:cNvSpPr>
              <a:spLocks/>
            </p:cNvSpPr>
            <p:nvPr/>
          </p:nvSpPr>
          <p:spPr bwMode="auto">
            <a:xfrm>
              <a:off x="4218253" y="862221"/>
              <a:ext cx="1404749" cy="4629984"/>
            </a:xfrm>
            <a:custGeom>
              <a:avLst/>
              <a:gdLst>
                <a:gd name="T0" fmla="*/ 2147483647 w 963"/>
                <a:gd name="T1" fmla="*/ 2147483647 h 3174"/>
                <a:gd name="T2" fmla="*/ 2147483647 w 963"/>
                <a:gd name="T3" fmla="*/ 2147483647 h 3174"/>
                <a:gd name="T4" fmla="*/ 2147483647 w 963"/>
                <a:gd name="T5" fmla="*/ 2147483647 h 3174"/>
                <a:gd name="T6" fmla="*/ 2147483647 w 963"/>
                <a:gd name="T7" fmla="*/ 2147483647 h 3174"/>
                <a:gd name="T8" fmla="*/ 2147483647 w 963"/>
                <a:gd name="T9" fmla="*/ 2147483647 h 3174"/>
                <a:gd name="T10" fmla="*/ 2147483647 w 963"/>
                <a:gd name="T11" fmla="*/ 2147483647 h 3174"/>
                <a:gd name="T12" fmla="*/ 2147483647 w 963"/>
                <a:gd name="T13" fmla="*/ 2147483647 h 3174"/>
                <a:gd name="T14" fmla="*/ 2147483647 w 963"/>
                <a:gd name="T15" fmla="*/ 2147483647 h 3174"/>
                <a:gd name="T16" fmla="*/ 2147483647 w 963"/>
                <a:gd name="T17" fmla="*/ 2147483647 h 3174"/>
                <a:gd name="T18" fmla="*/ 2147483647 w 963"/>
                <a:gd name="T19" fmla="*/ 2147483647 h 3174"/>
                <a:gd name="T20" fmla="*/ 2147483647 w 963"/>
                <a:gd name="T21" fmla="*/ 2147483647 h 3174"/>
                <a:gd name="T22" fmla="*/ 2147483647 w 963"/>
                <a:gd name="T23" fmla="*/ 2147483647 h 3174"/>
                <a:gd name="T24" fmla="*/ 2147483647 w 963"/>
                <a:gd name="T25" fmla="*/ 2147483647 h 3174"/>
                <a:gd name="T26" fmla="*/ 2147483647 w 963"/>
                <a:gd name="T27" fmla="*/ 0 h 31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63" h="3174">
                  <a:moveTo>
                    <a:pt x="727" y="3174"/>
                  </a:moveTo>
                  <a:cubicBezTo>
                    <a:pt x="643" y="3095"/>
                    <a:pt x="560" y="3017"/>
                    <a:pt x="480" y="2938"/>
                  </a:cubicBezTo>
                  <a:cubicBezTo>
                    <a:pt x="400" y="2859"/>
                    <a:pt x="283" y="2780"/>
                    <a:pt x="248" y="2700"/>
                  </a:cubicBezTo>
                  <a:cubicBezTo>
                    <a:pt x="213" y="2620"/>
                    <a:pt x="266" y="2534"/>
                    <a:pt x="271" y="2461"/>
                  </a:cubicBezTo>
                  <a:cubicBezTo>
                    <a:pt x="276" y="2388"/>
                    <a:pt x="315" y="2337"/>
                    <a:pt x="277" y="2263"/>
                  </a:cubicBezTo>
                  <a:cubicBezTo>
                    <a:pt x="239" y="2189"/>
                    <a:pt x="88" y="2091"/>
                    <a:pt x="44" y="2019"/>
                  </a:cubicBezTo>
                  <a:cubicBezTo>
                    <a:pt x="0" y="1947"/>
                    <a:pt x="15" y="1906"/>
                    <a:pt x="15" y="1833"/>
                  </a:cubicBezTo>
                  <a:cubicBezTo>
                    <a:pt x="15" y="1760"/>
                    <a:pt x="40" y="1671"/>
                    <a:pt x="44" y="1583"/>
                  </a:cubicBezTo>
                  <a:cubicBezTo>
                    <a:pt x="48" y="1495"/>
                    <a:pt x="34" y="1388"/>
                    <a:pt x="38" y="1303"/>
                  </a:cubicBezTo>
                  <a:cubicBezTo>
                    <a:pt x="42" y="1218"/>
                    <a:pt x="26" y="1145"/>
                    <a:pt x="67" y="1071"/>
                  </a:cubicBezTo>
                  <a:cubicBezTo>
                    <a:pt x="108" y="997"/>
                    <a:pt x="205" y="934"/>
                    <a:pt x="282" y="861"/>
                  </a:cubicBezTo>
                  <a:cubicBezTo>
                    <a:pt x="359" y="788"/>
                    <a:pt x="453" y="742"/>
                    <a:pt x="527" y="634"/>
                  </a:cubicBezTo>
                  <a:cubicBezTo>
                    <a:pt x="601" y="526"/>
                    <a:pt x="652" y="321"/>
                    <a:pt x="725" y="215"/>
                  </a:cubicBezTo>
                  <a:cubicBezTo>
                    <a:pt x="798" y="109"/>
                    <a:pt x="880" y="54"/>
                    <a:pt x="963" y="0"/>
                  </a:cubicBezTo>
                </a:path>
              </a:pathLst>
            </a:custGeom>
            <a:noFill/>
            <a:ln w="38100" cmpd="sng">
              <a:solidFill>
                <a:srgbClr val="7030A0"/>
              </a:solidFill>
              <a:round/>
              <a:headEnd type="stealth" w="med" len="med"/>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latin typeface="Arial" panose="020B0604020202020204" pitchFamily="34" charset="0"/>
                <a:cs typeface="Arial" panose="020B0604020202020204" pitchFamily="34" charset="0"/>
              </a:endParaRPr>
            </a:p>
          </p:txBody>
        </p:sp>
        <p:sp>
          <p:nvSpPr>
            <p:cNvPr id="342" name="Freeform 350"/>
            <p:cNvSpPr>
              <a:spLocks/>
            </p:cNvSpPr>
            <p:nvPr/>
          </p:nvSpPr>
          <p:spPr bwMode="auto">
            <a:xfrm>
              <a:off x="5216019" y="870974"/>
              <a:ext cx="2418561" cy="4621232"/>
            </a:xfrm>
            <a:custGeom>
              <a:avLst/>
              <a:gdLst>
                <a:gd name="T0" fmla="*/ 2147483647 w 1658"/>
                <a:gd name="T1" fmla="*/ 2147483647 h 3168"/>
                <a:gd name="T2" fmla="*/ 2147483647 w 1658"/>
                <a:gd name="T3" fmla="*/ 2147483647 h 3168"/>
                <a:gd name="T4" fmla="*/ 2147483647 w 1658"/>
                <a:gd name="T5" fmla="*/ 2147483647 h 3168"/>
                <a:gd name="T6" fmla="*/ 2147483647 w 1658"/>
                <a:gd name="T7" fmla="*/ 2147483647 h 3168"/>
                <a:gd name="T8" fmla="*/ 2147483647 w 1658"/>
                <a:gd name="T9" fmla="*/ 2147483647 h 3168"/>
                <a:gd name="T10" fmla="*/ 2147483647 w 1658"/>
                <a:gd name="T11" fmla="*/ 2147483647 h 3168"/>
                <a:gd name="T12" fmla="*/ 2147483647 w 1658"/>
                <a:gd name="T13" fmla="*/ 2147483647 h 3168"/>
                <a:gd name="T14" fmla="*/ 2147483647 w 1658"/>
                <a:gd name="T15" fmla="*/ 2147483647 h 3168"/>
                <a:gd name="T16" fmla="*/ 2147483647 w 1658"/>
                <a:gd name="T17" fmla="*/ 2147483647 h 3168"/>
                <a:gd name="T18" fmla="*/ 2147483647 w 1658"/>
                <a:gd name="T19" fmla="*/ 2147483647 h 3168"/>
                <a:gd name="T20" fmla="*/ 2147483647 w 1658"/>
                <a:gd name="T21" fmla="*/ 2147483647 h 3168"/>
                <a:gd name="T22" fmla="*/ 2147483647 w 1658"/>
                <a:gd name="T23" fmla="*/ 2147483647 h 3168"/>
                <a:gd name="T24" fmla="*/ 2147483647 w 1658"/>
                <a:gd name="T25" fmla="*/ 2147483647 h 3168"/>
                <a:gd name="T26" fmla="*/ 2147483647 w 1658"/>
                <a:gd name="T27" fmla="*/ 0 h 316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58" h="3168">
                  <a:moveTo>
                    <a:pt x="43" y="3168"/>
                  </a:moveTo>
                  <a:cubicBezTo>
                    <a:pt x="21" y="3089"/>
                    <a:pt x="0" y="3011"/>
                    <a:pt x="35" y="2938"/>
                  </a:cubicBezTo>
                  <a:cubicBezTo>
                    <a:pt x="70" y="2865"/>
                    <a:pt x="179" y="2807"/>
                    <a:pt x="256" y="2729"/>
                  </a:cubicBezTo>
                  <a:cubicBezTo>
                    <a:pt x="333" y="2651"/>
                    <a:pt x="421" y="2547"/>
                    <a:pt x="500" y="2467"/>
                  </a:cubicBezTo>
                  <a:cubicBezTo>
                    <a:pt x="579" y="2387"/>
                    <a:pt x="652" y="2325"/>
                    <a:pt x="727" y="2251"/>
                  </a:cubicBezTo>
                  <a:cubicBezTo>
                    <a:pt x="802" y="2177"/>
                    <a:pt x="916" y="2099"/>
                    <a:pt x="954" y="2019"/>
                  </a:cubicBezTo>
                  <a:cubicBezTo>
                    <a:pt x="992" y="1939"/>
                    <a:pt x="913" y="1845"/>
                    <a:pt x="954" y="1769"/>
                  </a:cubicBezTo>
                  <a:cubicBezTo>
                    <a:pt x="995" y="1693"/>
                    <a:pt x="1123" y="1644"/>
                    <a:pt x="1198" y="1565"/>
                  </a:cubicBezTo>
                  <a:cubicBezTo>
                    <a:pt x="1273" y="1486"/>
                    <a:pt x="1409" y="1380"/>
                    <a:pt x="1402" y="1297"/>
                  </a:cubicBezTo>
                  <a:cubicBezTo>
                    <a:pt x="1395" y="1214"/>
                    <a:pt x="1232" y="1137"/>
                    <a:pt x="1158" y="1065"/>
                  </a:cubicBezTo>
                  <a:cubicBezTo>
                    <a:pt x="1084" y="993"/>
                    <a:pt x="961" y="945"/>
                    <a:pt x="960" y="867"/>
                  </a:cubicBezTo>
                  <a:cubicBezTo>
                    <a:pt x="959" y="789"/>
                    <a:pt x="1075" y="708"/>
                    <a:pt x="1152" y="599"/>
                  </a:cubicBezTo>
                  <a:cubicBezTo>
                    <a:pt x="1229" y="490"/>
                    <a:pt x="1336" y="315"/>
                    <a:pt x="1420" y="215"/>
                  </a:cubicBezTo>
                  <a:cubicBezTo>
                    <a:pt x="1504" y="115"/>
                    <a:pt x="1581" y="57"/>
                    <a:pt x="1658" y="0"/>
                  </a:cubicBezTo>
                </a:path>
              </a:pathLst>
            </a:custGeom>
            <a:noFill/>
            <a:ln w="38100" cmpd="sng">
              <a:solidFill>
                <a:srgbClr val="6666FF"/>
              </a:solidFill>
              <a:round/>
              <a:headEnd type="stealth" w="med" len="med"/>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latin typeface="Arial" panose="020B0604020202020204" pitchFamily="34" charset="0"/>
                <a:cs typeface="Arial" panose="020B0604020202020204" pitchFamily="34" charset="0"/>
              </a:endParaRPr>
            </a:p>
          </p:txBody>
        </p:sp>
        <p:sp>
          <p:nvSpPr>
            <p:cNvPr id="344" name="Text Box 352"/>
            <p:cNvSpPr txBox="1">
              <a:spLocks noChangeArrowheads="1"/>
            </p:cNvSpPr>
            <p:nvPr/>
          </p:nvSpPr>
          <p:spPr bwMode="auto">
            <a:xfrm>
              <a:off x="3310927" y="6088317"/>
              <a:ext cx="895653" cy="369332"/>
            </a:xfrm>
            <a:prstGeom prst="rect">
              <a:avLst/>
            </a:prstGeom>
            <a:solidFill>
              <a:schemeClr val="bg1"/>
            </a:solidFill>
            <a:ln w="9525">
              <a:noFill/>
              <a:miter lim="800000"/>
              <a:headEnd/>
              <a:tailEnd/>
            </a:ln>
            <a:effectLst>
              <a:outerShdw dist="35921" dir="2700000" algn="ctr" rotWithShape="0">
                <a:schemeClr val="bg2"/>
              </a:outerShdw>
            </a:effectLst>
          </p:spPr>
          <p:txBody>
            <a:bodyPr wrap="square">
              <a:spAutoFit/>
            </a:bodyPr>
            <a:lstStyle>
              <a:defPPr>
                <a:defRPr lang="en-US"/>
              </a:defPPr>
              <a:lvl1pPr algn="ctr">
                <a:spcBef>
                  <a:spcPct val="50000"/>
                </a:spcBef>
                <a:buFontTx/>
                <a:buNone/>
                <a:defRPr>
                  <a:latin typeface="Arial" pitchFamily="34" charset="0"/>
                  <a:cs typeface="Arial" panose="020B0604020202020204" pitchFamily="34" charset="0"/>
                </a:defRPr>
              </a:lvl1pPr>
              <a:lvl2pPr marL="742950" indent="-285750" eaLnBrk="0" hangingPunct="0">
                <a:spcBef>
                  <a:spcPct val="20000"/>
                </a:spcBef>
                <a:buChar char="–"/>
                <a:defRPr sz="2800">
                  <a:latin typeface="Arial" pitchFamily="34" charset="0"/>
                </a:defRPr>
              </a:lvl2pPr>
              <a:lvl3pPr marL="1143000" indent="-228600" eaLnBrk="0" hangingPunct="0">
                <a:spcBef>
                  <a:spcPct val="20000"/>
                </a:spcBef>
                <a:buChar char="•"/>
                <a:defRPr sz="2400">
                  <a:latin typeface="Arial" pitchFamily="34" charset="0"/>
                </a:defRPr>
              </a:lvl3pPr>
              <a:lvl4pPr marL="1600200" indent="-228600" eaLnBrk="0" hangingPunct="0">
                <a:spcBef>
                  <a:spcPct val="20000"/>
                </a:spcBef>
                <a:buChar char="–"/>
                <a:defRPr sz="2000">
                  <a:latin typeface="Arial" pitchFamily="34" charset="0"/>
                </a:defRPr>
              </a:lvl4pPr>
              <a:lvl5pPr marL="2057400" indent="-228600" eaLnBrk="0" hangingPunct="0">
                <a:spcBef>
                  <a:spcPct val="20000"/>
                </a:spcBef>
                <a:buChar char="»"/>
                <a:defRPr sz="2000">
                  <a:latin typeface="Arial" pitchFamily="34" charset="0"/>
                </a:defRPr>
              </a:lvl5pPr>
              <a:lvl6pPr marL="2514600" indent="-228600" eaLnBrk="0" fontAlgn="base" hangingPunct="0">
                <a:spcBef>
                  <a:spcPct val="20000"/>
                </a:spcBef>
                <a:spcAft>
                  <a:spcPct val="0"/>
                </a:spcAft>
                <a:buChar char="»"/>
                <a:defRPr sz="2000">
                  <a:latin typeface="Arial" pitchFamily="34" charset="0"/>
                </a:defRPr>
              </a:lvl6pPr>
              <a:lvl7pPr marL="2971800" indent="-228600" eaLnBrk="0" fontAlgn="base" hangingPunct="0">
                <a:spcBef>
                  <a:spcPct val="20000"/>
                </a:spcBef>
                <a:spcAft>
                  <a:spcPct val="0"/>
                </a:spcAft>
                <a:buChar char="»"/>
                <a:defRPr sz="2000">
                  <a:latin typeface="Arial" pitchFamily="34" charset="0"/>
                </a:defRPr>
              </a:lvl7pPr>
              <a:lvl8pPr marL="3429000" indent="-228600" eaLnBrk="0" fontAlgn="base" hangingPunct="0">
                <a:spcBef>
                  <a:spcPct val="20000"/>
                </a:spcBef>
                <a:spcAft>
                  <a:spcPct val="0"/>
                </a:spcAft>
                <a:buChar char="»"/>
                <a:defRPr sz="2000">
                  <a:latin typeface="Arial" pitchFamily="34" charset="0"/>
                </a:defRPr>
              </a:lvl8pPr>
              <a:lvl9pPr marL="3886200" indent="-228600" eaLnBrk="0" fontAlgn="base" hangingPunct="0">
                <a:spcBef>
                  <a:spcPct val="20000"/>
                </a:spcBef>
                <a:spcAft>
                  <a:spcPct val="0"/>
                </a:spcAft>
                <a:buChar char="»"/>
                <a:defRPr sz="2000">
                  <a:latin typeface="Arial" pitchFamily="34" charset="0"/>
                </a:defRPr>
              </a:lvl9pPr>
            </a:lstStyle>
            <a:p>
              <a:r>
                <a:rPr lang="de-DE" altLang="de-DE" dirty="0"/>
                <a:t>IBD</a:t>
              </a:r>
            </a:p>
          </p:txBody>
        </p:sp>
        <p:sp>
          <p:nvSpPr>
            <p:cNvPr id="345" name="Text Box 353"/>
            <p:cNvSpPr txBox="1">
              <a:spLocks noChangeArrowheads="1"/>
            </p:cNvSpPr>
            <p:nvPr/>
          </p:nvSpPr>
          <p:spPr bwMode="auto">
            <a:xfrm>
              <a:off x="4483740" y="6097029"/>
              <a:ext cx="1719833" cy="369332"/>
            </a:xfrm>
            <a:prstGeom prst="rect">
              <a:avLst/>
            </a:prstGeom>
            <a:solidFill>
              <a:schemeClr val="bg1"/>
            </a:solidFill>
            <a:ln w="9525">
              <a:noFill/>
              <a:miter lim="800000"/>
              <a:headEnd/>
              <a:tailEnd/>
            </a:ln>
            <a:effectLst>
              <a:outerShdw dist="35921" dir="2700000" algn="ctr" rotWithShape="0">
                <a:schemeClr val="bg2"/>
              </a:outerShdw>
            </a:effectLst>
          </p:spPr>
          <p:txBody>
            <a:bodyPr wrap="square">
              <a:spAutoFit/>
            </a:bodyPr>
            <a:lstStyle>
              <a:defPPr>
                <a:defRPr lang="en-US"/>
              </a:defPPr>
              <a:lvl1pPr algn="ctr">
                <a:spcBef>
                  <a:spcPct val="50000"/>
                </a:spcBef>
                <a:buFontTx/>
                <a:buNone/>
                <a:defRPr>
                  <a:latin typeface="Arial" pitchFamily="34" charset="0"/>
                  <a:cs typeface="Arial" panose="020B0604020202020204" pitchFamily="34" charset="0"/>
                </a:defRPr>
              </a:lvl1pPr>
              <a:lvl2pPr marL="742950" indent="-285750" eaLnBrk="0" hangingPunct="0">
                <a:spcBef>
                  <a:spcPct val="20000"/>
                </a:spcBef>
                <a:buChar char="–"/>
                <a:defRPr sz="2800">
                  <a:latin typeface="Arial" pitchFamily="34" charset="0"/>
                </a:defRPr>
              </a:lvl2pPr>
              <a:lvl3pPr marL="1143000" indent="-228600" eaLnBrk="0" hangingPunct="0">
                <a:spcBef>
                  <a:spcPct val="20000"/>
                </a:spcBef>
                <a:buChar char="•"/>
                <a:defRPr sz="2400">
                  <a:latin typeface="Arial" pitchFamily="34" charset="0"/>
                </a:defRPr>
              </a:lvl3pPr>
              <a:lvl4pPr marL="1600200" indent="-228600" eaLnBrk="0" hangingPunct="0">
                <a:spcBef>
                  <a:spcPct val="20000"/>
                </a:spcBef>
                <a:buChar char="–"/>
                <a:defRPr sz="2000">
                  <a:latin typeface="Arial" pitchFamily="34" charset="0"/>
                </a:defRPr>
              </a:lvl4pPr>
              <a:lvl5pPr marL="2057400" indent="-228600" eaLnBrk="0" hangingPunct="0">
                <a:spcBef>
                  <a:spcPct val="20000"/>
                </a:spcBef>
                <a:buChar char="»"/>
                <a:defRPr sz="2000">
                  <a:latin typeface="Arial" pitchFamily="34" charset="0"/>
                </a:defRPr>
              </a:lvl5pPr>
              <a:lvl6pPr marL="2514600" indent="-228600" eaLnBrk="0" fontAlgn="base" hangingPunct="0">
                <a:spcBef>
                  <a:spcPct val="20000"/>
                </a:spcBef>
                <a:spcAft>
                  <a:spcPct val="0"/>
                </a:spcAft>
                <a:buChar char="»"/>
                <a:defRPr sz="2000">
                  <a:latin typeface="Arial" pitchFamily="34" charset="0"/>
                </a:defRPr>
              </a:lvl6pPr>
              <a:lvl7pPr marL="2971800" indent="-228600" eaLnBrk="0" fontAlgn="base" hangingPunct="0">
                <a:spcBef>
                  <a:spcPct val="20000"/>
                </a:spcBef>
                <a:spcAft>
                  <a:spcPct val="0"/>
                </a:spcAft>
                <a:buChar char="»"/>
                <a:defRPr sz="2000">
                  <a:latin typeface="Arial" pitchFamily="34" charset="0"/>
                </a:defRPr>
              </a:lvl7pPr>
              <a:lvl8pPr marL="3429000" indent="-228600" eaLnBrk="0" fontAlgn="base" hangingPunct="0">
                <a:spcBef>
                  <a:spcPct val="20000"/>
                </a:spcBef>
                <a:spcAft>
                  <a:spcPct val="0"/>
                </a:spcAft>
                <a:buChar char="»"/>
                <a:defRPr sz="2000">
                  <a:latin typeface="Arial" pitchFamily="34" charset="0"/>
                </a:defRPr>
              </a:lvl8pPr>
              <a:lvl9pPr marL="3886200" indent="-228600" eaLnBrk="0" fontAlgn="base" hangingPunct="0">
                <a:spcBef>
                  <a:spcPct val="20000"/>
                </a:spcBef>
                <a:spcAft>
                  <a:spcPct val="0"/>
                </a:spcAft>
                <a:buChar char="»"/>
                <a:defRPr sz="2000">
                  <a:latin typeface="Arial" pitchFamily="34" charset="0"/>
                </a:defRPr>
              </a:lvl9pPr>
            </a:lstStyle>
            <a:p>
              <a:r>
                <a:rPr lang="de-DE" altLang="de-DE" dirty="0"/>
                <a:t>Heterozygous</a:t>
              </a:r>
            </a:p>
          </p:txBody>
        </p:sp>
        <p:sp>
          <p:nvSpPr>
            <p:cNvPr id="346" name="Text Box 354"/>
            <p:cNvSpPr txBox="1">
              <a:spLocks noChangeArrowheads="1"/>
            </p:cNvSpPr>
            <p:nvPr/>
          </p:nvSpPr>
          <p:spPr bwMode="auto">
            <a:xfrm>
              <a:off x="6932934" y="5690592"/>
              <a:ext cx="859188" cy="369332"/>
            </a:xfrm>
            <a:prstGeom prst="rect">
              <a:avLst/>
            </a:prstGeom>
            <a:solidFill>
              <a:schemeClr val="bg1"/>
            </a:solidFill>
            <a:ln w="12700">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50000"/>
                </a:spcBef>
                <a:buFontTx/>
                <a:buNone/>
              </a:pPr>
              <a:r>
                <a:rPr lang="de-DE" altLang="de-DE" sz="1800" b="1" dirty="0">
                  <a:solidFill>
                    <a:srgbClr val="FF6699"/>
                  </a:solidFill>
                  <a:cs typeface="Arial" panose="020B0604020202020204" pitchFamily="34" charset="0"/>
                </a:rPr>
                <a:t>A</a:t>
              </a:r>
              <a:r>
                <a:rPr lang="de-DE" altLang="de-DE" sz="1800" b="1" baseline="-25000" dirty="0">
                  <a:solidFill>
                    <a:srgbClr val="FF6699"/>
                  </a:solidFill>
                  <a:cs typeface="Arial" panose="020B0604020202020204" pitchFamily="34" charset="0"/>
                </a:rPr>
                <a:t>2</a:t>
              </a:r>
              <a:r>
                <a:rPr lang="de-DE" altLang="de-DE" sz="1800" b="1" dirty="0">
                  <a:solidFill>
                    <a:srgbClr val="008000"/>
                  </a:solidFill>
                  <a:cs typeface="Arial" panose="020B0604020202020204" pitchFamily="34" charset="0"/>
                </a:rPr>
                <a:t>A</a:t>
              </a:r>
              <a:r>
                <a:rPr lang="de-DE" altLang="de-DE" sz="1800" b="1" baseline="-25000" dirty="0">
                  <a:solidFill>
                    <a:srgbClr val="008000"/>
                  </a:solidFill>
                  <a:cs typeface="Arial" panose="020B0604020202020204" pitchFamily="34" charset="0"/>
                </a:rPr>
                <a:t>2</a:t>
              </a:r>
            </a:p>
          </p:txBody>
        </p:sp>
        <p:sp>
          <p:nvSpPr>
            <p:cNvPr id="347" name="Freeform 355"/>
            <p:cNvSpPr>
              <a:spLocks/>
            </p:cNvSpPr>
            <p:nvPr/>
          </p:nvSpPr>
          <p:spPr bwMode="auto">
            <a:xfrm>
              <a:off x="6250252" y="837424"/>
              <a:ext cx="1317227" cy="4654782"/>
            </a:xfrm>
            <a:custGeom>
              <a:avLst/>
              <a:gdLst>
                <a:gd name="T0" fmla="*/ 2147483647 w 903"/>
                <a:gd name="T1" fmla="*/ 2147483647 h 3191"/>
                <a:gd name="T2" fmla="*/ 2147483647 w 903"/>
                <a:gd name="T3" fmla="*/ 2147483647 h 3191"/>
                <a:gd name="T4" fmla="*/ 2147483647 w 903"/>
                <a:gd name="T5" fmla="*/ 2147483647 h 3191"/>
                <a:gd name="T6" fmla="*/ 2147483647 w 903"/>
                <a:gd name="T7" fmla="*/ 2147483647 h 3191"/>
                <a:gd name="T8" fmla="*/ 2147483647 w 903"/>
                <a:gd name="T9" fmla="*/ 2147483647 h 3191"/>
                <a:gd name="T10" fmla="*/ 2147483647 w 903"/>
                <a:gd name="T11" fmla="*/ 2147483647 h 3191"/>
                <a:gd name="T12" fmla="*/ 2147483647 w 903"/>
                <a:gd name="T13" fmla="*/ 2147483647 h 3191"/>
                <a:gd name="T14" fmla="*/ 2147483647 w 903"/>
                <a:gd name="T15" fmla="*/ 2147483647 h 3191"/>
                <a:gd name="T16" fmla="*/ 2147483647 w 903"/>
                <a:gd name="T17" fmla="*/ 2147483647 h 3191"/>
                <a:gd name="T18" fmla="*/ 2147483647 w 903"/>
                <a:gd name="T19" fmla="*/ 2147483647 h 3191"/>
                <a:gd name="T20" fmla="*/ 2147483647 w 903"/>
                <a:gd name="T21" fmla="*/ 2147483647 h 3191"/>
                <a:gd name="T22" fmla="*/ 2147483647 w 903"/>
                <a:gd name="T23" fmla="*/ 2147483647 h 3191"/>
                <a:gd name="T24" fmla="*/ 2147483647 w 903"/>
                <a:gd name="T25" fmla="*/ 2147483647 h 3191"/>
                <a:gd name="T26" fmla="*/ 2147483647 w 903"/>
                <a:gd name="T27" fmla="*/ 0 h 319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03" h="3191">
                  <a:moveTo>
                    <a:pt x="694" y="3191"/>
                  </a:moveTo>
                  <a:cubicBezTo>
                    <a:pt x="681" y="3111"/>
                    <a:pt x="668" y="3032"/>
                    <a:pt x="670" y="2949"/>
                  </a:cubicBezTo>
                  <a:cubicBezTo>
                    <a:pt x="672" y="2866"/>
                    <a:pt x="700" y="2771"/>
                    <a:pt x="705" y="2693"/>
                  </a:cubicBezTo>
                  <a:cubicBezTo>
                    <a:pt x="710" y="2615"/>
                    <a:pt x="701" y="2548"/>
                    <a:pt x="699" y="2478"/>
                  </a:cubicBezTo>
                  <a:cubicBezTo>
                    <a:pt x="697" y="2408"/>
                    <a:pt x="732" y="2346"/>
                    <a:pt x="693" y="2274"/>
                  </a:cubicBezTo>
                  <a:cubicBezTo>
                    <a:pt x="654" y="2202"/>
                    <a:pt x="507" y="2127"/>
                    <a:pt x="466" y="2048"/>
                  </a:cubicBezTo>
                  <a:cubicBezTo>
                    <a:pt x="425" y="1969"/>
                    <a:pt x="483" y="1883"/>
                    <a:pt x="449" y="1803"/>
                  </a:cubicBezTo>
                  <a:cubicBezTo>
                    <a:pt x="415" y="1723"/>
                    <a:pt x="295" y="1654"/>
                    <a:pt x="263" y="1570"/>
                  </a:cubicBezTo>
                  <a:cubicBezTo>
                    <a:pt x="231" y="1486"/>
                    <a:pt x="261" y="1374"/>
                    <a:pt x="257" y="1297"/>
                  </a:cubicBezTo>
                  <a:cubicBezTo>
                    <a:pt x="253" y="1220"/>
                    <a:pt x="281" y="1174"/>
                    <a:pt x="239" y="1105"/>
                  </a:cubicBezTo>
                  <a:cubicBezTo>
                    <a:pt x="197" y="1036"/>
                    <a:pt x="14" y="960"/>
                    <a:pt x="7" y="884"/>
                  </a:cubicBezTo>
                  <a:cubicBezTo>
                    <a:pt x="0" y="808"/>
                    <a:pt x="119" y="759"/>
                    <a:pt x="199" y="651"/>
                  </a:cubicBezTo>
                  <a:cubicBezTo>
                    <a:pt x="279" y="543"/>
                    <a:pt x="372" y="346"/>
                    <a:pt x="489" y="238"/>
                  </a:cubicBezTo>
                  <a:cubicBezTo>
                    <a:pt x="606" y="130"/>
                    <a:pt x="754" y="65"/>
                    <a:pt x="903" y="0"/>
                  </a:cubicBezTo>
                </a:path>
              </a:pathLst>
            </a:custGeom>
            <a:noFill/>
            <a:ln w="38100" cmpd="sng">
              <a:solidFill>
                <a:srgbClr val="FF6699"/>
              </a:solidFill>
              <a:round/>
              <a:headEnd type="stealth" w="med" len="med"/>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latin typeface="Arial" panose="020B0604020202020204" pitchFamily="34" charset="0"/>
                <a:cs typeface="Arial" panose="020B0604020202020204" pitchFamily="34" charset="0"/>
              </a:endParaRPr>
            </a:p>
          </p:txBody>
        </p:sp>
        <p:sp>
          <p:nvSpPr>
            <p:cNvPr id="349" name="Text Box 357"/>
            <p:cNvSpPr txBox="1">
              <a:spLocks noChangeArrowheads="1"/>
            </p:cNvSpPr>
            <p:nvPr/>
          </p:nvSpPr>
          <p:spPr bwMode="auto">
            <a:xfrm rot="21062974">
              <a:off x="7062389" y="6118543"/>
              <a:ext cx="672353" cy="369332"/>
            </a:xfrm>
            <a:prstGeom prst="rect">
              <a:avLst/>
            </a:prstGeom>
            <a:solidFill>
              <a:schemeClr val="bg1">
                <a:lumMod val="95000"/>
              </a:schemeClr>
            </a:solidFill>
            <a:ln w="9525">
              <a:noFill/>
              <a:miter lim="800000"/>
              <a:headEnd/>
              <a:tailEnd/>
            </a:ln>
            <a:effectLst>
              <a:outerShdw dist="35921" dir="2700000" algn="ctr" rotWithShape="0">
                <a:schemeClr val="bg2"/>
              </a:outerShdw>
            </a:effectLst>
          </p:spPr>
          <p:txBody>
            <a:bodyPr wrap="square">
              <a:spAutoFit/>
            </a:bodyPr>
            <a:lstStyle>
              <a:defPPr>
                <a:defRPr lang="en-US"/>
              </a:defPPr>
              <a:lvl1pPr algn="ctr">
                <a:spcBef>
                  <a:spcPct val="50000"/>
                </a:spcBef>
                <a:buFontTx/>
                <a:buNone/>
                <a:defRPr>
                  <a:latin typeface="Arial" pitchFamily="34" charset="0"/>
                  <a:cs typeface="Arial" panose="020B0604020202020204" pitchFamily="34" charset="0"/>
                </a:defRPr>
              </a:lvl1pPr>
              <a:lvl2pPr marL="742950" indent="-285750" eaLnBrk="0" hangingPunct="0">
                <a:spcBef>
                  <a:spcPct val="20000"/>
                </a:spcBef>
                <a:buChar char="–"/>
                <a:defRPr sz="2800">
                  <a:latin typeface="Arial" pitchFamily="34" charset="0"/>
                </a:defRPr>
              </a:lvl2pPr>
              <a:lvl3pPr marL="1143000" indent="-228600" eaLnBrk="0" hangingPunct="0">
                <a:spcBef>
                  <a:spcPct val="20000"/>
                </a:spcBef>
                <a:buChar char="•"/>
                <a:defRPr sz="2400">
                  <a:latin typeface="Arial" pitchFamily="34" charset="0"/>
                </a:defRPr>
              </a:lvl3pPr>
              <a:lvl4pPr marL="1600200" indent="-228600" eaLnBrk="0" hangingPunct="0">
                <a:spcBef>
                  <a:spcPct val="20000"/>
                </a:spcBef>
                <a:buChar char="–"/>
                <a:defRPr sz="2000">
                  <a:latin typeface="Arial" pitchFamily="34" charset="0"/>
                </a:defRPr>
              </a:lvl4pPr>
              <a:lvl5pPr marL="2057400" indent="-228600" eaLnBrk="0" hangingPunct="0">
                <a:spcBef>
                  <a:spcPct val="20000"/>
                </a:spcBef>
                <a:buChar char="»"/>
                <a:defRPr sz="2000">
                  <a:latin typeface="Arial" pitchFamily="34" charset="0"/>
                </a:defRPr>
              </a:lvl5pPr>
              <a:lvl6pPr marL="2514600" indent="-228600" eaLnBrk="0" fontAlgn="base" hangingPunct="0">
                <a:spcBef>
                  <a:spcPct val="20000"/>
                </a:spcBef>
                <a:spcAft>
                  <a:spcPct val="0"/>
                </a:spcAft>
                <a:buChar char="»"/>
                <a:defRPr sz="2000">
                  <a:latin typeface="Arial" pitchFamily="34" charset="0"/>
                </a:defRPr>
              </a:lvl6pPr>
              <a:lvl7pPr marL="2971800" indent="-228600" eaLnBrk="0" fontAlgn="base" hangingPunct="0">
                <a:spcBef>
                  <a:spcPct val="20000"/>
                </a:spcBef>
                <a:spcAft>
                  <a:spcPct val="0"/>
                </a:spcAft>
                <a:buChar char="»"/>
                <a:defRPr sz="2000">
                  <a:latin typeface="Arial" pitchFamily="34" charset="0"/>
                </a:defRPr>
              </a:lvl7pPr>
              <a:lvl8pPr marL="3429000" indent="-228600" eaLnBrk="0" fontAlgn="base" hangingPunct="0">
                <a:spcBef>
                  <a:spcPct val="20000"/>
                </a:spcBef>
                <a:spcAft>
                  <a:spcPct val="0"/>
                </a:spcAft>
                <a:buChar char="»"/>
                <a:defRPr sz="2000">
                  <a:latin typeface="Arial" pitchFamily="34" charset="0"/>
                </a:defRPr>
              </a:lvl8pPr>
              <a:lvl9pPr marL="3886200" indent="-228600" eaLnBrk="0" fontAlgn="base" hangingPunct="0">
                <a:spcBef>
                  <a:spcPct val="20000"/>
                </a:spcBef>
                <a:spcAft>
                  <a:spcPct val="0"/>
                </a:spcAft>
                <a:buChar char="»"/>
                <a:defRPr sz="2000">
                  <a:latin typeface="Arial" pitchFamily="34" charset="0"/>
                </a:defRPr>
              </a:lvl9pPr>
            </a:lstStyle>
            <a:p>
              <a:r>
                <a:rPr lang="de-DE" altLang="de-DE" dirty="0">
                  <a:effectLst>
                    <a:outerShdw blurRad="38100" dist="38100" dir="2700000" algn="tl">
                      <a:srgbClr val="000000">
                        <a:alpha val="43137"/>
                      </a:srgbClr>
                    </a:outerShdw>
                  </a:effectLst>
                </a:rPr>
                <a:t>AIS</a:t>
              </a:r>
            </a:p>
          </p:txBody>
        </p:sp>
        <p:sp>
          <p:nvSpPr>
            <p:cNvPr id="350" name="Freeform 359"/>
            <p:cNvSpPr>
              <a:spLocks/>
            </p:cNvSpPr>
            <p:nvPr/>
          </p:nvSpPr>
          <p:spPr bwMode="auto">
            <a:xfrm>
              <a:off x="3951306" y="854928"/>
              <a:ext cx="698728" cy="1263253"/>
            </a:xfrm>
            <a:custGeom>
              <a:avLst/>
              <a:gdLst>
                <a:gd name="T0" fmla="*/ 2147483647 w 479"/>
                <a:gd name="T1" fmla="*/ 2147483647 h 866"/>
                <a:gd name="T2" fmla="*/ 2147483647 w 479"/>
                <a:gd name="T3" fmla="*/ 2147483647 h 866"/>
                <a:gd name="T4" fmla="*/ 2147483647 w 479"/>
                <a:gd name="T5" fmla="*/ 2147483647 h 866"/>
                <a:gd name="T6" fmla="*/ 2147483647 w 479"/>
                <a:gd name="T7" fmla="*/ 2147483647 h 866"/>
                <a:gd name="T8" fmla="*/ 2147483647 w 479"/>
                <a:gd name="T9" fmla="*/ 2147483647 h 866"/>
                <a:gd name="T10" fmla="*/ 2147483647 w 479"/>
                <a:gd name="T11" fmla="*/ 2147483647 h 866"/>
                <a:gd name="T12" fmla="*/ 2147483647 w 479"/>
                <a:gd name="T13" fmla="*/ 2147483647 h 866"/>
                <a:gd name="T14" fmla="*/ 2147483647 w 479"/>
                <a:gd name="T15" fmla="*/ 2147483647 h 866"/>
                <a:gd name="T16" fmla="*/ 2147483647 w 479"/>
                <a:gd name="T17" fmla="*/ 2147483647 h 866"/>
                <a:gd name="T18" fmla="*/ 2147483647 w 479"/>
                <a:gd name="T19" fmla="*/ 2147483647 h 866"/>
                <a:gd name="T20" fmla="*/ 2147483647 w 479"/>
                <a:gd name="T21" fmla="*/ 2147483647 h 866"/>
                <a:gd name="T22" fmla="*/ 2147483647 w 479"/>
                <a:gd name="T23" fmla="*/ 2147483647 h 866"/>
                <a:gd name="T24" fmla="*/ 2147483647 w 479"/>
                <a:gd name="T25" fmla="*/ 2147483647 h 866"/>
                <a:gd name="T26" fmla="*/ 2147483647 w 479"/>
                <a:gd name="T27" fmla="*/ 0 h 8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79" h="866">
                  <a:moveTo>
                    <a:pt x="2" y="866"/>
                  </a:moveTo>
                  <a:cubicBezTo>
                    <a:pt x="1" y="852"/>
                    <a:pt x="0" y="838"/>
                    <a:pt x="5" y="826"/>
                  </a:cubicBezTo>
                  <a:cubicBezTo>
                    <a:pt x="10" y="814"/>
                    <a:pt x="20" y="804"/>
                    <a:pt x="32" y="794"/>
                  </a:cubicBezTo>
                  <a:cubicBezTo>
                    <a:pt x="44" y="784"/>
                    <a:pt x="59" y="785"/>
                    <a:pt x="80" y="768"/>
                  </a:cubicBezTo>
                  <a:cubicBezTo>
                    <a:pt x="101" y="751"/>
                    <a:pt x="134" y="717"/>
                    <a:pt x="160" y="693"/>
                  </a:cubicBezTo>
                  <a:cubicBezTo>
                    <a:pt x="186" y="669"/>
                    <a:pt x="214" y="645"/>
                    <a:pt x="235" y="624"/>
                  </a:cubicBezTo>
                  <a:cubicBezTo>
                    <a:pt x="256" y="603"/>
                    <a:pt x="265" y="597"/>
                    <a:pt x="288" y="565"/>
                  </a:cubicBezTo>
                  <a:cubicBezTo>
                    <a:pt x="311" y="533"/>
                    <a:pt x="345" y="483"/>
                    <a:pt x="373" y="432"/>
                  </a:cubicBezTo>
                  <a:cubicBezTo>
                    <a:pt x="401" y="381"/>
                    <a:pt x="443" y="300"/>
                    <a:pt x="459" y="256"/>
                  </a:cubicBezTo>
                  <a:cubicBezTo>
                    <a:pt x="475" y="212"/>
                    <a:pt x="479" y="198"/>
                    <a:pt x="469" y="170"/>
                  </a:cubicBezTo>
                  <a:cubicBezTo>
                    <a:pt x="459" y="142"/>
                    <a:pt x="424" y="105"/>
                    <a:pt x="400" y="85"/>
                  </a:cubicBezTo>
                  <a:cubicBezTo>
                    <a:pt x="376" y="65"/>
                    <a:pt x="347" y="57"/>
                    <a:pt x="325" y="48"/>
                  </a:cubicBezTo>
                  <a:cubicBezTo>
                    <a:pt x="303" y="39"/>
                    <a:pt x="285" y="40"/>
                    <a:pt x="267" y="32"/>
                  </a:cubicBezTo>
                  <a:cubicBezTo>
                    <a:pt x="249" y="24"/>
                    <a:pt x="234" y="12"/>
                    <a:pt x="219" y="0"/>
                  </a:cubicBezTo>
                </a:path>
              </a:pathLst>
            </a:custGeom>
            <a:noFill/>
            <a:ln w="12700" cmpd="sng">
              <a:solidFill>
                <a:schemeClr val="bg2"/>
              </a:solidFill>
              <a:round/>
              <a:headEnd type="oval" w="med" len="med"/>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latin typeface="Arial" panose="020B0604020202020204" pitchFamily="34" charset="0"/>
                <a:cs typeface="Arial" panose="020B0604020202020204" pitchFamily="34" charset="0"/>
              </a:endParaRPr>
            </a:p>
          </p:txBody>
        </p:sp>
        <p:sp>
          <p:nvSpPr>
            <p:cNvPr id="351" name="Freeform 346"/>
            <p:cNvSpPr>
              <a:spLocks/>
            </p:cNvSpPr>
            <p:nvPr/>
          </p:nvSpPr>
          <p:spPr bwMode="auto">
            <a:xfrm>
              <a:off x="3210275" y="853469"/>
              <a:ext cx="1032775" cy="4638737"/>
            </a:xfrm>
            <a:custGeom>
              <a:avLst/>
              <a:gdLst>
                <a:gd name="T0" fmla="*/ 2147483647 w 708"/>
                <a:gd name="T1" fmla="*/ 2147483647 h 3180"/>
                <a:gd name="T2" fmla="*/ 2147483647 w 708"/>
                <a:gd name="T3" fmla="*/ 2147483647 h 3180"/>
                <a:gd name="T4" fmla="*/ 2147483647 w 708"/>
                <a:gd name="T5" fmla="*/ 2147483647 h 3180"/>
                <a:gd name="T6" fmla="*/ 2147483647 w 708"/>
                <a:gd name="T7" fmla="*/ 2147483647 h 3180"/>
                <a:gd name="T8" fmla="*/ 2147483647 w 708"/>
                <a:gd name="T9" fmla="*/ 2147483647 h 3180"/>
                <a:gd name="T10" fmla="*/ 2147483647 w 708"/>
                <a:gd name="T11" fmla="*/ 2147483647 h 3180"/>
                <a:gd name="T12" fmla="*/ 2147483647 w 708"/>
                <a:gd name="T13" fmla="*/ 2147483647 h 3180"/>
                <a:gd name="T14" fmla="*/ 2147483647 w 708"/>
                <a:gd name="T15" fmla="*/ 2147483647 h 3180"/>
                <a:gd name="T16" fmla="*/ 2147483647 w 708"/>
                <a:gd name="T17" fmla="*/ 2147483647 h 3180"/>
                <a:gd name="T18" fmla="*/ 2147483647 w 708"/>
                <a:gd name="T19" fmla="*/ 2147483647 h 3180"/>
                <a:gd name="T20" fmla="*/ 2147483647 w 708"/>
                <a:gd name="T21" fmla="*/ 2147483647 h 3180"/>
                <a:gd name="T22" fmla="*/ 2147483647 w 708"/>
                <a:gd name="T23" fmla="*/ 2147483647 h 3180"/>
                <a:gd name="T24" fmla="*/ 2147483647 w 708"/>
                <a:gd name="T25" fmla="*/ 2147483647 h 3180"/>
                <a:gd name="T26" fmla="*/ 2147483647 w 708"/>
                <a:gd name="T27" fmla="*/ 0 h 318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08" h="3180">
                  <a:moveTo>
                    <a:pt x="284" y="3180"/>
                  </a:moveTo>
                  <a:cubicBezTo>
                    <a:pt x="283" y="3105"/>
                    <a:pt x="282" y="3030"/>
                    <a:pt x="281" y="2950"/>
                  </a:cubicBezTo>
                  <a:cubicBezTo>
                    <a:pt x="280" y="2870"/>
                    <a:pt x="315" y="2774"/>
                    <a:pt x="275" y="2700"/>
                  </a:cubicBezTo>
                  <a:cubicBezTo>
                    <a:pt x="235" y="2626"/>
                    <a:pt x="82" y="2577"/>
                    <a:pt x="43" y="2502"/>
                  </a:cubicBezTo>
                  <a:cubicBezTo>
                    <a:pt x="4" y="2427"/>
                    <a:pt x="43" y="2331"/>
                    <a:pt x="43" y="2252"/>
                  </a:cubicBezTo>
                  <a:cubicBezTo>
                    <a:pt x="43" y="2173"/>
                    <a:pt x="43" y="2096"/>
                    <a:pt x="43" y="2025"/>
                  </a:cubicBezTo>
                  <a:cubicBezTo>
                    <a:pt x="43" y="1954"/>
                    <a:pt x="0" y="1906"/>
                    <a:pt x="43" y="1827"/>
                  </a:cubicBezTo>
                  <a:cubicBezTo>
                    <a:pt x="86" y="1748"/>
                    <a:pt x="257" y="1634"/>
                    <a:pt x="299" y="1548"/>
                  </a:cubicBezTo>
                  <a:cubicBezTo>
                    <a:pt x="341" y="1462"/>
                    <a:pt x="257" y="1388"/>
                    <a:pt x="293" y="1309"/>
                  </a:cubicBezTo>
                  <a:cubicBezTo>
                    <a:pt x="329" y="1230"/>
                    <a:pt x="476" y="1149"/>
                    <a:pt x="514" y="1071"/>
                  </a:cubicBezTo>
                  <a:cubicBezTo>
                    <a:pt x="552" y="993"/>
                    <a:pt x="522" y="912"/>
                    <a:pt x="520" y="838"/>
                  </a:cubicBezTo>
                  <a:cubicBezTo>
                    <a:pt x="518" y="764"/>
                    <a:pt x="471" y="733"/>
                    <a:pt x="502" y="629"/>
                  </a:cubicBezTo>
                  <a:cubicBezTo>
                    <a:pt x="533" y="525"/>
                    <a:pt x="708" y="320"/>
                    <a:pt x="706" y="215"/>
                  </a:cubicBezTo>
                  <a:cubicBezTo>
                    <a:pt x="704" y="110"/>
                    <a:pt x="597" y="55"/>
                    <a:pt x="491" y="0"/>
                  </a:cubicBezTo>
                </a:path>
              </a:pathLst>
            </a:custGeom>
            <a:noFill/>
            <a:ln w="38100" cmpd="sng">
              <a:solidFill>
                <a:schemeClr val="tx1"/>
              </a:solidFill>
              <a:round/>
              <a:headEnd type="stealth" w="med" len="med"/>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latin typeface="Arial" panose="020B0604020202020204" pitchFamily="34" charset="0"/>
                <a:cs typeface="Arial" panose="020B0604020202020204" pitchFamily="34" charset="0"/>
              </a:endParaRPr>
            </a:p>
          </p:txBody>
        </p:sp>
        <p:sp>
          <p:nvSpPr>
            <p:cNvPr id="353" name="Text Box 352"/>
            <p:cNvSpPr txBox="1">
              <a:spLocks noChangeArrowheads="1"/>
            </p:cNvSpPr>
            <p:nvPr/>
          </p:nvSpPr>
          <p:spPr bwMode="auto">
            <a:xfrm>
              <a:off x="1634126" y="6118545"/>
              <a:ext cx="759993" cy="369332"/>
            </a:xfrm>
            <a:prstGeom prst="rect">
              <a:avLst/>
            </a:prstGeom>
            <a:solidFill>
              <a:schemeClr val="bg1"/>
            </a:solidFill>
            <a:ln w="9525">
              <a:noFill/>
              <a:miter lim="800000"/>
              <a:headEnd/>
              <a:tailEnd/>
            </a:ln>
            <a:effectLst>
              <a:outerShdw dist="35921" dir="2700000" algn="ctr" rotWithShape="0">
                <a:schemeClr val="bg2"/>
              </a:outerShdw>
            </a:effec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50000"/>
                </a:spcBef>
                <a:buFontTx/>
                <a:buNone/>
              </a:pPr>
              <a:r>
                <a:rPr lang="de-DE" altLang="de-DE" sz="1800" dirty="0">
                  <a:cs typeface="Arial" panose="020B0604020202020204" pitchFamily="34" charset="0"/>
                </a:rPr>
                <a:t>AIS</a:t>
              </a:r>
            </a:p>
          </p:txBody>
        </p:sp>
        <p:sp>
          <p:nvSpPr>
            <p:cNvPr id="355" name="Rectangle 348"/>
            <p:cNvSpPr>
              <a:spLocks noChangeArrowheads="1"/>
            </p:cNvSpPr>
            <p:nvPr/>
          </p:nvSpPr>
          <p:spPr bwMode="auto">
            <a:xfrm>
              <a:off x="845687" y="636747"/>
              <a:ext cx="7608695" cy="1341870"/>
            </a:xfrm>
            <a:prstGeom prst="rect">
              <a:avLst/>
            </a:prstGeom>
            <a:solidFill>
              <a:srgbClr val="FFFFFF">
                <a:alpha val="87842"/>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de-DE" altLang="de-DE" sz="1800"/>
            </a:p>
          </p:txBody>
        </p:sp>
      </p:grpSp>
      <p:pic>
        <p:nvPicPr>
          <p:cNvPr id="4" name="Picture 3">
            <a:extLst>
              <a:ext uri="{FF2B5EF4-FFF2-40B4-BE49-F238E27FC236}">
                <a16:creationId xmlns:a16="http://schemas.microsoft.com/office/drawing/2014/main" id="{5645AE4B-07AB-4730-8FF8-792916DCD7B6}"/>
              </a:ext>
            </a:extLst>
          </p:cNvPr>
          <p:cNvPicPr>
            <a:picLocks noChangeAspect="1"/>
          </p:cNvPicPr>
          <p:nvPr/>
        </p:nvPicPr>
        <p:blipFill>
          <a:blip r:embed="rId2"/>
          <a:stretch>
            <a:fillRect/>
          </a:stretch>
        </p:blipFill>
        <p:spPr>
          <a:xfrm>
            <a:off x="8589125" y="589251"/>
            <a:ext cx="1202945" cy="1804420"/>
          </a:xfrm>
          <a:prstGeom prst="rect">
            <a:avLst/>
          </a:prstGeom>
          <a:effectLst>
            <a:outerShdw blurRad="50800" dist="38100" dir="2700000" algn="tl" rotWithShape="0">
              <a:prstClr val="black">
                <a:alpha val="40000"/>
              </a:prstClr>
            </a:outerShdw>
          </a:effectLst>
        </p:spPr>
      </p:pic>
      <p:sp>
        <p:nvSpPr>
          <p:cNvPr id="5" name="TextBox 4">
            <a:extLst>
              <a:ext uri="{FF2B5EF4-FFF2-40B4-BE49-F238E27FC236}">
                <a16:creationId xmlns:a16="http://schemas.microsoft.com/office/drawing/2014/main" id="{2C1D4B8B-E02D-497F-8F89-38C0B2C6D3DD}"/>
              </a:ext>
            </a:extLst>
          </p:cNvPr>
          <p:cNvSpPr txBox="1"/>
          <p:nvPr/>
        </p:nvSpPr>
        <p:spPr>
          <a:xfrm>
            <a:off x="4937123" y="908847"/>
            <a:ext cx="3710890" cy="923330"/>
          </a:xfrm>
          <a:prstGeom prst="rect">
            <a:avLst/>
          </a:prstGeom>
          <a:solidFill>
            <a:srgbClr val="FFFFFF">
              <a:alpha val="32157"/>
            </a:srgbClr>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 Prophet who is partly blind, just as we here are partly blind for earlier generations </a:t>
            </a:r>
          </a:p>
        </p:txBody>
      </p:sp>
      <p:sp>
        <p:nvSpPr>
          <p:cNvPr id="354" name="Textfeld 5">
            <a:extLst>
              <a:ext uri="{FF2B5EF4-FFF2-40B4-BE49-F238E27FC236}">
                <a16:creationId xmlns:a16="http://schemas.microsoft.com/office/drawing/2014/main" id="{F229EF9B-E5A7-4744-A083-65573D3B96F9}"/>
              </a:ext>
            </a:extLst>
          </p:cNvPr>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10</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2669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57"/>
                                        </p:tgtEl>
                                        <p:attrNameLst>
                                          <p:attrName>style.visibility</p:attrName>
                                        </p:attrNameLst>
                                      </p:cBhvr>
                                      <p:to>
                                        <p:strVal val="visible"/>
                                      </p:to>
                                    </p:set>
                                    <p:animEffect transition="in" filter="wipe(up)">
                                      <p:cBhvr>
                                        <p:cTn id="7" dur="2000"/>
                                        <p:tgtEl>
                                          <p:spTgt spid="3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77302" y="92971"/>
            <a:ext cx="12006967" cy="830997"/>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latin typeface="Arial" panose="020B0604020202020204" pitchFamily="34" charset="0"/>
                <a:cs typeface="Arial" panose="020B0604020202020204" pitchFamily="34" charset="0"/>
              </a:rPr>
              <a:t>Cat Stevens: ‘The First Cut Is The Deepest’</a:t>
            </a:r>
            <a:br>
              <a:rPr lang="en-GB" sz="17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Rehearsal. Percent heterozygosity. Inbreeding coefficient.</a:t>
            </a:r>
          </a:p>
        </p:txBody>
      </p:sp>
      <p:sp>
        <p:nvSpPr>
          <p:cNvPr id="6" name="Textfeld 5"/>
          <p:cNvSpPr txBox="1"/>
          <p:nvPr/>
        </p:nvSpPr>
        <p:spPr>
          <a:xfrm>
            <a:off x="11577520" y="6365558"/>
            <a:ext cx="614481" cy="461665"/>
          </a:xfrm>
          <a:prstGeom prst="rect">
            <a:avLst/>
          </a:prstGeom>
          <a:noFill/>
        </p:spPr>
        <p:txBody>
          <a:bodyPr wrap="square" rtlCol="0">
            <a:spAutoFit/>
          </a:bodyPr>
          <a:lstStyle/>
          <a:p>
            <a:fld id="{5B255CE3-06F4-4E80-85AD-A0878CDD5C50}" type="slidenum">
              <a:rPr lang="en-GB" sz="2400" smtClean="0"/>
              <a:t>11</a:t>
            </a:fld>
            <a:endParaRPr lang="en-GB" sz="2400" dirty="0"/>
          </a:p>
        </p:txBody>
      </p:sp>
      <p:sp>
        <p:nvSpPr>
          <p:cNvPr id="3" name="TextBox 2"/>
          <p:cNvSpPr txBox="1"/>
          <p:nvPr/>
        </p:nvSpPr>
        <p:spPr>
          <a:xfrm>
            <a:off x="77303" y="1101243"/>
            <a:ext cx="4499864" cy="563231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marL="342900" indent="-342900">
              <a:buFont typeface="+mj-lt"/>
              <a:buAutoNum type="arabicPeriod"/>
            </a:pPr>
            <a:r>
              <a:rPr lang="en-GB" dirty="0">
                <a:latin typeface="Arial" panose="020B0604020202020204" pitchFamily="34" charset="0"/>
                <a:cs typeface="Arial" panose="020B0604020202020204" pitchFamily="34" charset="0"/>
              </a:rPr>
              <a:t>What is the percent of heterozygosity in a Mendelian F1-hybrid?</a:t>
            </a:r>
            <a:br>
              <a:rPr lang="en-GB" dirty="0">
                <a:latin typeface="Arial" panose="020B0604020202020204" pitchFamily="34" charset="0"/>
                <a:cs typeface="Arial" panose="020B0604020202020204" pitchFamily="34" charset="0"/>
              </a:rPr>
            </a:br>
            <a:br>
              <a:rPr lang="en-GB" dirty="0">
                <a:latin typeface="Arial" panose="020B0604020202020204" pitchFamily="34" charset="0"/>
                <a:cs typeface="Arial" panose="020B0604020202020204" pitchFamily="34" charset="0"/>
              </a:rPr>
            </a:br>
            <a:br>
              <a:rPr lang="en-GB" dirty="0">
                <a:latin typeface="Arial" panose="020B0604020202020204" pitchFamily="34" charset="0"/>
                <a:cs typeface="Arial" panose="020B0604020202020204" pitchFamily="34" charset="0"/>
              </a:rPr>
            </a:br>
            <a:endParaRPr lang="en-GB" dirty="0">
              <a:latin typeface="Arial" panose="020B0604020202020204" pitchFamily="34" charset="0"/>
              <a:cs typeface="Arial" panose="020B0604020202020204" pitchFamily="34" charset="0"/>
            </a:endParaRPr>
          </a:p>
          <a:p>
            <a:pPr marL="342900" indent="-342900">
              <a:buFont typeface="+mj-lt"/>
              <a:buAutoNum type="arabicPeriod"/>
            </a:pPr>
            <a:r>
              <a:rPr lang="en-GB" dirty="0">
                <a:solidFill>
                  <a:srgbClr val="003399"/>
                </a:solidFill>
                <a:latin typeface="Arial" panose="020B0604020202020204" pitchFamily="34" charset="0"/>
                <a:cs typeface="Arial" panose="020B0604020202020204" pitchFamily="34" charset="0"/>
              </a:rPr>
              <a:t>What is the percent of heterozygous loci in a Mendelian F2 (average of all F2-individuals)?</a:t>
            </a:r>
          </a:p>
          <a:p>
            <a:pPr marL="342900" indent="-342900">
              <a:buFont typeface="+mj-lt"/>
              <a:buAutoNum type="arabicPeriod"/>
            </a:pPr>
            <a:r>
              <a:rPr lang="en-GB" dirty="0">
                <a:latin typeface="Arial" panose="020B0604020202020204" pitchFamily="34" charset="0"/>
                <a:cs typeface="Arial" panose="020B0604020202020204" pitchFamily="34" charset="0"/>
              </a:rPr>
              <a:t>What is the inbreeding coefficient of a Mendelian F1-hybrid</a:t>
            </a:r>
          </a:p>
          <a:p>
            <a:pPr marL="342900" indent="-342900">
              <a:buFont typeface="+mj-lt"/>
              <a:buAutoNum type="arabicPeriod"/>
            </a:pPr>
            <a:r>
              <a:rPr lang="en-GB" dirty="0">
                <a:solidFill>
                  <a:srgbClr val="003399"/>
                </a:solidFill>
                <a:latin typeface="Arial" panose="020B0604020202020204" pitchFamily="34" charset="0"/>
                <a:cs typeface="Arial" panose="020B0604020202020204" pitchFamily="34" charset="0"/>
              </a:rPr>
              <a:t>What is the pedigree-based inbreeding coefficient of a Mendelian F2 (the individuals, the F2 generation)?</a:t>
            </a:r>
          </a:p>
          <a:p>
            <a:pPr marL="342900" indent="-342900">
              <a:buFont typeface="+mj-lt"/>
              <a:buAutoNum type="arabicPeriod"/>
            </a:pPr>
            <a:r>
              <a:rPr lang="en-GB" dirty="0">
                <a:latin typeface="Arial" panose="020B0604020202020204" pitchFamily="34" charset="0"/>
                <a:cs typeface="Arial" panose="020B0604020202020204" pitchFamily="34" charset="0"/>
              </a:rPr>
              <a:t>And in F3? And in F∞?</a:t>
            </a:r>
          </a:p>
          <a:p>
            <a:pPr marL="342900" indent="-342900">
              <a:buFont typeface="+mj-lt"/>
              <a:buAutoNum type="arabicPeriod"/>
            </a:pPr>
            <a:r>
              <a:rPr lang="en-GB" dirty="0">
                <a:solidFill>
                  <a:srgbClr val="003399"/>
                </a:solidFill>
                <a:latin typeface="Arial" panose="020B0604020202020204" pitchFamily="34" charset="0"/>
                <a:cs typeface="Arial" panose="020B0604020202020204" pitchFamily="34" charset="0"/>
              </a:rPr>
              <a:t>What is the inbreeding coefficient, if you took all DH-lines from a Mendelian F1-hybrid and cross them with each other by random mating? </a:t>
            </a:r>
          </a:p>
          <a:p>
            <a:endParaRPr lang="de-DE"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5" name="TextBox 4"/>
          <p:cNvSpPr txBox="1"/>
          <p:nvPr/>
        </p:nvSpPr>
        <p:spPr>
          <a:xfrm>
            <a:off x="4662219" y="1091067"/>
            <a:ext cx="7422050" cy="563231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marL="342900" indent="-342900">
              <a:buFont typeface="+mj-lt"/>
              <a:buAutoNum type="arabicPeriod"/>
            </a:pPr>
            <a:r>
              <a:rPr lang="en-GB" dirty="0">
                <a:latin typeface="Arial" panose="020B0604020202020204" pitchFamily="34" charset="0"/>
                <a:cs typeface="Arial" panose="020B0604020202020204" pitchFamily="34" charset="0"/>
              </a:rPr>
              <a:t>It is the same as the percent of loci at which the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parents carried different alleles. Focus directly on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two randomly drawn (from base population) gametes,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then the probability of the F1 to be </a:t>
            </a:r>
            <a:r>
              <a:rPr lang="en-GB" dirty="0">
                <a:solidFill>
                  <a:srgbClr val="0000FF"/>
                </a:solidFill>
                <a:latin typeface="Arial" panose="020B0604020202020204" pitchFamily="34" charset="0"/>
                <a:cs typeface="Arial" panose="020B0604020202020204" pitchFamily="34" charset="0"/>
              </a:rPr>
              <a:t>homozygous</a:t>
            </a:r>
            <a:r>
              <a:rPr lang="en-GB" dirty="0">
                <a:latin typeface="Arial" panose="020B0604020202020204" pitchFamily="34" charset="0"/>
                <a:cs typeface="Arial" panose="020B0604020202020204" pitchFamily="34" charset="0"/>
              </a:rPr>
              <a:t> is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P+Q=p²+q² , to be </a:t>
            </a:r>
            <a:r>
              <a:rPr lang="en-GB" dirty="0">
                <a:solidFill>
                  <a:srgbClr val="0000FF"/>
                </a:solidFill>
                <a:latin typeface="Arial" panose="020B0604020202020204" pitchFamily="34" charset="0"/>
                <a:cs typeface="Arial" panose="020B0604020202020204" pitchFamily="34" charset="0"/>
              </a:rPr>
              <a:t>heterozygous</a:t>
            </a:r>
            <a:r>
              <a:rPr lang="en-GB" dirty="0">
                <a:latin typeface="Arial" panose="020B0604020202020204" pitchFamily="34" charset="0"/>
                <a:cs typeface="Arial" panose="020B0604020202020204" pitchFamily="34" charset="0"/>
              </a:rPr>
              <a:t>, it is 2pq (per locus, of course).</a:t>
            </a:r>
          </a:p>
          <a:p>
            <a:pPr marL="342900" indent="-342900">
              <a:buFont typeface="+mj-lt"/>
              <a:buAutoNum type="arabicPeriod"/>
            </a:pPr>
            <a:r>
              <a:rPr lang="en-GB" dirty="0">
                <a:solidFill>
                  <a:srgbClr val="003399"/>
                </a:solidFill>
                <a:latin typeface="Arial" panose="020B0604020202020204" pitchFamily="34" charset="0"/>
                <a:cs typeface="Arial" panose="020B0604020202020204" pitchFamily="34" charset="0"/>
              </a:rPr>
              <a:t>Half of what we see in the F1 that gave, </a:t>
            </a:r>
            <a:r>
              <a:rPr lang="en-GB" i="1" dirty="0">
                <a:solidFill>
                  <a:srgbClr val="003399"/>
                </a:solidFill>
                <a:latin typeface="Arial" panose="020B0604020202020204" pitchFamily="34" charset="0"/>
                <a:cs typeface="Arial" panose="020B0604020202020204" pitchFamily="34" charset="0"/>
              </a:rPr>
              <a:t>via</a:t>
            </a:r>
            <a:r>
              <a:rPr lang="en-GB" dirty="0">
                <a:solidFill>
                  <a:srgbClr val="003399"/>
                </a:solidFill>
                <a:latin typeface="Arial" panose="020B0604020202020204" pitchFamily="34" charset="0"/>
                <a:cs typeface="Arial" panose="020B0604020202020204" pitchFamily="34" charset="0"/>
              </a:rPr>
              <a:t> </a:t>
            </a:r>
            <a:r>
              <a:rPr lang="en-GB" dirty="0" err="1">
                <a:solidFill>
                  <a:srgbClr val="003399"/>
                </a:solidFill>
                <a:latin typeface="Arial" panose="020B0604020202020204" pitchFamily="34" charset="0"/>
                <a:cs typeface="Arial" panose="020B0604020202020204" pitchFamily="34" charset="0"/>
              </a:rPr>
              <a:t>selfing</a:t>
            </a:r>
            <a:r>
              <a:rPr lang="en-GB" dirty="0">
                <a:solidFill>
                  <a:srgbClr val="003399"/>
                </a:solidFill>
                <a:latin typeface="Arial" panose="020B0604020202020204" pitchFamily="34" charset="0"/>
                <a:cs typeface="Arial" panose="020B0604020202020204" pitchFamily="34" charset="0"/>
              </a:rPr>
              <a:t>, this F2 generation.</a:t>
            </a:r>
          </a:p>
          <a:p>
            <a:pPr marL="342900" indent="-342900">
              <a:buFont typeface="+mj-lt"/>
              <a:buAutoNum type="arabicPeriod"/>
            </a:pPr>
            <a:r>
              <a:rPr lang="en-GB" dirty="0">
                <a:latin typeface="Arial" panose="020B0604020202020204" pitchFamily="34" charset="0"/>
                <a:cs typeface="Arial" panose="020B0604020202020204" pitchFamily="34" charset="0"/>
              </a:rPr>
              <a:t>Well, the question should state whether the parents are un-related. If they are un-related, then the Inbreeding Coefficient of their offspring is zero, F=0 and hence P=1 (P = Panmictic Index = 1-F).</a:t>
            </a:r>
          </a:p>
          <a:p>
            <a:pPr marL="342900" indent="-342900">
              <a:buFont typeface="+mj-lt"/>
              <a:buAutoNum type="arabicPeriod"/>
            </a:pPr>
            <a:r>
              <a:rPr lang="en-GB" dirty="0">
                <a:solidFill>
                  <a:srgbClr val="003399"/>
                </a:solidFill>
                <a:latin typeface="Arial" panose="020B0604020202020204" pitchFamily="34" charset="0"/>
                <a:cs typeface="Arial" panose="020B0604020202020204" pitchFamily="34" charset="0"/>
              </a:rPr>
              <a:t>See number 3. If F=0 in F1, then F= ½ in F2. The first generation of self-fertilization leads the largest step towards homozygosity (‚the first cut is the deepest‘).</a:t>
            </a:r>
          </a:p>
          <a:p>
            <a:pPr marL="342900" indent="-342900">
              <a:buFont typeface="+mj-lt"/>
              <a:buAutoNum type="arabicPeriod"/>
            </a:pPr>
            <a:r>
              <a:rPr lang="en-GB" dirty="0">
                <a:latin typeface="Arial" panose="020B0604020202020204" pitchFamily="34" charset="0"/>
                <a:cs typeface="Arial" panose="020B0604020202020204" pitchFamily="34" charset="0"/>
              </a:rPr>
              <a:t>The series is F= ½, ¾, ⅞, and so on, towards F~1.</a:t>
            </a:r>
          </a:p>
          <a:p>
            <a:pPr marL="342900" indent="-342900">
              <a:buFont typeface="+mj-lt"/>
              <a:buAutoNum type="arabicPeriod"/>
            </a:pPr>
            <a:r>
              <a:rPr lang="en-GB" dirty="0">
                <a:solidFill>
                  <a:srgbClr val="003399"/>
                </a:solidFill>
                <a:latin typeface="Arial" panose="020B0604020202020204" pitchFamily="34" charset="0"/>
                <a:cs typeface="Arial" panose="020B0604020202020204" pitchFamily="34" charset="0"/>
              </a:rPr>
              <a:t>Think about it by yourself. You will realize that each DH-line was developed from a random (female or male) gamete. Hence, the pa-</a:t>
            </a:r>
            <a:r>
              <a:rPr lang="en-GB" dirty="0" err="1">
                <a:solidFill>
                  <a:srgbClr val="003399"/>
                </a:solidFill>
                <a:latin typeface="Arial" panose="020B0604020202020204" pitchFamily="34" charset="0"/>
                <a:cs typeface="Arial" panose="020B0604020202020204" pitchFamily="34" charset="0"/>
              </a:rPr>
              <a:t>nel</a:t>
            </a:r>
            <a:r>
              <a:rPr lang="en-GB" dirty="0">
                <a:solidFill>
                  <a:srgbClr val="003399"/>
                </a:solidFill>
                <a:latin typeface="Arial" panose="020B0604020202020204" pitchFamily="34" charset="0"/>
                <a:cs typeface="Arial" panose="020B0604020202020204" pitchFamily="34" charset="0"/>
              </a:rPr>
              <a:t> of DH-lines ‚coming‘ from an F1-hybrids represents genetically the panel of gametes that would have come from it. And you will realize that self-fertilization is a step of random mating among the gametes that come from the same genotype.  </a:t>
            </a:r>
            <a:r>
              <a:rPr lang="en-GB" i="1" dirty="0">
                <a:solidFill>
                  <a:srgbClr val="003399"/>
                </a:solidFill>
                <a:latin typeface="Arial" panose="020B0604020202020204" pitchFamily="34" charset="0"/>
                <a:cs typeface="Arial" panose="020B0604020202020204" pitchFamily="34" charset="0"/>
              </a:rPr>
              <a:t>Et cetera.</a:t>
            </a:r>
          </a:p>
        </p:txBody>
      </p:sp>
      <p:sp>
        <p:nvSpPr>
          <p:cNvPr id="4" name="Down Arrow 3"/>
          <p:cNvSpPr/>
          <p:nvPr/>
        </p:nvSpPr>
        <p:spPr>
          <a:xfrm rot="16200000">
            <a:off x="2453408" y="-287483"/>
            <a:ext cx="572655" cy="4468092"/>
          </a:xfrm>
          <a:prstGeom prst="downArrow">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F57C7F6-2D00-41F6-91F3-A7D3CD99A588}"/>
              </a:ext>
            </a:extLst>
          </p:cNvPr>
          <p:cNvSpPr txBox="1"/>
          <p:nvPr/>
        </p:nvSpPr>
        <p:spPr>
          <a:xfrm>
            <a:off x="6987654" y="0"/>
            <a:ext cx="5163401" cy="31887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nSpc>
                <a:spcPct val="92000"/>
              </a:lnSpc>
            </a:pPr>
            <a:r>
              <a:rPr lang="en-GB" sz="1600" dirty="0">
                <a:latin typeface="Arial Narrow" panose="020B0606020202030204" pitchFamily="34" charset="0"/>
                <a:cs typeface="Arial" panose="020B0604020202020204" pitchFamily="34" charset="0"/>
              </a:rPr>
              <a:t>Cat Stevens (</a:t>
            </a:r>
            <a:r>
              <a:rPr lang="en-GB" sz="1600" b="0" i="0" dirty="0">
                <a:solidFill>
                  <a:srgbClr val="202122"/>
                </a:solidFill>
                <a:effectLst/>
                <a:latin typeface="Arial Narrow" panose="020B0606020202030204" pitchFamily="34" charset="0"/>
              </a:rPr>
              <a:t>CC BY 2.0; https://de.wikipedia.org/wiki/Cat_Stevens)</a:t>
            </a:r>
            <a:endParaRPr lang="en-GB" sz="1600" dirty="0">
              <a:latin typeface="Arial Narrow" panose="020B0606020202030204" pitchFamily="34" charset="0"/>
              <a:cs typeface="Arial" panose="020B0604020202020204" pitchFamily="34" charset="0"/>
            </a:endParaRPr>
          </a:p>
        </p:txBody>
      </p:sp>
      <p:sp>
        <p:nvSpPr>
          <p:cNvPr id="9" name="Textfeld 5">
            <a:extLst>
              <a:ext uri="{FF2B5EF4-FFF2-40B4-BE49-F238E27FC236}">
                <a16:creationId xmlns:a16="http://schemas.microsoft.com/office/drawing/2014/main" id="{55549BB8-84A5-436A-8A98-CAAABA705AE9}"/>
              </a:ext>
            </a:extLst>
          </p:cNvPr>
          <p:cNvSpPr txBox="1"/>
          <p:nvPr/>
        </p:nvSpPr>
        <p:spPr>
          <a:xfrm>
            <a:off x="0" y="6365557"/>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11</a:t>
            </a:fld>
            <a:endParaRPr lang="en-GB" sz="2400" dirty="0">
              <a:latin typeface="Arial" panose="020B0604020202020204" pitchFamily="34" charset="0"/>
              <a:cs typeface="Arial" panose="020B0604020202020204" pitchFamily="34" charset="0"/>
            </a:endParaRPr>
          </a:p>
        </p:txBody>
      </p:sp>
      <p:pic>
        <p:nvPicPr>
          <p:cNvPr id="5122" name="Picture 2" descr="undefined">
            <a:extLst>
              <a:ext uri="{FF2B5EF4-FFF2-40B4-BE49-F238E27FC236}">
                <a16:creationId xmlns:a16="http://schemas.microsoft.com/office/drawing/2014/main" id="{4F2F464D-A7E6-4D8F-BA0F-8BCC4AE3050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54352" y="328210"/>
            <a:ext cx="1530453" cy="1897692"/>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3557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77302" y="65677"/>
            <a:ext cx="12006967"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latin typeface="Arial" panose="020B0604020202020204" pitchFamily="34" charset="0"/>
                <a:cs typeface="Arial" panose="020B0604020202020204" pitchFamily="34" charset="0"/>
              </a:rPr>
              <a:t>Inbreeding Coefficient when crossing half-sibs (half-sib siblings, </a:t>
            </a:r>
            <a:r>
              <a:rPr lang="en-GB" sz="2400" i="1" dirty="0" err="1">
                <a:latin typeface="Arial" panose="020B0604020202020204" pitchFamily="34" charset="0"/>
                <a:cs typeface="Arial" panose="020B0604020202020204" pitchFamily="34" charset="0"/>
              </a:rPr>
              <a:t>Halbgeschwister</a:t>
            </a:r>
            <a:r>
              <a:rPr lang="en-GB" sz="2400" dirty="0">
                <a:latin typeface="Arial" panose="020B0604020202020204" pitchFamily="34" charset="0"/>
                <a:cs typeface="Arial" panose="020B0604020202020204" pitchFamily="34" charset="0"/>
              </a:rPr>
              <a:t>)</a:t>
            </a:r>
          </a:p>
        </p:txBody>
      </p:sp>
      <p:grpSp>
        <p:nvGrpSpPr>
          <p:cNvPr id="31" name="Group 30"/>
          <p:cNvGrpSpPr/>
          <p:nvPr/>
        </p:nvGrpSpPr>
        <p:grpSpPr>
          <a:xfrm>
            <a:off x="77788" y="673365"/>
            <a:ext cx="5961062" cy="5065713"/>
            <a:chOff x="77788" y="673365"/>
            <a:chExt cx="5961062" cy="5065713"/>
          </a:xfrm>
          <a:effectLst>
            <a:outerShdw blurRad="50800" dist="38100" dir="2700000" algn="tl" rotWithShape="0">
              <a:prstClr val="black">
                <a:alpha val="40000"/>
              </a:prstClr>
            </a:outerShdw>
          </a:effectLst>
        </p:grpSpPr>
        <p:graphicFrame>
          <p:nvGraphicFramePr>
            <p:cNvPr id="3" name="Object 2"/>
            <p:cNvGraphicFramePr>
              <a:graphicFrameLocks noChangeAspect="1"/>
            </p:cNvGraphicFramePr>
            <p:nvPr>
              <p:extLst>
                <p:ext uri="{D42A27DB-BD31-4B8C-83A1-F6EECF244321}">
                  <p14:modId xmlns:p14="http://schemas.microsoft.com/office/powerpoint/2010/main" val="1603585365"/>
                </p:ext>
              </p:extLst>
            </p:nvPr>
          </p:nvGraphicFramePr>
          <p:xfrm>
            <a:off x="77788" y="673365"/>
            <a:ext cx="5961062" cy="5065713"/>
          </p:xfrm>
          <a:graphic>
            <a:graphicData uri="http://schemas.openxmlformats.org/presentationml/2006/ole">
              <mc:AlternateContent xmlns:mc="http://schemas.openxmlformats.org/markup-compatibility/2006">
                <mc:Choice xmlns:v="urn:schemas-microsoft-com:vml" Requires="v">
                  <p:oleObj spid="_x0000_s1379" name="Document" r:id="rId3" imgW="5960676" imgH="5065871" progId="Word.Document.12">
                    <p:link updateAutomatic="1"/>
                  </p:oleObj>
                </mc:Choice>
                <mc:Fallback>
                  <p:oleObj name="Document" r:id="rId3" imgW="5960676" imgH="5065871" progId="Word.Document.12">
                    <p:link updateAutomatic="1"/>
                    <p:pic>
                      <p:nvPicPr>
                        <p:cNvPr id="0" name=""/>
                        <p:cNvPicPr/>
                        <p:nvPr/>
                      </p:nvPicPr>
                      <p:blipFill>
                        <a:blip r:embed="rId4"/>
                        <a:stretch>
                          <a:fillRect/>
                        </a:stretch>
                      </p:blipFill>
                      <p:spPr>
                        <a:xfrm>
                          <a:off x="77788" y="673365"/>
                          <a:ext cx="5961062" cy="5065713"/>
                        </a:xfrm>
                        <a:prstGeom prst="rect">
                          <a:avLst/>
                        </a:prstGeom>
                        <a:solidFill>
                          <a:schemeClr val="bg1"/>
                        </a:solidFill>
                      </p:spPr>
                    </p:pic>
                  </p:oleObj>
                </mc:Fallback>
              </mc:AlternateContent>
            </a:graphicData>
          </a:graphic>
        </p:graphicFrame>
        <p:sp>
          <p:nvSpPr>
            <p:cNvPr id="4" name="Rectangle 3"/>
            <p:cNvSpPr/>
            <p:nvPr/>
          </p:nvSpPr>
          <p:spPr>
            <a:xfrm>
              <a:off x="92800" y="1074549"/>
              <a:ext cx="873261" cy="470115"/>
            </a:xfrm>
            <a:prstGeom prst="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p:cNvSpPr/>
            <p:nvPr/>
          </p:nvSpPr>
          <p:spPr>
            <a:xfrm>
              <a:off x="2631654" y="1951401"/>
              <a:ext cx="873261" cy="470115"/>
            </a:xfrm>
            <a:prstGeom prst="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p:cNvSpPr/>
            <p:nvPr/>
          </p:nvSpPr>
          <p:spPr>
            <a:xfrm>
              <a:off x="950563" y="1970679"/>
              <a:ext cx="873261" cy="470115"/>
            </a:xfrm>
            <a:prstGeom prst="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p:cNvSpPr/>
            <p:nvPr/>
          </p:nvSpPr>
          <p:spPr>
            <a:xfrm>
              <a:off x="1766617" y="2831024"/>
              <a:ext cx="873261" cy="470115"/>
            </a:xfrm>
            <a:prstGeom prst="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p:cNvSpPr/>
            <p:nvPr/>
          </p:nvSpPr>
          <p:spPr>
            <a:xfrm>
              <a:off x="3484346" y="1079714"/>
              <a:ext cx="873261" cy="470115"/>
            </a:xfrm>
            <a:prstGeom prst="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2" name="Straight Arrow Connector 11"/>
            <p:cNvCxnSpPr>
              <a:stCxn id="4" idx="2"/>
              <a:endCxn id="9" idx="0"/>
            </p:cNvCxnSpPr>
            <p:nvPr/>
          </p:nvCxnSpPr>
          <p:spPr>
            <a:xfrm>
              <a:off x="529431" y="1544664"/>
              <a:ext cx="857763" cy="426015"/>
            </a:xfrm>
            <a:prstGeom prst="straightConnector1">
              <a:avLst/>
            </a:prstGeom>
            <a:ln w="1905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8" idx="2"/>
              <a:endCxn id="10" idx="0"/>
            </p:cNvCxnSpPr>
            <p:nvPr/>
          </p:nvCxnSpPr>
          <p:spPr>
            <a:xfrm flipH="1">
              <a:off x="2203248" y="2421516"/>
              <a:ext cx="865037" cy="409508"/>
            </a:xfrm>
            <a:prstGeom prst="straightConnector1">
              <a:avLst/>
            </a:prstGeom>
            <a:ln w="1905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endCxn id="8" idx="0"/>
            </p:cNvCxnSpPr>
            <p:nvPr/>
          </p:nvCxnSpPr>
          <p:spPr>
            <a:xfrm flipH="1">
              <a:off x="3068285" y="1531749"/>
              <a:ext cx="852691" cy="419652"/>
            </a:xfrm>
            <a:prstGeom prst="straightConnector1">
              <a:avLst/>
            </a:prstGeom>
            <a:ln w="1905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9" idx="2"/>
              <a:endCxn id="10" idx="0"/>
            </p:cNvCxnSpPr>
            <p:nvPr/>
          </p:nvCxnSpPr>
          <p:spPr>
            <a:xfrm>
              <a:off x="1387194" y="2440794"/>
              <a:ext cx="816054" cy="390230"/>
            </a:xfrm>
            <a:prstGeom prst="straightConnector1">
              <a:avLst/>
            </a:prstGeom>
            <a:ln w="1905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18" idx="2"/>
              <a:endCxn id="8" idx="0"/>
            </p:cNvCxnSpPr>
            <p:nvPr/>
          </p:nvCxnSpPr>
          <p:spPr>
            <a:xfrm>
              <a:off x="2230277" y="1562849"/>
              <a:ext cx="838008" cy="388552"/>
            </a:xfrm>
            <a:prstGeom prst="straightConnector1">
              <a:avLst/>
            </a:prstGeom>
            <a:ln w="1905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18" idx="2"/>
              <a:endCxn id="9" idx="0"/>
            </p:cNvCxnSpPr>
            <p:nvPr/>
          </p:nvCxnSpPr>
          <p:spPr>
            <a:xfrm flipH="1">
              <a:off x="1387194" y="1562849"/>
              <a:ext cx="843083" cy="407830"/>
            </a:xfrm>
            <a:prstGeom prst="straightConnector1">
              <a:avLst/>
            </a:prstGeom>
            <a:ln w="1905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1793646" y="1092734"/>
              <a:ext cx="873261" cy="470115"/>
            </a:xfrm>
            <a:prstGeom prst="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32" name="TextBox 31"/>
          <p:cNvSpPr txBox="1"/>
          <p:nvPr/>
        </p:nvSpPr>
        <p:spPr>
          <a:xfrm>
            <a:off x="4649493" y="857572"/>
            <a:ext cx="7356528" cy="507831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inbreeding coefficient F(X) of an individual such as X describes the probability that two alleles at a random locus of X are IBD. </a:t>
            </a:r>
          </a:p>
          <a:p>
            <a:endParaRPr lang="en-GB" dirty="0">
              <a:latin typeface="Arial" panose="020B0604020202020204" pitchFamily="34" charset="0"/>
              <a:cs typeface="Arial" panose="020B0604020202020204" pitchFamily="34" charset="0"/>
            </a:endParaRPr>
          </a:p>
          <a:p>
            <a:r>
              <a:rPr lang="en-GB" dirty="0">
                <a:solidFill>
                  <a:srgbClr val="FF0000"/>
                </a:solidFill>
                <a:latin typeface="Arial" panose="020B0604020202020204" pitchFamily="34" charset="0"/>
                <a:cs typeface="Arial" panose="020B0604020202020204" pitchFamily="34" charset="0"/>
              </a:rPr>
              <a:t>Take </a:t>
            </a:r>
            <a:r>
              <a:rPr lang="en-GB" dirty="0">
                <a:latin typeface="Arial" panose="020B0604020202020204" pitchFamily="34" charset="0"/>
                <a:cs typeface="Arial" panose="020B0604020202020204" pitchFamily="34" charset="0"/>
              </a:rPr>
              <a:t>B, </a:t>
            </a:r>
            <a:r>
              <a:rPr lang="en-GB" b="1" dirty="0">
                <a:solidFill>
                  <a:srgbClr val="0000FF"/>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C </a:t>
            </a:r>
            <a:r>
              <a:rPr lang="en-GB" dirty="0">
                <a:solidFill>
                  <a:srgbClr val="FF0000"/>
                </a:solidFill>
                <a:latin typeface="Arial" panose="020B0604020202020204" pitchFamily="34" charset="0"/>
                <a:cs typeface="Arial" panose="020B0604020202020204" pitchFamily="34" charset="0"/>
              </a:rPr>
              <a:t>as </a:t>
            </a:r>
            <a:r>
              <a:rPr lang="en-GB" dirty="0">
                <a:solidFill>
                  <a:schemeClr val="tx1">
                    <a:lumMod val="50000"/>
                    <a:lumOff val="50000"/>
                  </a:schemeClr>
                </a:solidFill>
                <a:latin typeface="Arial" panose="020B0604020202020204" pitchFamily="34" charset="0"/>
                <a:cs typeface="Arial" panose="020B0604020202020204" pitchFamily="34" charset="0"/>
              </a:rPr>
              <a:t>(unrelated) </a:t>
            </a:r>
            <a:r>
              <a:rPr lang="en-GB" dirty="0">
                <a:solidFill>
                  <a:srgbClr val="FF0000"/>
                </a:solidFill>
                <a:latin typeface="Arial" panose="020B0604020202020204" pitchFamily="34" charset="0"/>
                <a:cs typeface="Arial" panose="020B0604020202020204" pitchFamily="34" charset="0"/>
              </a:rPr>
              <a:t>members of the Reference Population</a:t>
            </a:r>
            <a:r>
              <a:rPr lang="en-GB" dirty="0">
                <a:latin typeface="Arial" panose="020B0604020202020204" pitchFamily="34" charset="0"/>
                <a:cs typeface="Arial" panose="020B0604020202020204" pitchFamily="34" charset="0"/>
              </a:rPr>
              <a:t>.</a:t>
            </a:r>
          </a:p>
          <a:p>
            <a:r>
              <a:rPr lang="en-GB" dirty="0">
                <a:latin typeface="Arial" panose="020B0604020202020204" pitchFamily="34" charset="0"/>
                <a:cs typeface="Arial" panose="020B0604020202020204" pitchFamily="34" charset="0"/>
              </a:rPr>
              <a:t>The offspring X has only three instead of four grand-parents, this is because its parents P and Q were half-siblings and shared one ancestor (</a:t>
            </a:r>
            <a:r>
              <a:rPr lang="en-GB" b="1" dirty="0">
                <a:solidFill>
                  <a:srgbClr val="0000FF"/>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Due to this, for each locus there is the probability 1 in 16 that </a:t>
            </a:r>
            <a:r>
              <a:rPr lang="en-GB" i="1" dirty="0">
                <a:latin typeface="Arial" panose="020B0604020202020204" pitchFamily="34" charset="0"/>
                <a:cs typeface="Arial" panose="020B0604020202020204" pitchFamily="34" charset="0"/>
              </a:rPr>
              <a:t>e.g.</a:t>
            </a:r>
            <a:r>
              <a:rPr lang="en-GB" dirty="0">
                <a:latin typeface="Arial" panose="020B0604020202020204" pitchFamily="34" charset="0"/>
                <a:cs typeface="Arial" panose="020B0604020202020204" pitchFamily="34" charset="0"/>
              </a:rPr>
              <a:t> (a copy of) the allele A1 from </a:t>
            </a:r>
            <a:r>
              <a:rPr lang="en-GB" b="1" dirty="0">
                <a:solidFill>
                  <a:srgbClr val="0000FF"/>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is transferred to X </a:t>
            </a:r>
            <a:r>
              <a:rPr lang="en-GB" i="1" dirty="0">
                <a:latin typeface="Arial" panose="020B0604020202020204" pitchFamily="34" charset="0"/>
                <a:cs typeface="Arial" panose="020B0604020202020204" pitchFamily="34" charset="0"/>
              </a:rPr>
              <a:t>via</a:t>
            </a:r>
            <a:r>
              <a:rPr lang="en-GB" dirty="0">
                <a:latin typeface="Arial" panose="020B0604020202020204" pitchFamily="34" charset="0"/>
                <a:cs typeface="Arial" panose="020B0604020202020204" pitchFamily="34" charset="0"/>
              </a:rPr>
              <a:t> P and simultaneously from </a:t>
            </a:r>
            <a:r>
              <a:rPr lang="en-GB" b="1" dirty="0">
                <a:solidFill>
                  <a:srgbClr val="0000FF"/>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to X </a:t>
            </a:r>
            <a:r>
              <a:rPr lang="en-GB" i="1" dirty="0">
                <a:latin typeface="Arial" panose="020B0604020202020204" pitchFamily="34" charset="0"/>
                <a:cs typeface="Arial" panose="020B0604020202020204" pitchFamily="34" charset="0"/>
              </a:rPr>
              <a:t>via</a:t>
            </a:r>
            <a:r>
              <a:rPr lang="en-GB" dirty="0">
                <a:latin typeface="Arial" panose="020B0604020202020204" pitchFamily="34" charset="0"/>
                <a:cs typeface="Arial" panose="020B0604020202020204" pitchFamily="34" charset="0"/>
              </a:rPr>
              <a:t> Q. Each single transfer (each arrow) </a:t>
            </a:r>
            <a:r>
              <a:rPr lang="en-GB" b="1" dirty="0">
                <a:solidFill>
                  <a:srgbClr val="0000FF"/>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to P, P to X, </a:t>
            </a:r>
            <a:r>
              <a:rPr lang="en-GB" b="1" dirty="0">
                <a:solidFill>
                  <a:srgbClr val="0000FF"/>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to Q, Q to X represents the probability 1/2, in total we see thus P(X is A1A1)=(1/2)</a:t>
            </a:r>
            <a:r>
              <a:rPr lang="en-GB" baseline="30000" dirty="0">
                <a:latin typeface="Arial" panose="020B0604020202020204" pitchFamily="34" charset="0"/>
                <a:cs typeface="Arial" panose="020B0604020202020204" pitchFamily="34" charset="0"/>
              </a:rPr>
              <a:t>4</a:t>
            </a:r>
            <a:r>
              <a:rPr lang="en-GB" dirty="0">
                <a:latin typeface="Arial" panose="020B0604020202020204" pitchFamily="34" charset="0"/>
                <a:cs typeface="Arial" panose="020B0604020202020204" pitchFamily="34" charset="0"/>
              </a:rPr>
              <a:t> = 1/16. The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total</a:t>
            </a:r>
            <a:r>
              <a:rPr lang="en-GB" dirty="0">
                <a:latin typeface="Arial" panose="020B0604020202020204" pitchFamily="34" charset="0"/>
                <a:cs typeface="Arial" panose="020B0604020202020204" pitchFamily="34" charset="0"/>
              </a:rPr>
              <a:t> probability for X to be homozygous for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either</a:t>
            </a:r>
            <a:r>
              <a:rPr lang="en-GB" dirty="0">
                <a:latin typeface="Arial" panose="020B0604020202020204" pitchFamily="34" charset="0"/>
                <a:cs typeface="Arial" panose="020B0604020202020204" pitchFamily="34" charset="0"/>
              </a:rPr>
              <a:t> A1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or</a:t>
            </a:r>
            <a:r>
              <a:rPr lang="en-GB" dirty="0">
                <a:latin typeface="Arial" panose="020B0604020202020204" pitchFamily="34" charset="0"/>
                <a:cs typeface="Arial" panose="020B0604020202020204" pitchFamily="34" charset="0"/>
              </a:rPr>
              <a:t> for A2 amounts to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 (1/2)</a:t>
            </a:r>
            <a:r>
              <a:rPr lang="en-GB" baseline="30000" dirty="0">
                <a:latin typeface="Arial" panose="020B0604020202020204" pitchFamily="34" charset="0"/>
                <a:cs typeface="Arial" panose="020B0604020202020204" pitchFamily="34" charset="0"/>
              </a:rPr>
              <a:t>4</a:t>
            </a:r>
            <a:r>
              <a:rPr lang="en-GB" dirty="0">
                <a:latin typeface="Arial" panose="020B0604020202020204" pitchFamily="34" charset="0"/>
                <a:cs typeface="Arial" panose="020B0604020202020204" pitchFamily="34" charset="0"/>
              </a:rPr>
              <a:t>  = 1/8. </a:t>
            </a:r>
            <a:br>
              <a:rPr lang="en-GB" dirty="0">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In case the ancestor </a:t>
            </a:r>
            <a:r>
              <a:rPr lang="en-GB" b="1" dirty="0">
                <a:solidFill>
                  <a:srgbClr val="0000FF"/>
                </a:solidFill>
                <a:latin typeface="Arial" panose="020B0604020202020204" pitchFamily="34" charset="0"/>
                <a:cs typeface="Arial" panose="020B0604020202020204" pitchFamily="34" charset="0"/>
              </a:rPr>
              <a:t>A </a:t>
            </a:r>
            <a:r>
              <a:rPr lang="en-GB" dirty="0">
                <a:solidFill>
                  <a:schemeClr val="tx1">
                    <a:lumMod val="50000"/>
                    <a:lumOff val="50000"/>
                  </a:schemeClr>
                </a:solidFill>
                <a:latin typeface="Arial" panose="020B0604020202020204" pitchFamily="34" charset="0"/>
                <a:cs typeface="Arial" panose="020B0604020202020204" pitchFamily="34" charset="0"/>
              </a:rPr>
              <a:t>has already been inbred, the inbreeding coefficient of X increases. </a:t>
            </a:r>
          </a:p>
          <a:p>
            <a:r>
              <a:rPr lang="en-GB" dirty="0">
                <a:latin typeface="Arial" panose="020B0604020202020204" pitchFamily="34" charset="0"/>
                <a:cs typeface="Arial" panose="020B0604020202020204" pitchFamily="34" charset="0"/>
              </a:rPr>
              <a:t>The actual genotype of B and C are irrelevant for our question. They may be such as both A1A2 or such as A3A4 and A5A6: B, </a:t>
            </a:r>
            <a:r>
              <a:rPr lang="en-GB" b="1" dirty="0">
                <a:solidFill>
                  <a:srgbClr val="0000FF"/>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C </a:t>
            </a:r>
            <a:r>
              <a:rPr lang="en-GB" dirty="0">
                <a:solidFill>
                  <a:srgbClr val="FF0000"/>
                </a:solidFill>
                <a:latin typeface="Arial" panose="020B0604020202020204" pitchFamily="34" charset="0"/>
                <a:cs typeface="Arial" panose="020B0604020202020204" pitchFamily="34" charset="0"/>
              </a:rPr>
              <a:t>are unrelated</a:t>
            </a:r>
            <a:r>
              <a:rPr lang="en-GB" dirty="0">
                <a:latin typeface="Arial" panose="020B0604020202020204" pitchFamily="34" charset="0"/>
                <a:cs typeface="Arial" panose="020B0604020202020204" pitchFamily="34" charset="0"/>
              </a:rPr>
              <a:t>, thus alleles of B and C are not IBD with the alleles of </a:t>
            </a:r>
            <a:r>
              <a:rPr lang="en-GB" b="1" dirty="0">
                <a:solidFill>
                  <a:srgbClr val="0000FF"/>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a:t>
            </a:r>
            <a:br>
              <a:rPr lang="en-GB" dirty="0">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ISBN-13: 978-3110075618</a:t>
            </a:r>
          </a:p>
        </p:txBody>
      </p:sp>
      <p:sp>
        <p:nvSpPr>
          <p:cNvPr id="33" name="TextBox 32"/>
          <p:cNvSpPr txBox="1"/>
          <p:nvPr/>
        </p:nvSpPr>
        <p:spPr>
          <a:xfrm>
            <a:off x="106047" y="6006541"/>
            <a:ext cx="11899974"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In General:</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F(X) = (1/8) ∙ [1 + F(</a:t>
            </a:r>
            <a:r>
              <a:rPr lang="en-GB" b="1" dirty="0">
                <a:solidFill>
                  <a:srgbClr val="0000FF"/>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If </a:t>
            </a:r>
            <a:r>
              <a:rPr lang="en-GB" b="1" dirty="0">
                <a:solidFill>
                  <a:srgbClr val="0000FF"/>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was homozygous, then F(X) = ¼ (as you easily see from my chart).</a:t>
            </a:r>
          </a:p>
        </p:txBody>
      </p:sp>
      <p:sp>
        <p:nvSpPr>
          <p:cNvPr id="34" name="Rectangle 33"/>
          <p:cNvSpPr/>
          <p:nvPr/>
        </p:nvSpPr>
        <p:spPr>
          <a:xfrm>
            <a:off x="-72325" y="673365"/>
            <a:ext cx="4618494" cy="5236690"/>
          </a:xfrm>
          <a:prstGeom prst="rect">
            <a:avLst/>
          </a:prstGeom>
          <a:no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ight Triangle 4">
            <a:extLst>
              <a:ext uri="{FF2B5EF4-FFF2-40B4-BE49-F238E27FC236}">
                <a16:creationId xmlns:a16="http://schemas.microsoft.com/office/drawing/2014/main" id="{42EDFCBB-09CE-4B62-B3ED-B4C90754FECF}"/>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feld 5">
            <a:extLst>
              <a:ext uri="{FF2B5EF4-FFF2-40B4-BE49-F238E27FC236}">
                <a16:creationId xmlns:a16="http://schemas.microsoft.com/office/drawing/2014/main" id="{B7229C9A-D7C3-4D30-BD27-9A1D724A3853}"/>
              </a:ext>
            </a:extLst>
          </p:cNvPr>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12</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2293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77302" y="65677"/>
            <a:ext cx="12006967"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a:latin typeface="Arial" panose="020B0604020202020204" pitchFamily="34" charset="0"/>
                <a:cs typeface="Arial" panose="020B0604020202020204" pitchFamily="34" charset="0"/>
              </a:rPr>
              <a:t>Inbreeding coefficient of a ‘back-cross’ (of an offspring from ‘back-crossing’)</a:t>
            </a:r>
          </a:p>
        </p:txBody>
      </p:sp>
      <p:sp>
        <p:nvSpPr>
          <p:cNvPr id="25" name="TextBox 24"/>
          <p:cNvSpPr txBox="1"/>
          <p:nvPr/>
        </p:nvSpPr>
        <p:spPr>
          <a:xfrm>
            <a:off x="3378540" y="733247"/>
            <a:ext cx="8725546" cy="590931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a:latin typeface="Arial" panose="020B0604020202020204" pitchFamily="34" charset="0"/>
                <a:cs typeface="Arial" panose="020B0604020202020204" pitchFamily="34" charset="0"/>
              </a:rPr>
              <a:t>Contemplate the inbreeding coefficient of the offspring X which came from back-crossing. Take </a:t>
            </a:r>
            <a:r>
              <a:rPr lang="en-GB" b="1">
                <a:solidFill>
                  <a:srgbClr val="0000FF"/>
                </a:solidFill>
                <a:latin typeface="Arial" panose="020B0604020202020204" pitchFamily="34" charset="0"/>
                <a:cs typeface="Arial" panose="020B0604020202020204" pitchFamily="34" charset="0"/>
              </a:rPr>
              <a:t>A </a:t>
            </a:r>
            <a:r>
              <a:rPr lang="en-GB">
                <a:latin typeface="Arial" panose="020B0604020202020204" pitchFamily="34" charset="0"/>
                <a:cs typeface="Arial" panose="020B0604020202020204" pitchFamily="34" charset="0"/>
              </a:rPr>
              <a:t>and B as non-inbred and non-related initial parents.</a:t>
            </a:r>
          </a:p>
          <a:p>
            <a:endParaRPr lang="en-GB">
              <a:latin typeface="Arial" panose="020B0604020202020204" pitchFamily="34" charset="0"/>
              <a:cs typeface="Arial" panose="020B0604020202020204" pitchFamily="34" charset="0"/>
            </a:endParaRPr>
          </a:p>
          <a:p>
            <a:r>
              <a:rPr lang="en-GB" b="1">
                <a:solidFill>
                  <a:srgbClr val="0000FF"/>
                </a:solidFill>
                <a:latin typeface="Arial" panose="020B0604020202020204" pitchFamily="34" charset="0"/>
                <a:cs typeface="Arial" panose="020B0604020202020204" pitchFamily="34" charset="0"/>
              </a:rPr>
              <a:t>A</a:t>
            </a:r>
            <a:r>
              <a:rPr lang="en-GB">
                <a:latin typeface="Arial" panose="020B0604020202020204" pitchFamily="34" charset="0"/>
                <a:cs typeface="Arial" panose="020B0604020202020204" pitchFamily="34" charset="0"/>
              </a:rPr>
              <a:t> was mated with B. One of their F1-hybrid offspring individuals was ‚again‘ mated with </a:t>
            </a:r>
            <a:r>
              <a:rPr lang="en-GB" b="1">
                <a:solidFill>
                  <a:srgbClr val="0000FF"/>
                </a:solidFill>
                <a:latin typeface="Arial" panose="020B0604020202020204" pitchFamily="34" charset="0"/>
                <a:cs typeface="Arial" panose="020B0604020202020204" pitchFamily="34" charset="0"/>
              </a:rPr>
              <a:t>A</a:t>
            </a:r>
            <a:r>
              <a:rPr lang="en-GB">
                <a:latin typeface="Arial" panose="020B0604020202020204" pitchFamily="34" charset="0"/>
                <a:cs typeface="Arial" panose="020B0604020202020204" pitchFamily="34" charset="0"/>
              </a:rPr>
              <a:t> (‘back-crossed’; we must assume that </a:t>
            </a:r>
            <a:r>
              <a:rPr lang="en-GB" b="1">
                <a:solidFill>
                  <a:srgbClr val="0000FF"/>
                </a:solidFill>
                <a:latin typeface="Arial" panose="020B0604020202020204" pitchFamily="34" charset="0"/>
                <a:cs typeface="Arial" panose="020B0604020202020204" pitchFamily="34" charset="0"/>
              </a:rPr>
              <a:t>A</a:t>
            </a:r>
            <a:r>
              <a:rPr lang="en-GB">
                <a:latin typeface="Arial" panose="020B0604020202020204" pitchFamily="34" charset="0"/>
                <a:cs typeface="Arial" panose="020B0604020202020204" pitchFamily="34" charset="0"/>
              </a:rPr>
              <a:t> lives long enough for this second mating). </a:t>
            </a:r>
            <a:br>
              <a:rPr lang="en-GB">
                <a:latin typeface="Arial" panose="020B0604020202020204" pitchFamily="34" charset="0"/>
                <a:cs typeface="Arial" panose="020B0604020202020204" pitchFamily="34" charset="0"/>
              </a:rPr>
            </a:br>
            <a:r>
              <a:rPr lang="en-GB">
                <a:latin typeface="Arial" panose="020B0604020202020204" pitchFamily="34" charset="0"/>
                <a:cs typeface="Arial" panose="020B0604020202020204" pitchFamily="34" charset="0"/>
              </a:rPr>
              <a:t>What is the inbreeding coefficient F of the BC</a:t>
            </a:r>
            <a:r>
              <a:rPr lang="en-GB" baseline="-25000">
                <a:latin typeface="Arial" panose="020B0604020202020204" pitchFamily="34" charset="0"/>
                <a:cs typeface="Arial" panose="020B0604020202020204" pitchFamily="34" charset="0"/>
              </a:rPr>
              <a:t>1</a:t>
            </a:r>
            <a:r>
              <a:rPr lang="en-GB">
                <a:latin typeface="Arial" panose="020B0604020202020204" pitchFamily="34" charset="0"/>
                <a:cs typeface="Arial" panose="020B0604020202020204" pitchFamily="34" charset="0"/>
              </a:rPr>
              <a:t>[</a:t>
            </a:r>
            <a:r>
              <a:rPr lang="en-GB" b="1">
                <a:solidFill>
                  <a:srgbClr val="0000FF"/>
                </a:solidFill>
                <a:latin typeface="Arial" panose="020B0604020202020204" pitchFamily="34" charset="0"/>
                <a:cs typeface="Arial" panose="020B0604020202020204" pitchFamily="34" charset="0"/>
              </a:rPr>
              <a:t>A</a:t>
            </a:r>
            <a:r>
              <a:rPr lang="en-GB">
                <a:latin typeface="Arial" panose="020B0604020202020204" pitchFamily="34" charset="0"/>
                <a:cs typeface="Arial" panose="020B0604020202020204" pitchFamily="34" charset="0"/>
              </a:rPr>
              <a:t> x F</a:t>
            </a:r>
            <a:r>
              <a:rPr lang="en-GB" baseline="-25000">
                <a:latin typeface="Arial" panose="020B0604020202020204" pitchFamily="34" charset="0"/>
                <a:cs typeface="Arial" panose="020B0604020202020204" pitchFamily="34" charset="0"/>
              </a:rPr>
              <a:t>1</a:t>
            </a:r>
            <a:r>
              <a:rPr lang="en-GB">
                <a:latin typeface="Arial" panose="020B0604020202020204" pitchFamily="34" charset="0"/>
                <a:cs typeface="Arial" panose="020B0604020202020204" pitchFamily="34" charset="0"/>
              </a:rPr>
              <a:t>(</a:t>
            </a:r>
            <a:r>
              <a:rPr lang="en-GB" b="1">
                <a:solidFill>
                  <a:srgbClr val="0000FF"/>
                </a:solidFill>
                <a:latin typeface="Arial" panose="020B0604020202020204" pitchFamily="34" charset="0"/>
                <a:cs typeface="Arial" panose="020B0604020202020204" pitchFamily="34" charset="0"/>
              </a:rPr>
              <a:t>A</a:t>
            </a:r>
            <a:r>
              <a:rPr lang="en-GB">
                <a:latin typeface="Arial" panose="020B0604020202020204" pitchFamily="34" charset="0"/>
                <a:cs typeface="Arial" panose="020B0604020202020204" pitchFamily="34" charset="0"/>
              </a:rPr>
              <a:t>xB)]? </a:t>
            </a:r>
            <a:r>
              <a:rPr lang="en-GB">
                <a:solidFill>
                  <a:schemeClr val="tx1">
                    <a:lumMod val="50000"/>
                    <a:lumOff val="50000"/>
                  </a:schemeClr>
                </a:solidFill>
                <a:latin typeface="Arial" panose="020B0604020202020204" pitchFamily="34" charset="0"/>
                <a:cs typeface="Arial" panose="020B0604020202020204" pitchFamily="34" charset="0"/>
              </a:rPr>
              <a:t>or of BC</a:t>
            </a:r>
            <a:r>
              <a:rPr lang="en-GB" baseline="-25000">
                <a:solidFill>
                  <a:schemeClr val="tx1">
                    <a:lumMod val="50000"/>
                    <a:lumOff val="50000"/>
                  </a:schemeClr>
                </a:solidFill>
                <a:latin typeface="Arial" panose="020B0604020202020204" pitchFamily="34" charset="0"/>
                <a:cs typeface="Arial" panose="020B0604020202020204" pitchFamily="34" charset="0"/>
              </a:rPr>
              <a:t>1</a:t>
            </a:r>
            <a:r>
              <a:rPr lang="en-GB">
                <a:solidFill>
                  <a:schemeClr val="tx1">
                    <a:lumMod val="50000"/>
                    <a:lumOff val="50000"/>
                  </a:schemeClr>
                </a:solidFill>
                <a:latin typeface="Arial" panose="020B0604020202020204" pitchFamily="34" charset="0"/>
                <a:cs typeface="Arial" panose="020B0604020202020204" pitchFamily="34" charset="0"/>
              </a:rPr>
              <a:t>[F</a:t>
            </a:r>
            <a:r>
              <a:rPr lang="en-GB" baseline="-25000">
                <a:solidFill>
                  <a:schemeClr val="tx1">
                    <a:lumMod val="50000"/>
                    <a:lumOff val="50000"/>
                  </a:schemeClr>
                </a:solidFill>
                <a:latin typeface="Arial" panose="020B0604020202020204" pitchFamily="34" charset="0"/>
                <a:cs typeface="Arial" panose="020B0604020202020204" pitchFamily="34" charset="0"/>
              </a:rPr>
              <a:t>1</a:t>
            </a:r>
            <a:r>
              <a:rPr lang="en-GB">
                <a:solidFill>
                  <a:schemeClr val="tx1">
                    <a:lumMod val="50000"/>
                    <a:lumOff val="50000"/>
                  </a:schemeClr>
                </a:solidFill>
                <a:latin typeface="Arial" panose="020B0604020202020204" pitchFamily="34" charset="0"/>
                <a:cs typeface="Arial" panose="020B0604020202020204" pitchFamily="34" charset="0"/>
              </a:rPr>
              <a:t>(</a:t>
            </a:r>
            <a:r>
              <a:rPr lang="en-GB" b="1">
                <a:solidFill>
                  <a:schemeClr val="tx1">
                    <a:lumMod val="50000"/>
                    <a:lumOff val="50000"/>
                  </a:schemeClr>
                </a:solidFill>
                <a:latin typeface="Arial" panose="020B0604020202020204" pitchFamily="34" charset="0"/>
                <a:cs typeface="Arial" panose="020B0604020202020204" pitchFamily="34" charset="0"/>
              </a:rPr>
              <a:t>A</a:t>
            </a:r>
            <a:r>
              <a:rPr lang="en-GB">
                <a:solidFill>
                  <a:schemeClr val="tx1">
                    <a:lumMod val="50000"/>
                    <a:lumOff val="50000"/>
                  </a:schemeClr>
                </a:solidFill>
                <a:latin typeface="Arial" panose="020B0604020202020204" pitchFamily="34" charset="0"/>
                <a:cs typeface="Arial" panose="020B0604020202020204" pitchFamily="34" charset="0"/>
              </a:rPr>
              <a:t>xB)x</a:t>
            </a:r>
            <a:r>
              <a:rPr lang="en-GB" b="1">
                <a:solidFill>
                  <a:schemeClr val="tx1">
                    <a:lumMod val="50000"/>
                    <a:lumOff val="50000"/>
                  </a:schemeClr>
                </a:solidFill>
                <a:latin typeface="Arial" panose="020B0604020202020204" pitchFamily="34" charset="0"/>
                <a:cs typeface="Arial" panose="020B0604020202020204" pitchFamily="34" charset="0"/>
              </a:rPr>
              <a:t>A</a:t>
            </a:r>
            <a:r>
              <a:rPr lang="en-GB">
                <a:solidFill>
                  <a:schemeClr val="tx1">
                    <a:lumMod val="50000"/>
                    <a:lumOff val="50000"/>
                  </a:schemeClr>
                </a:solidFill>
                <a:latin typeface="Arial" panose="020B0604020202020204" pitchFamily="34" charset="0"/>
                <a:cs typeface="Arial" panose="020B0604020202020204" pitchFamily="34" charset="0"/>
              </a:rPr>
              <a:t>]? </a:t>
            </a:r>
          </a:p>
          <a:p>
            <a:endParaRPr lang="en-GB">
              <a:latin typeface="Arial" panose="020B0604020202020204" pitchFamily="34" charset="0"/>
              <a:cs typeface="Arial" panose="020B0604020202020204" pitchFamily="34" charset="0"/>
            </a:endParaRPr>
          </a:p>
          <a:p>
            <a:r>
              <a:rPr lang="en-GB">
                <a:latin typeface="Arial" panose="020B0604020202020204" pitchFamily="34" charset="0"/>
                <a:cs typeface="Arial" panose="020B0604020202020204" pitchFamily="34" charset="0"/>
              </a:rPr>
              <a:t>The back-cross offspring X has two parents, </a:t>
            </a:r>
            <a:r>
              <a:rPr lang="en-GB" b="1">
                <a:solidFill>
                  <a:srgbClr val="0000FF"/>
                </a:solidFill>
                <a:latin typeface="Arial" panose="020B0604020202020204" pitchFamily="34" charset="0"/>
                <a:cs typeface="Arial" panose="020B0604020202020204" pitchFamily="34" charset="0"/>
              </a:rPr>
              <a:t>A</a:t>
            </a:r>
            <a:r>
              <a:rPr lang="en-GB">
                <a:latin typeface="Arial" panose="020B0604020202020204" pitchFamily="34" charset="0"/>
                <a:cs typeface="Arial" panose="020B0604020202020204" pitchFamily="34" charset="0"/>
              </a:rPr>
              <a:t> and this F</a:t>
            </a:r>
            <a:r>
              <a:rPr lang="en-GB" baseline="-25000">
                <a:latin typeface="Arial" panose="020B0604020202020204" pitchFamily="34" charset="0"/>
                <a:cs typeface="Arial" panose="020B0604020202020204" pitchFamily="34" charset="0"/>
              </a:rPr>
              <a:t>1</a:t>
            </a:r>
            <a:r>
              <a:rPr lang="en-GB">
                <a:latin typeface="Arial" panose="020B0604020202020204" pitchFamily="34" charset="0"/>
                <a:cs typeface="Arial" panose="020B0604020202020204" pitchFamily="34" charset="0"/>
              </a:rPr>
              <a:t>-individual; its parents are related; </a:t>
            </a:r>
            <a:r>
              <a:rPr lang="en-GB" b="1">
                <a:solidFill>
                  <a:srgbClr val="0000FF"/>
                </a:solidFill>
                <a:latin typeface="Arial" panose="020B0604020202020204" pitchFamily="34" charset="0"/>
                <a:cs typeface="Arial" panose="020B0604020202020204" pitchFamily="34" charset="0"/>
              </a:rPr>
              <a:t>A </a:t>
            </a:r>
            <a:r>
              <a:rPr lang="en-GB">
                <a:latin typeface="Arial" panose="020B0604020202020204" pitchFamily="34" charset="0"/>
                <a:cs typeface="Arial" panose="020B0604020202020204" pitchFamily="34" charset="0"/>
              </a:rPr>
              <a:t>is one parent of that F1). Therefore, for each locus there is the probability (½)</a:t>
            </a:r>
            <a:r>
              <a:rPr lang="en-GB" baseline="30000">
                <a:latin typeface="Arial" panose="020B0604020202020204" pitchFamily="34" charset="0"/>
                <a:cs typeface="Arial" panose="020B0604020202020204" pitchFamily="34" charset="0"/>
              </a:rPr>
              <a:t>3  </a:t>
            </a:r>
            <a:r>
              <a:rPr lang="en-GB">
                <a:latin typeface="Arial" panose="020B0604020202020204" pitchFamily="34" charset="0"/>
                <a:cs typeface="Arial" panose="020B0604020202020204" pitchFamily="34" charset="0"/>
              </a:rPr>
              <a:t>= ⅛  that </a:t>
            </a:r>
            <a:r>
              <a:rPr lang="en-GB" i="1">
                <a:latin typeface="Arial" panose="020B0604020202020204" pitchFamily="34" charset="0"/>
                <a:cs typeface="Arial" panose="020B0604020202020204" pitchFamily="34" charset="0"/>
              </a:rPr>
              <a:t>e.g. </a:t>
            </a:r>
            <a:r>
              <a:rPr lang="en-GB">
                <a:latin typeface="Arial" panose="020B0604020202020204" pitchFamily="34" charset="0"/>
                <a:cs typeface="Arial" panose="020B0604020202020204" pitchFamily="34" charset="0"/>
              </a:rPr>
              <a:t>the allele A</a:t>
            </a:r>
            <a:r>
              <a:rPr lang="en-GB" baseline="-25000">
                <a:latin typeface="Arial" panose="020B0604020202020204" pitchFamily="34" charset="0"/>
                <a:cs typeface="Arial" panose="020B0604020202020204" pitchFamily="34" charset="0"/>
              </a:rPr>
              <a:t>1</a:t>
            </a:r>
            <a:r>
              <a:rPr lang="en-GB">
                <a:latin typeface="Arial" panose="020B0604020202020204" pitchFamily="34" charset="0"/>
                <a:cs typeface="Arial" panose="020B0604020202020204" pitchFamily="34" charset="0"/>
              </a:rPr>
              <a:t> is transferred from </a:t>
            </a:r>
            <a:r>
              <a:rPr lang="en-GB" b="1">
                <a:solidFill>
                  <a:srgbClr val="0000FF"/>
                </a:solidFill>
                <a:latin typeface="Arial" panose="020B0604020202020204" pitchFamily="34" charset="0"/>
                <a:cs typeface="Arial" panose="020B0604020202020204" pitchFamily="34" charset="0"/>
              </a:rPr>
              <a:t>A </a:t>
            </a:r>
            <a:r>
              <a:rPr lang="en-GB">
                <a:latin typeface="Arial" panose="020B0604020202020204" pitchFamily="34" charset="0"/>
                <a:cs typeface="Arial" panose="020B0604020202020204" pitchFamily="34" charset="0"/>
              </a:rPr>
              <a:t>to BC</a:t>
            </a:r>
            <a:r>
              <a:rPr lang="en-GB" baseline="-25000">
                <a:latin typeface="Arial" panose="020B0604020202020204" pitchFamily="34" charset="0"/>
                <a:cs typeface="Arial" panose="020B0604020202020204" pitchFamily="34" charset="0"/>
              </a:rPr>
              <a:t>1</a:t>
            </a:r>
            <a:r>
              <a:rPr lang="en-GB">
                <a:latin typeface="Arial" panose="020B0604020202020204" pitchFamily="34" charset="0"/>
                <a:cs typeface="Arial" panose="020B0604020202020204" pitchFamily="34" charset="0"/>
              </a:rPr>
              <a:t> via the F</a:t>
            </a:r>
            <a:r>
              <a:rPr lang="en-GB" baseline="-25000">
                <a:latin typeface="Arial" panose="020B0604020202020204" pitchFamily="34" charset="0"/>
                <a:cs typeface="Arial" panose="020B0604020202020204" pitchFamily="34" charset="0"/>
              </a:rPr>
              <a:t>1</a:t>
            </a:r>
            <a:r>
              <a:rPr lang="en-GB">
                <a:latin typeface="Arial" panose="020B0604020202020204" pitchFamily="34" charset="0"/>
                <a:cs typeface="Arial" panose="020B0604020202020204" pitchFamily="34" charset="0"/>
              </a:rPr>
              <a:t>-plant and simultaneously directly from A to BC</a:t>
            </a:r>
            <a:r>
              <a:rPr lang="en-GB" baseline="-25000">
                <a:latin typeface="Arial" panose="020B0604020202020204" pitchFamily="34" charset="0"/>
                <a:cs typeface="Arial" panose="020B0604020202020204" pitchFamily="34" charset="0"/>
              </a:rPr>
              <a:t>1</a:t>
            </a:r>
            <a:r>
              <a:rPr lang="en-GB">
                <a:latin typeface="Arial" panose="020B0604020202020204" pitchFamily="34" charset="0"/>
                <a:cs typeface="Arial" panose="020B0604020202020204" pitchFamily="34" charset="0"/>
              </a:rPr>
              <a:t>. There are two options for X to become homozygous for IBD-alleles: either A</a:t>
            </a:r>
            <a:r>
              <a:rPr lang="en-GB" baseline="-25000">
                <a:latin typeface="Arial" panose="020B0604020202020204" pitchFamily="34" charset="0"/>
                <a:cs typeface="Arial" panose="020B0604020202020204" pitchFamily="34" charset="0"/>
              </a:rPr>
              <a:t>1</a:t>
            </a:r>
            <a:r>
              <a:rPr lang="en-GB">
                <a:latin typeface="Arial" panose="020B0604020202020204" pitchFamily="34" charset="0"/>
                <a:cs typeface="Arial" panose="020B0604020202020204" pitchFamily="34" charset="0"/>
              </a:rPr>
              <a:t>A</a:t>
            </a:r>
            <a:r>
              <a:rPr lang="en-GB" baseline="-25000">
                <a:latin typeface="Arial" panose="020B0604020202020204" pitchFamily="34" charset="0"/>
                <a:cs typeface="Arial" panose="020B0604020202020204" pitchFamily="34" charset="0"/>
              </a:rPr>
              <a:t>1</a:t>
            </a:r>
            <a:r>
              <a:rPr lang="en-GB">
                <a:latin typeface="Arial" panose="020B0604020202020204" pitchFamily="34" charset="0"/>
                <a:cs typeface="Arial" panose="020B0604020202020204" pitchFamily="34" charset="0"/>
              </a:rPr>
              <a:t> or A</a:t>
            </a:r>
            <a:r>
              <a:rPr lang="en-GB" baseline="-25000">
                <a:latin typeface="Arial" panose="020B0604020202020204" pitchFamily="34" charset="0"/>
                <a:cs typeface="Arial" panose="020B0604020202020204" pitchFamily="34" charset="0"/>
              </a:rPr>
              <a:t>2</a:t>
            </a:r>
            <a:r>
              <a:rPr lang="en-GB">
                <a:latin typeface="Arial" panose="020B0604020202020204" pitchFamily="34" charset="0"/>
                <a:cs typeface="Arial" panose="020B0604020202020204" pitchFamily="34" charset="0"/>
              </a:rPr>
              <a:t>A</a:t>
            </a:r>
            <a:r>
              <a:rPr lang="en-GB" baseline="-25000">
                <a:latin typeface="Arial" panose="020B0604020202020204" pitchFamily="34" charset="0"/>
                <a:cs typeface="Arial" panose="020B0604020202020204" pitchFamily="34" charset="0"/>
              </a:rPr>
              <a:t>2</a:t>
            </a:r>
            <a:r>
              <a:rPr lang="en-GB">
                <a:latin typeface="Arial" panose="020B0604020202020204" pitchFamily="34" charset="0"/>
                <a:cs typeface="Arial" panose="020B0604020202020204" pitchFamily="34" charset="0"/>
              </a:rPr>
              <a:t>. Hence, the </a:t>
            </a:r>
            <a:r>
              <a:rPr lang="en-GB">
                <a:effectLst>
                  <a:outerShdw blurRad="38100" dist="38100" dir="2700000" algn="tl">
                    <a:srgbClr val="000000">
                      <a:alpha val="43137"/>
                    </a:srgbClr>
                  </a:outerShdw>
                </a:effectLst>
                <a:latin typeface="Arial" panose="020B0604020202020204" pitchFamily="34" charset="0"/>
                <a:cs typeface="Arial" panose="020B0604020202020204" pitchFamily="34" charset="0"/>
              </a:rPr>
              <a:t>total</a:t>
            </a:r>
            <a:r>
              <a:rPr lang="en-GB">
                <a:latin typeface="Arial" panose="020B0604020202020204" pitchFamily="34" charset="0"/>
                <a:cs typeface="Arial" panose="020B0604020202020204" pitchFamily="34" charset="0"/>
              </a:rPr>
              <a:t> probability for BC</a:t>
            </a:r>
            <a:r>
              <a:rPr lang="en-GB" baseline="-25000">
                <a:latin typeface="Arial" panose="020B0604020202020204" pitchFamily="34" charset="0"/>
                <a:cs typeface="Arial" panose="020B0604020202020204" pitchFamily="34" charset="0"/>
              </a:rPr>
              <a:t>1</a:t>
            </a:r>
            <a:r>
              <a:rPr lang="en-GB">
                <a:latin typeface="Arial" panose="020B0604020202020204" pitchFamily="34" charset="0"/>
                <a:cs typeface="Arial" panose="020B0604020202020204" pitchFamily="34" charset="0"/>
              </a:rPr>
              <a:t> to be IBD-homozygous is F= </a:t>
            </a:r>
            <a:r>
              <a:rPr lang="en-GB">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r>
              <a:rPr lang="en-GB">
                <a:latin typeface="Arial" panose="020B0604020202020204" pitchFamily="34" charset="0"/>
                <a:cs typeface="Arial" panose="020B0604020202020204" pitchFamily="34" charset="0"/>
              </a:rPr>
              <a:t> ∙ (½)</a:t>
            </a:r>
            <a:r>
              <a:rPr lang="en-GB" baseline="30000">
                <a:latin typeface="Arial" panose="020B0604020202020204" pitchFamily="34" charset="0"/>
                <a:cs typeface="Arial" panose="020B0604020202020204" pitchFamily="34" charset="0"/>
              </a:rPr>
              <a:t>3  </a:t>
            </a:r>
            <a:r>
              <a:rPr lang="en-GB">
                <a:latin typeface="Arial" panose="020B0604020202020204" pitchFamily="34" charset="0"/>
                <a:cs typeface="Arial" panose="020B0604020202020204" pitchFamily="34" charset="0"/>
              </a:rPr>
              <a:t>= ¼.  F of the BC</a:t>
            </a:r>
            <a:r>
              <a:rPr lang="en-GB" baseline="-25000">
                <a:latin typeface="Arial" panose="020B0604020202020204" pitchFamily="34" charset="0"/>
                <a:cs typeface="Arial" panose="020B0604020202020204" pitchFamily="34" charset="0"/>
              </a:rPr>
              <a:t>1</a:t>
            </a:r>
            <a:r>
              <a:rPr lang="en-GB">
                <a:latin typeface="Arial" panose="020B0604020202020204" pitchFamily="34" charset="0"/>
                <a:cs typeface="Arial" panose="020B0604020202020204" pitchFamily="34" charset="0"/>
              </a:rPr>
              <a:t>[</a:t>
            </a:r>
            <a:r>
              <a:rPr lang="en-GB" b="1">
                <a:solidFill>
                  <a:srgbClr val="0000FF"/>
                </a:solidFill>
                <a:latin typeface="Arial" panose="020B0604020202020204" pitchFamily="34" charset="0"/>
                <a:cs typeface="Arial" panose="020B0604020202020204" pitchFamily="34" charset="0"/>
              </a:rPr>
              <a:t>A</a:t>
            </a:r>
            <a:r>
              <a:rPr lang="en-GB">
                <a:latin typeface="Arial" panose="020B0604020202020204" pitchFamily="34" charset="0"/>
                <a:cs typeface="Arial" panose="020B0604020202020204" pitchFamily="34" charset="0"/>
              </a:rPr>
              <a:t> x F</a:t>
            </a:r>
            <a:r>
              <a:rPr lang="en-GB" baseline="-25000">
                <a:latin typeface="Arial" panose="020B0604020202020204" pitchFamily="34" charset="0"/>
                <a:cs typeface="Arial" panose="020B0604020202020204" pitchFamily="34" charset="0"/>
              </a:rPr>
              <a:t>1</a:t>
            </a:r>
            <a:r>
              <a:rPr lang="en-GB">
                <a:latin typeface="Arial" panose="020B0604020202020204" pitchFamily="34" charset="0"/>
                <a:cs typeface="Arial" panose="020B0604020202020204" pitchFamily="34" charset="0"/>
              </a:rPr>
              <a:t>(</a:t>
            </a:r>
            <a:r>
              <a:rPr lang="en-GB" b="1">
                <a:solidFill>
                  <a:srgbClr val="0000FF"/>
                </a:solidFill>
                <a:latin typeface="Arial" panose="020B0604020202020204" pitchFamily="34" charset="0"/>
                <a:cs typeface="Arial" panose="020B0604020202020204" pitchFamily="34" charset="0"/>
              </a:rPr>
              <a:t>A</a:t>
            </a:r>
            <a:r>
              <a:rPr lang="en-GB">
                <a:latin typeface="Arial" panose="020B0604020202020204" pitchFamily="34" charset="0"/>
                <a:cs typeface="Arial" panose="020B0604020202020204" pitchFamily="34" charset="0"/>
              </a:rPr>
              <a:t>xB)] = ¼.</a:t>
            </a:r>
          </a:p>
          <a:p>
            <a:endParaRPr lang="en-GB">
              <a:latin typeface="Arial" panose="020B0604020202020204" pitchFamily="34" charset="0"/>
              <a:cs typeface="Arial" panose="020B0604020202020204" pitchFamily="34" charset="0"/>
            </a:endParaRPr>
          </a:p>
          <a:p>
            <a:endParaRPr lang="en-GB">
              <a:latin typeface="Arial" panose="020B0604020202020204" pitchFamily="34" charset="0"/>
              <a:cs typeface="Arial" panose="020B0604020202020204" pitchFamily="34" charset="0"/>
            </a:endParaRPr>
          </a:p>
          <a:p>
            <a:r>
              <a:rPr lang="en-GB">
                <a:solidFill>
                  <a:schemeClr val="tx1">
                    <a:lumMod val="50000"/>
                    <a:lumOff val="50000"/>
                  </a:schemeClr>
                </a:solidFill>
                <a:latin typeface="Arial" panose="020B0604020202020204" pitchFamily="34" charset="0"/>
                <a:cs typeface="Arial" panose="020B0604020202020204" pitchFamily="34" charset="0"/>
              </a:rPr>
              <a:t>If the X is ‚again‘ back-crossed to </a:t>
            </a:r>
            <a:r>
              <a:rPr lang="en-GB" b="1">
                <a:solidFill>
                  <a:srgbClr val="0000FF"/>
                </a:solidFill>
                <a:latin typeface="Arial" panose="020B0604020202020204" pitchFamily="34" charset="0"/>
                <a:cs typeface="Arial" panose="020B0604020202020204" pitchFamily="34" charset="0"/>
              </a:rPr>
              <a:t>A</a:t>
            </a:r>
            <a:r>
              <a:rPr lang="en-GB">
                <a:solidFill>
                  <a:schemeClr val="tx1">
                    <a:lumMod val="50000"/>
                    <a:lumOff val="50000"/>
                  </a:schemeClr>
                </a:solidFill>
                <a:latin typeface="Arial" panose="020B0604020202020204" pitchFamily="34" charset="0"/>
                <a:cs typeface="Arial" panose="020B0604020202020204" pitchFamily="34" charset="0"/>
              </a:rPr>
              <a:t>, then the inbreeding coefficient of this </a:t>
            </a:r>
            <a:r>
              <a:rPr lang="en-GB">
                <a:latin typeface="Arial" panose="020B0604020202020204" pitchFamily="34" charset="0"/>
                <a:cs typeface="Arial" panose="020B0604020202020204" pitchFamily="34" charset="0"/>
              </a:rPr>
              <a:t>second</a:t>
            </a:r>
            <a:r>
              <a:rPr lang="en-GB">
                <a:solidFill>
                  <a:schemeClr val="tx1">
                    <a:lumMod val="50000"/>
                    <a:lumOff val="50000"/>
                  </a:schemeClr>
                </a:solidFill>
                <a:latin typeface="Arial" panose="020B0604020202020204" pitchFamily="34" charset="0"/>
                <a:cs typeface="Arial" panose="020B0604020202020204" pitchFamily="34" charset="0"/>
              </a:rPr>
              <a:t> back-cross BC</a:t>
            </a:r>
            <a:r>
              <a:rPr lang="en-GB" baseline="-25000">
                <a:latin typeface="Arial" panose="020B0604020202020204" pitchFamily="34" charset="0"/>
                <a:cs typeface="Arial" panose="020B0604020202020204" pitchFamily="34" charset="0"/>
              </a:rPr>
              <a:t>2</a:t>
            </a:r>
            <a:r>
              <a:rPr lang="en-GB">
                <a:solidFill>
                  <a:schemeClr val="tx1">
                    <a:lumMod val="50000"/>
                    <a:lumOff val="50000"/>
                  </a:schemeClr>
                </a:solidFill>
                <a:latin typeface="Arial" panose="020B0604020202020204" pitchFamily="34" charset="0"/>
                <a:cs typeface="Arial" panose="020B0604020202020204" pitchFamily="34" charset="0"/>
              </a:rPr>
              <a:t> is F=0.375 = ⅜. Further back-crossing leads here towards a maxi-mum value of F = ½. This is because the BC-offspring become more and more similar to </a:t>
            </a:r>
            <a:r>
              <a:rPr lang="en-GB" b="1">
                <a:solidFill>
                  <a:srgbClr val="0000FF"/>
                </a:solidFill>
                <a:latin typeface="Arial" panose="020B0604020202020204" pitchFamily="34" charset="0"/>
                <a:cs typeface="Arial" panose="020B0604020202020204" pitchFamily="34" charset="0"/>
              </a:rPr>
              <a:t>A</a:t>
            </a:r>
            <a:r>
              <a:rPr lang="en-GB">
                <a:solidFill>
                  <a:schemeClr val="tx1">
                    <a:lumMod val="50000"/>
                    <a:lumOff val="50000"/>
                  </a:schemeClr>
                </a:solidFill>
                <a:latin typeface="Arial" panose="020B0604020202020204" pitchFamily="34" charset="0"/>
                <a:cs typeface="Arial" panose="020B0604020202020204" pitchFamily="34" charset="0"/>
              </a:rPr>
              <a:t>, and finally the situation is like self-fertilizating </a:t>
            </a:r>
            <a:r>
              <a:rPr lang="en-GB" b="1">
                <a:solidFill>
                  <a:srgbClr val="0000FF"/>
                </a:solidFill>
                <a:latin typeface="Arial" panose="020B0604020202020204" pitchFamily="34" charset="0"/>
                <a:cs typeface="Arial" panose="020B0604020202020204" pitchFamily="34" charset="0"/>
              </a:rPr>
              <a:t>A</a:t>
            </a:r>
            <a:r>
              <a:rPr lang="en-GB" b="1">
                <a:solidFill>
                  <a:schemeClr val="tx1">
                    <a:lumMod val="50000"/>
                    <a:lumOff val="50000"/>
                  </a:schemeClr>
                </a:solidFill>
                <a:latin typeface="Arial" panose="020B0604020202020204" pitchFamily="34" charset="0"/>
                <a:cs typeface="Arial" panose="020B0604020202020204" pitchFamily="34" charset="0"/>
              </a:rPr>
              <a:t> </a:t>
            </a:r>
            <a:r>
              <a:rPr lang="en-GB">
                <a:solidFill>
                  <a:schemeClr val="tx1">
                    <a:lumMod val="50000"/>
                    <a:lumOff val="50000"/>
                  </a:schemeClr>
                </a:solidFill>
                <a:latin typeface="Arial" panose="020B0604020202020204" pitchFamily="34" charset="0"/>
                <a:cs typeface="Arial" panose="020B0604020202020204" pitchFamily="34" charset="0"/>
              </a:rPr>
              <a:t>(hence F = ½).</a:t>
            </a:r>
          </a:p>
          <a:p>
            <a:r>
              <a:rPr lang="en-GB">
                <a:solidFill>
                  <a:schemeClr val="tx1">
                    <a:lumMod val="50000"/>
                    <a:lumOff val="50000"/>
                  </a:schemeClr>
                </a:solidFill>
                <a:latin typeface="Arial" panose="020B0604020202020204" pitchFamily="34" charset="0"/>
                <a:cs typeface="Arial" panose="020B0604020202020204" pitchFamily="34" charset="0"/>
              </a:rPr>
              <a:t>ISBN: 0-89925-143-9 </a:t>
            </a:r>
            <a:endParaRPr lang="en-GB">
              <a:latin typeface="Arial" panose="020B0604020202020204" pitchFamily="34" charset="0"/>
              <a:cs typeface="Arial" panose="020B0604020202020204" pitchFamily="34" charset="0"/>
            </a:endParaRPr>
          </a:p>
        </p:txBody>
      </p:sp>
      <p:sp>
        <p:nvSpPr>
          <p:cNvPr id="28" name="TextBox 27"/>
          <p:cNvSpPr txBox="1"/>
          <p:nvPr/>
        </p:nvSpPr>
        <p:spPr>
          <a:xfrm>
            <a:off x="118893" y="4888230"/>
            <a:ext cx="3117600"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Be cautious: A and B are taken here as </a:t>
            </a:r>
            <a:r>
              <a:rPr lang="en-GB" dirty="0">
                <a:solidFill>
                  <a:srgbClr val="0000FF"/>
                </a:solidFill>
                <a:latin typeface="Arial" panose="020B0604020202020204" pitchFamily="34" charset="0"/>
                <a:cs typeface="Arial" panose="020B0604020202020204" pitchFamily="34" charset="0"/>
              </a:rPr>
              <a:t>non-inbred</a:t>
            </a:r>
            <a:r>
              <a:rPr lang="en-GB" dirty="0">
                <a:latin typeface="Arial" panose="020B0604020202020204" pitchFamily="34" charset="0"/>
                <a:cs typeface="Arial" panose="020B0604020202020204" pitchFamily="34" charset="0"/>
              </a:rPr>
              <a:t>.</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In Plant Breeding, typically they would be </a:t>
            </a:r>
            <a:r>
              <a:rPr lang="en-GB" dirty="0">
                <a:solidFill>
                  <a:schemeClr val="tx1">
                    <a:lumMod val="50000"/>
                    <a:lumOff val="50000"/>
                  </a:schemeClr>
                </a:solidFill>
                <a:latin typeface="Arial" panose="020B0604020202020204" pitchFamily="34" charset="0"/>
                <a:cs typeface="Arial" panose="020B0604020202020204" pitchFamily="34" charset="0"/>
              </a:rPr>
              <a:t>homozygous</a:t>
            </a:r>
            <a:r>
              <a:rPr lang="en-GB" dirty="0">
                <a:latin typeface="Arial" panose="020B0604020202020204" pitchFamily="34" charset="0"/>
                <a:cs typeface="Arial" panose="020B0604020202020204" pitchFamily="34" charset="0"/>
              </a:rPr>
              <a:t> ;-) </a:t>
            </a:r>
            <a:r>
              <a:rPr lang="en-GB" dirty="0">
                <a:solidFill>
                  <a:schemeClr val="tx1">
                    <a:lumMod val="50000"/>
                    <a:lumOff val="50000"/>
                  </a:schemeClr>
                </a:solidFill>
                <a:latin typeface="Arial" panose="020B0604020202020204" pitchFamily="34" charset="0"/>
                <a:cs typeface="Arial" panose="020B0604020202020204" pitchFamily="34" charset="0"/>
              </a:rPr>
              <a:t>thus F of the BC</a:t>
            </a:r>
            <a:r>
              <a:rPr lang="en-GB" baseline="-25000" dirty="0">
                <a:solidFill>
                  <a:schemeClr val="tx1">
                    <a:lumMod val="50000"/>
                    <a:lumOff val="50000"/>
                  </a:schemeClr>
                </a:solidFill>
                <a:latin typeface="Arial" panose="020B0604020202020204" pitchFamily="34" charset="0"/>
                <a:cs typeface="Arial" panose="020B0604020202020204" pitchFamily="34" charset="0"/>
              </a:rPr>
              <a:t>1</a:t>
            </a:r>
            <a:r>
              <a:rPr lang="en-GB" dirty="0">
                <a:solidFill>
                  <a:schemeClr val="tx1">
                    <a:lumMod val="50000"/>
                    <a:lumOff val="50000"/>
                  </a:schemeClr>
                </a:solidFill>
                <a:latin typeface="Arial" panose="020B0604020202020204" pitchFamily="34" charset="0"/>
                <a:cs typeface="Arial" panose="020B0604020202020204" pitchFamily="34" charset="0"/>
              </a:rPr>
              <a:t> would be F= ½ instead of ¼</a:t>
            </a:r>
            <a:r>
              <a:rPr lang="en-GB" dirty="0">
                <a:latin typeface="Arial" panose="020B0604020202020204" pitchFamily="34" charset="0"/>
                <a:cs typeface="Arial" panose="020B0604020202020204" pitchFamily="34" charset="0"/>
              </a:rPr>
              <a:t>.</a:t>
            </a:r>
          </a:p>
        </p:txBody>
      </p:sp>
      <p:pic>
        <p:nvPicPr>
          <p:cNvPr id="15" name="Picture 14"/>
          <p:cNvPicPr>
            <a:picLocks noChangeAspect="1"/>
          </p:cNvPicPr>
          <p:nvPr/>
        </p:nvPicPr>
        <p:blipFill>
          <a:blip r:embed="rId2"/>
          <a:stretch>
            <a:fillRect/>
          </a:stretch>
        </p:blipFill>
        <p:spPr>
          <a:xfrm>
            <a:off x="-8466" y="618066"/>
            <a:ext cx="3299092" cy="4196139"/>
          </a:xfrm>
          <a:prstGeom prst="rect">
            <a:avLst/>
          </a:prstGeom>
        </p:spPr>
      </p:pic>
      <p:sp>
        <p:nvSpPr>
          <p:cNvPr id="7" name="Textfeld 5">
            <a:extLst>
              <a:ext uri="{FF2B5EF4-FFF2-40B4-BE49-F238E27FC236}">
                <a16:creationId xmlns:a16="http://schemas.microsoft.com/office/drawing/2014/main" id="{D0B15E57-050E-4A92-A8D8-D7ABA32F7824}"/>
              </a:ext>
            </a:extLst>
          </p:cNvPr>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13</a:t>
            </a:fld>
            <a:endParaRPr lang="en-GB" sz="2400">
              <a:latin typeface="Arial" panose="020B0604020202020204" pitchFamily="34" charset="0"/>
              <a:cs typeface="Arial" panose="020B0604020202020204" pitchFamily="34" charset="0"/>
            </a:endParaRPr>
          </a:p>
        </p:txBody>
      </p:sp>
      <p:grpSp>
        <p:nvGrpSpPr>
          <p:cNvPr id="4" name="Group 3">
            <a:extLst>
              <a:ext uri="{FF2B5EF4-FFF2-40B4-BE49-F238E27FC236}">
                <a16:creationId xmlns:a16="http://schemas.microsoft.com/office/drawing/2014/main" id="{2C0D0717-1952-41F7-94FC-A1838A7CEDBD}"/>
              </a:ext>
            </a:extLst>
          </p:cNvPr>
          <p:cNvGrpSpPr/>
          <p:nvPr/>
        </p:nvGrpSpPr>
        <p:grpSpPr>
          <a:xfrm>
            <a:off x="759446" y="1544434"/>
            <a:ext cx="1078280" cy="1280500"/>
            <a:chOff x="759446" y="1544434"/>
            <a:chExt cx="1078280" cy="1280500"/>
          </a:xfrm>
        </p:grpSpPr>
        <p:sp>
          <p:nvSpPr>
            <p:cNvPr id="3" name="Rectangle 2">
              <a:extLst>
                <a:ext uri="{FF2B5EF4-FFF2-40B4-BE49-F238E27FC236}">
                  <a16:creationId xmlns:a16="http://schemas.microsoft.com/office/drawing/2014/main" id="{E0A88DC7-9B78-48A1-AB2D-1F753F8A3E6F}"/>
                </a:ext>
              </a:extLst>
            </p:cNvPr>
            <p:cNvSpPr/>
            <p:nvPr/>
          </p:nvSpPr>
          <p:spPr>
            <a:xfrm>
              <a:off x="759446" y="1544434"/>
              <a:ext cx="85139" cy="1280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C537612-76A3-40C7-8EB8-CD63EC63D651}"/>
                </a:ext>
              </a:extLst>
            </p:cNvPr>
            <p:cNvSpPr/>
            <p:nvPr/>
          </p:nvSpPr>
          <p:spPr>
            <a:xfrm rot="4046202">
              <a:off x="1284659" y="2079803"/>
              <a:ext cx="71182" cy="10349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318435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1" fill="hold" nodeType="clickEffect">
                                  <p:stCondLst>
                                    <p:cond delay="0"/>
                                  </p:stCondLst>
                                  <p:childTnLst>
                                    <p:animEffect transition="out" filter="wipe(up)">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77302" y="65677"/>
            <a:ext cx="12006967"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Heterosis</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p:txBody>
      </p:sp>
      <p:sp>
        <p:nvSpPr>
          <p:cNvPr id="3" name="TextBox 2"/>
          <p:cNvSpPr txBox="1"/>
          <p:nvPr/>
        </p:nvSpPr>
        <p:spPr>
          <a:xfrm>
            <a:off x="7192818" y="825579"/>
            <a:ext cx="4891450" cy="577081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spcBef>
                <a:spcPct val="50000"/>
              </a:spcBef>
            </a:pPr>
            <a:r>
              <a:rPr lang="en-GB" altLang="de-DE" dirty="0">
                <a:solidFill>
                  <a:srgbClr val="0000FF"/>
                </a:solidFill>
                <a:latin typeface="Arial" panose="020B0604020202020204" pitchFamily="34" charset="0"/>
                <a:cs typeface="Arial" panose="020B0604020202020204" pitchFamily="34" charset="0"/>
              </a:rPr>
              <a:t>Heterosis</a:t>
            </a:r>
            <a:r>
              <a:rPr lang="en-GB" altLang="de-DE" dirty="0">
                <a:latin typeface="Arial" panose="020B0604020202020204" pitchFamily="34" charset="0"/>
                <a:cs typeface="Arial" panose="020B0604020202020204" pitchFamily="34" charset="0"/>
              </a:rPr>
              <a:t> is an important topic for genetics as well as for animal and plant breeding. The basic observation is that offspring from crosses among relatives tend to be less </a:t>
            </a:r>
            <a:r>
              <a:rPr lang="en-GB" altLang="de-DE" dirty="0" err="1">
                <a:latin typeface="Arial" panose="020B0604020202020204" pitchFamily="34" charset="0"/>
                <a:cs typeface="Arial" panose="020B0604020202020204" pitchFamily="34" charset="0"/>
              </a:rPr>
              <a:t>vigo-rous</a:t>
            </a:r>
            <a:r>
              <a:rPr lang="en-GB" altLang="de-DE" dirty="0">
                <a:latin typeface="Arial" panose="020B0604020202020204" pitchFamily="34" charset="0"/>
                <a:cs typeface="Arial" panose="020B0604020202020204" pitchFamily="34" charset="0"/>
              </a:rPr>
              <a:t>, more sensitive, less yielding, whereas if parents are markedly distant such as from different germplasm pools, their cross-bred offspring tends to be more vigorous, more beautiful, higher yielding and more resilient than expected. Differences between parents increase heterozygosity of offspring, therefrom the term ‚</a:t>
            </a:r>
            <a:r>
              <a:rPr lang="en-GB" dirty="0">
                <a:latin typeface="Arial" panose="020B0604020202020204" pitchFamily="34" charset="0"/>
                <a:cs typeface="Arial" panose="020B0604020202020204" pitchFamily="34" charset="0"/>
              </a:rPr>
              <a:t>stimulus of heterozygosis” or “</a:t>
            </a:r>
            <a:r>
              <a:rPr lang="en-GB" dirty="0" err="1">
                <a:latin typeface="Arial" panose="020B0604020202020204" pitchFamily="34" charset="0"/>
                <a:cs typeface="Arial" panose="020B0604020202020204" pitchFamily="34" charset="0"/>
              </a:rPr>
              <a:t>heterozygotic</a:t>
            </a:r>
            <a:r>
              <a:rPr lang="en-GB" dirty="0">
                <a:latin typeface="Arial" panose="020B0604020202020204" pitchFamily="34" charset="0"/>
                <a:cs typeface="Arial" panose="020B0604020202020204" pitchFamily="34" charset="0"/>
              </a:rPr>
              <a:t> stimulation”, in short: </a:t>
            </a:r>
            <a:r>
              <a:rPr lang="en-GB" b="1" cap="small"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Heterosis</a:t>
            </a:r>
            <a:r>
              <a:rPr lang="en-GB" b="1" cap="small"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GB" altLang="de-DE" b="1" cap="small"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spcBef>
                <a:spcPct val="50000"/>
              </a:spcBef>
            </a:pPr>
            <a:r>
              <a:rPr lang="en-GB" altLang="de-DE" dirty="0">
                <a:solidFill>
                  <a:srgbClr val="0000FF"/>
                </a:solidFill>
                <a:latin typeface="Arial" panose="020B0604020202020204" pitchFamily="34" charset="0"/>
                <a:cs typeface="Arial" panose="020B0604020202020204" pitchFamily="34" charset="0"/>
              </a:rPr>
              <a:t>Heterosis</a:t>
            </a:r>
            <a:r>
              <a:rPr lang="en-GB" altLang="de-DE" dirty="0">
                <a:latin typeface="Arial" panose="020B0604020202020204" pitchFamily="34" charset="0"/>
                <a:cs typeface="Arial" panose="020B0604020202020204" pitchFamily="34" charset="0"/>
              </a:rPr>
              <a:t> is typically described in adult traits such as yield or plant height. Yet, Heterosis is already manifested during seedling develop-</a:t>
            </a:r>
            <a:r>
              <a:rPr lang="en-GB" altLang="de-DE" dirty="0" err="1">
                <a:latin typeface="Arial" panose="020B0604020202020204" pitchFamily="34" charset="0"/>
                <a:cs typeface="Arial" panose="020B0604020202020204" pitchFamily="34" charset="0"/>
              </a:rPr>
              <a:t>ment</a:t>
            </a:r>
            <a:r>
              <a:rPr lang="en-GB" altLang="de-DE" dirty="0">
                <a:latin typeface="Arial" panose="020B0604020202020204" pitchFamily="34" charset="0"/>
                <a:cs typeface="Arial" panose="020B0604020202020204" pitchFamily="34" charset="0"/>
              </a:rPr>
              <a:t>. Heterosis increases </a:t>
            </a:r>
            <a:r>
              <a:rPr lang="en-GB" alt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Vigour</a:t>
            </a:r>
            <a:r>
              <a:rPr lang="en-GB" altLang="de-DE" dirty="0">
                <a:latin typeface="Arial" panose="020B0604020202020204" pitchFamily="34" charset="0"/>
                <a:cs typeface="Arial" panose="020B0604020202020204" pitchFamily="34" charset="0"/>
              </a:rPr>
              <a:t> and </a:t>
            </a:r>
            <a:r>
              <a:rPr lang="en-GB" alt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Speed of Development</a:t>
            </a:r>
            <a:r>
              <a:rPr lang="en-GB" altLang="de-DE" dirty="0">
                <a:latin typeface="Arial" panose="020B0604020202020204" pitchFamily="34" charset="0"/>
                <a:cs typeface="Arial" panose="020B0604020202020204" pitchFamily="34" charset="0"/>
              </a:rPr>
              <a:t>, not always of ‘Agronomic Value’ such has resistance and quality.</a:t>
            </a:r>
            <a:endParaRPr lang="en-GB" dirty="0">
              <a:latin typeface="Arial" panose="020B0604020202020204" pitchFamily="34" charset="0"/>
              <a:cs typeface="Arial" panose="020B0604020202020204" pitchFamily="34" charset="0"/>
            </a:endParaRPr>
          </a:p>
        </p:txBody>
      </p:sp>
      <p:grpSp>
        <p:nvGrpSpPr>
          <p:cNvPr id="11" name="Group 10"/>
          <p:cNvGrpSpPr/>
          <p:nvPr/>
        </p:nvGrpSpPr>
        <p:grpSpPr>
          <a:xfrm>
            <a:off x="77302" y="648229"/>
            <a:ext cx="6985000" cy="5975349"/>
            <a:chOff x="77302" y="648229"/>
            <a:chExt cx="6985000" cy="5975349"/>
          </a:xfrm>
        </p:grpSpPr>
        <p:grpSp>
          <p:nvGrpSpPr>
            <p:cNvPr id="15" name="Group 2"/>
            <p:cNvGrpSpPr>
              <a:grpSpLocks/>
            </p:cNvGrpSpPr>
            <p:nvPr/>
          </p:nvGrpSpPr>
          <p:grpSpPr bwMode="auto">
            <a:xfrm>
              <a:off x="77302" y="648229"/>
              <a:ext cx="6985000" cy="5975349"/>
              <a:chOff x="-10" y="223"/>
              <a:chExt cx="2890" cy="2857"/>
            </a:xfrm>
          </p:grpSpPr>
          <p:pic>
            <p:nvPicPr>
              <p:cNvPr id="16" name="Picture 3" descr="Heterosis hc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 y="223"/>
                <a:ext cx="2890" cy="2857"/>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pic>
          <p:sp>
            <p:nvSpPr>
              <p:cNvPr id="17" name="Text Box 4"/>
              <p:cNvSpPr txBox="1">
                <a:spLocks noChangeArrowheads="1"/>
              </p:cNvSpPr>
              <p:nvPr/>
            </p:nvSpPr>
            <p:spPr bwMode="auto">
              <a:xfrm>
                <a:off x="-10" y="2834"/>
                <a:ext cx="2890" cy="177"/>
              </a:xfrm>
              <a:prstGeom prst="rect">
                <a:avLst/>
              </a:prstGeom>
              <a:solidFill>
                <a:srgbClr val="FAFB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n-GB" altLang="de-DE" sz="1800" dirty="0">
                    <a:cs typeface="Arial" panose="020B0604020202020204" pitchFamily="34" charset="0"/>
                  </a:rPr>
                  <a:t>Heterosis &amp; Inbreeding Depression in maize. Heiko Becker, 2011 </a:t>
                </a:r>
              </a:p>
            </p:txBody>
          </p:sp>
          <p:sp>
            <p:nvSpPr>
              <p:cNvPr id="18" name="Text Box 5"/>
              <p:cNvSpPr txBox="1">
                <a:spLocks noChangeArrowheads="1"/>
              </p:cNvSpPr>
              <p:nvPr/>
            </p:nvSpPr>
            <p:spPr bwMode="auto">
              <a:xfrm>
                <a:off x="1750" y="2616"/>
                <a:ext cx="533" cy="177"/>
              </a:xfrm>
              <a:prstGeom prst="rect">
                <a:avLst/>
              </a:prstGeom>
              <a:solidFill>
                <a:srgbClr val="FAFB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n-GB" altLang="de-DE" sz="1800" dirty="0" err="1">
                    <a:cs typeface="Arial" panose="020B0604020202020204" pitchFamily="34" charset="0"/>
                  </a:rPr>
                  <a:t>Selfings</a:t>
                </a:r>
                <a:endParaRPr lang="en-GB" altLang="de-DE" sz="1800" dirty="0">
                  <a:cs typeface="Arial" panose="020B0604020202020204" pitchFamily="34" charset="0"/>
                </a:endParaRPr>
              </a:p>
            </p:txBody>
          </p:sp>
          <p:sp>
            <p:nvSpPr>
              <p:cNvPr id="19" name="Text Box 6"/>
              <p:cNvSpPr txBox="1">
                <a:spLocks noChangeArrowheads="1"/>
              </p:cNvSpPr>
              <p:nvPr/>
            </p:nvSpPr>
            <p:spPr bwMode="auto">
              <a:xfrm>
                <a:off x="21" y="1300"/>
                <a:ext cx="637" cy="177"/>
              </a:xfrm>
              <a:prstGeom prst="rect">
                <a:avLst/>
              </a:prstGeom>
              <a:solidFill>
                <a:srgbClr val="FAFB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n-GB" altLang="de-DE" sz="1800" dirty="0">
                    <a:cs typeface="Arial" panose="020B0604020202020204" pitchFamily="34" charset="0"/>
                  </a:rPr>
                  <a:t>Homozygous</a:t>
                </a:r>
              </a:p>
            </p:txBody>
          </p:sp>
          <p:sp>
            <p:nvSpPr>
              <p:cNvPr id="20" name="Text Box 7"/>
              <p:cNvSpPr txBox="1">
                <a:spLocks noChangeArrowheads="1"/>
              </p:cNvSpPr>
              <p:nvPr/>
            </p:nvSpPr>
            <p:spPr bwMode="auto">
              <a:xfrm>
                <a:off x="219" y="408"/>
                <a:ext cx="607" cy="177"/>
              </a:xfrm>
              <a:prstGeom prst="rect">
                <a:avLst/>
              </a:prstGeom>
              <a:solidFill>
                <a:srgbClr val="FAFB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n-GB" altLang="de-DE" sz="1800" dirty="0">
                    <a:solidFill>
                      <a:srgbClr val="0000FF"/>
                    </a:solidFill>
                    <a:cs typeface="Arial" panose="020B0604020202020204" pitchFamily="34" charset="0"/>
                  </a:rPr>
                  <a:t>Non-inbred</a:t>
                </a:r>
              </a:p>
            </p:txBody>
          </p:sp>
          <p:sp>
            <p:nvSpPr>
              <p:cNvPr id="21" name="Text Box 8"/>
              <p:cNvSpPr txBox="1">
                <a:spLocks noChangeArrowheads="1"/>
              </p:cNvSpPr>
              <p:nvPr/>
            </p:nvSpPr>
            <p:spPr bwMode="auto">
              <a:xfrm>
                <a:off x="480" y="796"/>
                <a:ext cx="549" cy="177"/>
              </a:xfrm>
              <a:prstGeom prst="rect">
                <a:avLst/>
              </a:prstGeom>
              <a:solidFill>
                <a:srgbClr val="FAFB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50000"/>
                  </a:spcBef>
                  <a:buFontTx/>
                  <a:buNone/>
                </a:pPr>
                <a:r>
                  <a:rPr lang="en-GB" altLang="de-DE" sz="1800" dirty="0">
                    <a:cs typeface="Arial" panose="020B0604020202020204" pitchFamily="34" charset="0"/>
                  </a:rPr>
                  <a:t>Heterosis</a:t>
                </a:r>
              </a:p>
            </p:txBody>
          </p:sp>
          <p:sp>
            <p:nvSpPr>
              <p:cNvPr id="22" name="Text Box 9"/>
              <p:cNvSpPr txBox="1">
                <a:spLocks noChangeArrowheads="1"/>
              </p:cNvSpPr>
              <p:nvPr/>
            </p:nvSpPr>
            <p:spPr bwMode="auto">
              <a:xfrm>
                <a:off x="2100" y="779"/>
                <a:ext cx="735" cy="309"/>
              </a:xfrm>
              <a:prstGeom prst="rect">
                <a:avLst/>
              </a:prstGeom>
              <a:solidFill>
                <a:srgbClr val="FAFB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50000"/>
                  </a:spcBef>
                  <a:buFontTx/>
                  <a:buNone/>
                </a:pPr>
                <a:r>
                  <a:rPr lang="en-GB" altLang="de-DE" sz="1800" dirty="0">
                    <a:cs typeface="Arial" panose="020B0604020202020204" pitchFamily="34" charset="0"/>
                  </a:rPr>
                  <a:t>Inbreeding Depression</a:t>
                </a:r>
              </a:p>
            </p:txBody>
          </p:sp>
          <p:sp>
            <p:nvSpPr>
              <p:cNvPr id="23" name="Text Box 10"/>
              <p:cNvSpPr txBox="1">
                <a:spLocks noChangeArrowheads="1"/>
              </p:cNvSpPr>
              <p:nvPr/>
            </p:nvSpPr>
            <p:spPr bwMode="auto">
              <a:xfrm>
                <a:off x="68" y="227"/>
                <a:ext cx="1114" cy="177"/>
              </a:xfrm>
              <a:prstGeom prst="rect">
                <a:avLst/>
              </a:prstGeom>
              <a:solidFill>
                <a:srgbClr val="FAFB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endParaRPr lang="en-GB" altLang="de-DE" sz="1800" dirty="0">
                  <a:solidFill>
                    <a:schemeClr val="bg1"/>
                  </a:solidFill>
                  <a:cs typeface="Arial" panose="020B0604020202020204" pitchFamily="34" charset="0"/>
                </a:endParaRPr>
              </a:p>
            </p:txBody>
          </p:sp>
        </p:grpSp>
        <p:cxnSp>
          <p:nvCxnSpPr>
            <p:cNvPr id="5" name="Straight Connector 4"/>
            <p:cNvCxnSpPr/>
            <p:nvPr/>
          </p:nvCxnSpPr>
          <p:spPr>
            <a:xfrm>
              <a:off x="2097877" y="1260566"/>
              <a:ext cx="4855662" cy="13063"/>
            </a:xfrm>
            <a:prstGeom prst="line">
              <a:avLst/>
            </a:prstGeom>
            <a:ln w="19050">
              <a:solidFill>
                <a:srgbClr val="0000FF"/>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24" name="Textfeld 5">
            <a:extLst>
              <a:ext uri="{FF2B5EF4-FFF2-40B4-BE49-F238E27FC236}">
                <a16:creationId xmlns:a16="http://schemas.microsoft.com/office/drawing/2014/main" id="{4409F7F2-2C14-46FC-AEE5-9FE4017A4175}"/>
              </a:ext>
            </a:extLst>
          </p:cNvPr>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14</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76393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77302" y="65677"/>
            <a:ext cx="12006967"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latin typeface="Arial" panose="020B0604020202020204" pitchFamily="34" charset="0"/>
                <a:cs typeface="Arial" panose="020B0604020202020204" pitchFamily="34" charset="0"/>
              </a:rPr>
              <a:t>Definition and further comments on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Heterosis</a:t>
            </a:r>
            <a:r>
              <a:rPr lang="en-GB" sz="2400" dirty="0">
                <a:latin typeface="Arial" panose="020B0604020202020204" pitchFamily="34" charset="0"/>
                <a:cs typeface="Arial" panose="020B0604020202020204" pitchFamily="34" charset="0"/>
              </a:rPr>
              <a:t> (Hybrid Vigour; </a:t>
            </a:r>
            <a:r>
              <a:rPr lang="en-GB" sz="2400" i="1" dirty="0" err="1">
                <a:latin typeface="Arial" panose="020B0604020202020204" pitchFamily="34" charset="0"/>
                <a:cs typeface="Arial" panose="020B0604020202020204" pitchFamily="34" charset="0"/>
              </a:rPr>
              <a:t>Bastardwüchsigkeit</a:t>
            </a:r>
            <a:r>
              <a:rPr lang="en-GB" sz="2400" dirty="0">
                <a:latin typeface="Arial" panose="020B0604020202020204" pitchFamily="34" charset="0"/>
                <a:cs typeface="Arial" panose="020B0604020202020204" pitchFamily="34" charset="0"/>
              </a:rPr>
              <a:t>). </a:t>
            </a:r>
          </a:p>
        </p:txBody>
      </p:sp>
      <p:grpSp>
        <p:nvGrpSpPr>
          <p:cNvPr id="4" name="Group 2"/>
          <p:cNvGrpSpPr>
            <a:grpSpLocks/>
          </p:cNvGrpSpPr>
          <p:nvPr/>
        </p:nvGrpSpPr>
        <p:grpSpPr bwMode="auto">
          <a:xfrm>
            <a:off x="77302" y="648229"/>
            <a:ext cx="6985000" cy="5975349"/>
            <a:chOff x="-10" y="223"/>
            <a:chExt cx="2890" cy="2857"/>
          </a:xfrm>
        </p:grpSpPr>
        <p:pic>
          <p:nvPicPr>
            <p:cNvPr id="5" name="Picture 3" descr="Heterosis hc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 y="223"/>
              <a:ext cx="2890" cy="2857"/>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pic>
        <p:sp>
          <p:nvSpPr>
            <p:cNvPr id="7" name="Text Box 4"/>
            <p:cNvSpPr txBox="1">
              <a:spLocks noChangeArrowheads="1"/>
            </p:cNvSpPr>
            <p:nvPr/>
          </p:nvSpPr>
          <p:spPr bwMode="auto">
            <a:xfrm>
              <a:off x="-10" y="2834"/>
              <a:ext cx="2890" cy="177"/>
            </a:xfrm>
            <a:prstGeom prst="rect">
              <a:avLst/>
            </a:prstGeom>
            <a:solidFill>
              <a:srgbClr val="FAFB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n-GB" altLang="de-DE" sz="1800" dirty="0">
                  <a:cs typeface="Arial" panose="020B0604020202020204" pitchFamily="34" charset="0"/>
                </a:rPr>
                <a:t>Heterosis &amp; Inbreeding Depression in maize. Heiko Becker, 2011 </a:t>
              </a:r>
            </a:p>
          </p:txBody>
        </p:sp>
        <p:sp>
          <p:nvSpPr>
            <p:cNvPr id="8" name="Text Box 5"/>
            <p:cNvSpPr txBox="1">
              <a:spLocks noChangeArrowheads="1"/>
            </p:cNvSpPr>
            <p:nvPr/>
          </p:nvSpPr>
          <p:spPr bwMode="auto">
            <a:xfrm>
              <a:off x="1750" y="2616"/>
              <a:ext cx="533" cy="177"/>
            </a:xfrm>
            <a:prstGeom prst="rect">
              <a:avLst/>
            </a:prstGeom>
            <a:solidFill>
              <a:srgbClr val="FAFB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n-GB" altLang="de-DE" sz="1800" noProof="1">
                  <a:cs typeface="Arial" panose="020B0604020202020204" pitchFamily="34" charset="0"/>
                </a:rPr>
                <a:t>Selfings</a:t>
              </a:r>
            </a:p>
          </p:txBody>
        </p:sp>
        <p:sp>
          <p:nvSpPr>
            <p:cNvPr id="9" name="Text Box 6"/>
            <p:cNvSpPr txBox="1">
              <a:spLocks noChangeArrowheads="1"/>
            </p:cNvSpPr>
            <p:nvPr/>
          </p:nvSpPr>
          <p:spPr bwMode="auto">
            <a:xfrm>
              <a:off x="21" y="1300"/>
              <a:ext cx="637" cy="177"/>
            </a:xfrm>
            <a:prstGeom prst="rect">
              <a:avLst/>
            </a:prstGeom>
            <a:solidFill>
              <a:srgbClr val="FAFB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n-GB" altLang="de-DE" sz="1800" dirty="0">
                  <a:solidFill>
                    <a:srgbClr val="C00000"/>
                  </a:solidFill>
                  <a:cs typeface="Arial" panose="020B0604020202020204" pitchFamily="34" charset="0"/>
                </a:rPr>
                <a:t>Homozygous</a:t>
              </a:r>
            </a:p>
          </p:txBody>
        </p:sp>
        <p:sp>
          <p:nvSpPr>
            <p:cNvPr id="10" name="Text Box 7"/>
            <p:cNvSpPr txBox="1">
              <a:spLocks noChangeArrowheads="1"/>
            </p:cNvSpPr>
            <p:nvPr/>
          </p:nvSpPr>
          <p:spPr bwMode="auto">
            <a:xfrm>
              <a:off x="219" y="408"/>
              <a:ext cx="607" cy="177"/>
            </a:xfrm>
            <a:prstGeom prst="rect">
              <a:avLst/>
            </a:prstGeom>
            <a:solidFill>
              <a:srgbClr val="FAFB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n-GB" altLang="de-DE" sz="1800" dirty="0">
                  <a:solidFill>
                    <a:srgbClr val="FFF2CD"/>
                  </a:solidFill>
                  <a:cs typeface="Arial" panose="020B0604020202020204" pitchFamily="34" charset="0"/>
                </a:rPr>
                <a:t>Non-inbred</a:t>
              </a:r>
            </a:p>
          </p:txBody>
        </p:sp>
        <p:sp>
          <p:nvSpPr>
            <p:cNvPr id="11" name="Text Box 8"/>
            <p:cNvSpPr txBox="1">
              <a:spLocks noChangeArrowheads="1"/>
            </p:cNvSpPr>
            <p:nvPr/>
          </p:nvSpPr>
          <p:spPr bwMode="auto">
            <a:xfrm>
              <a:off x="480" y="796"/>
              <a:ext cx="549" cy="177"/>
            </a:xfrm>
            <a:prstGeom prst="rect">
              <a:avLst/>
            </a:prstGeom>
            <a:solidFill>
              <a:srgbClr val="FAFB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50000"/>
                </a:spcBef>
                <a:buFontTx/>
                <a:buNone/>
              </a:pPr>
              <a:r>
                <a:rPr lang="en-GB" altLang="de-DE" sz="1800" dirty="0">
                  <a:cs typeface="Arial" panose="020B0604020202020204" pitchFamily="34" charset="0"/>
                </a:rPr>
                <a:t>Heterosis</a:t>
              </a:r>
            </a:p>
          </p:txBody>
        </p:sp>
        <p:sp>
          <p:nvSpPr>
            <p:cNvPr id="12" name="Text Box 9"/>
            <p:cNvSpPr txBox="1">
              <a:spLocks noChangeArrowheads="1"/>
            </p:cNvSpPr>
            <p:nvPr/>
          </p:nvSpPr>
          <p:spPr bwMode="auto">
            <a:xfrm>
              <a:off x="2100" y="779"/>
              <a:ext cx="735" cy="309"/>
            </a:xfrm>
            <a:prstGeom prst="rect">
              <a:avLst/>
            </a:prstGeom>
            <a:solidFill>
              <a:srgbClr val="FAFB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50000"/>
                </a:spcBef>
                <a:buFontTx/>
                <a:buNone/>
              </a:pPr>
              <a:r>
                <a:rPr lang="en-GB" altLang="de-DE" sz="1800" dirty="0">
                  <a:cs typeface="Arial" panose="020B0604020202020204" pitchFamily="34" charset="0"/>
                </a:rPr>
                <a:t>Inbreeding Depression</a:t>
              </a:r>
            </a:p>
          </p:txBody>
        </p:sp>
        <p:sp>
          <p:nvSpPr>
            <p:cNvPr id="13" name="Text Box 10"/>
            <p:cNvSpPr txBox="1">
              <a:spLocks noChangeArrowheads="1"/>
            </p:cNvSpPr>
            <p:nvPr/>
          </p:nvSpPr>
          <p:spPr bwMode="auto">
            <a:xfrm>
              <a:off x="68" y="227"/>
              <a:ext cx="1114" cy="177"/>
            </a:xfrm>
            <a:prstGeom prst="rect">
              <a:avLst/>
            </a:prstGeom>
            <a:solidFill>
              <a:srgbClr val="FAFB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endParaRPr lang="en-GB" altLang="de-DE" sz="1800" dirty="0">
                <a:solidFill>
                  <a:schemeClr val="bg1"/>
                </a:solidFill>
                <a:cs typeface="Arial" panose="020B0604020202020204" pitchFamily="34" charset="0"/>
              </a:endParaRPr>
            </a:p>
          </p:txBody>
        </p:sp>
      </p:grpSp>
      <p:sp>
        <p:nvSpPr>
          <p:cNvPr id="3" name="TextBox 2"/>
          <p:cNvSpPr txBox="1"/>
          <p:nvPr/>
        </p:nvSpPr>
        <p:spPr>
          <a:xfrm>
            <a:off x="7192818" y="648607"/>
            <a:ext cx="4891450" cy="595547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spcBef>
                <a:spcPct val="50000"/>
              </a:spcBef>
            </a:pPr>
            <a:r>
              <a:rPr lang="en-GB" altLang="de-DE" dirty="0">
                <a:latin typeface="Arial" panose="020B0604020202020204" pitchFamily="34" charset="0"/>
                <a:cs typeface="Arial" panose="020B0604020202020204" pitchFamily="34" charset="0"/>
              </a:rPr>
              <a:t>Heterosis is defined as the difference of performance in generation F1 compared to the average of the homozygous parents (‘mid-parent’).  Heterosis = F1 - ½(P1 + P2).</a:t>
            </a:r>
            <a:endParaRPr lang="en-GB" altLang="de-DE" sz="800" dirty="0">
              <a:latin typeface="Arial" panose="020B0604020202020204" pitchFamily="34" charset="0"/>
              <a:cs typeface="Arial" panose="020B0604020202020204" pitchFamily="34" charset="0"/>
            </a:endParaRPr>
          </a:p>
          <a:p>
            <a:pPr>
              <a:spcBef>
                <a:spcPct val="50000"/>
              </a:spcBef>
            </a:pPr>
            <a:endParaRPr lang="en-GB" altLang="de-DE" sz="800" dirty="0">
              <a:latin typeface="Arial" panose="020B0604020202020204" pitchFamily="34" charset="0"/>
              <a:cs typeface="Arial" panose="020B0604020202020204" pitchFamily="34" charset="0"/>
            </a:endParaRPr>
          </a:p>
          <a:p>
            <a:pPr>
              <a:spcBef>
                <a:spcPct val="50000"/>
              </a:spcBef>
            </a:pPr>
            <a:r>
              <a:rPr lang="en-GB" altLang="de-DE" dirty="0">
                <a:latin typeface="Arial" panose="020B0604020202020204" pitchFamily="34" charset="0"/>
                <a:cs typeface="Arial" panose="020B0604020202020204" pitchFamily="34" charset="0"/>
              </a:rPr>
              <a:t>The reference for heterosis is the parent’s mean-value-of-trait. Mind: </a:t>
            </a:r>
            <a:r>
              <a:rPr lang="en-GB" altLang="de-DE" dirty="0">
                <a:solidFill>
                  <a:srgbClr val="C00000"/>
                </a:solidFill>
                <a:latin typeface="Arial" panose="020B0604020202020204" pitchFamily="34" charset="0"/>
                <a:cs typeface="Arial" panose="020B0604020202020204" pitchFamily="34" charset="0"/>
              </a:rPr>
              <a:t>Parents are fully </a:t>
            </a:r>
            <a:r>
              <a:rPr lang="en-GB" altLang="de-DE"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homozygous</a:t>
            </a:r>
            <a:r>
              <a:rPr lang="en-GB" altLang="de-DE" dirty="0">
                <a:latin typeface="Arial" panose="020B0604020202020204" pitchFamily="34" charset="0"/>
                <a:cs typeface="Arial" panose="020B0604020202020204" pitchFamily="34" charset="0"/>
              </a:rPr>
              <a:t>. If parents are not homozygous, then F1 minus parental mean is not Heterosis.</a:t>
            </a:r>
          </a:p>
          <a:p>
            <a:pPr>
              <a:spcBef>
                <a:spcPct val="50000"/>
              </a:spcBef>
            </a:pPr>
            <a:r>
              <a:rPr lang="en-GB" altLang="de-DE" dirty="0">
                <a:latin typeface="Arial" panose="020B0604020202020204" pitchFamily="34" charset="0"/>
                <a:cs typeface="Arial" panose="020B0604020202020204" pitchFamily="34" charset="0"/>
              </a:rPr>
              <a:t>We can always think about the performance </a:t>
            </a:r>
            <a:br>
              <a:rPr lang="en-GB" altLang="de-DE" dirty="0">
                <a:latin typeface="Arial" panose="020B0604020202020204" pitchFamily="34" charset="0"/>
                <a:cs typeface="Arial" panose="020B0604020202020204" pitchFamily="34" charset="0"/>
              </a:rPr>
            </a:br>
            <a:r>
              <a:rPr lang="en-GB" altLang="de-DE" dirty="0">
                <a:latin typeface="Arial" panose="020B0604020202020204" pitchFamily="34" charset="0"/>
                <a:cs typeface="Arial" panose="020B0604020202020204" pitchFamily="34" charset="0"/>
              </a:rPr>
              <a:t>of non-existing, ‘homozygous-conceptual-parents’.  Such parents did always ‘nearly’ exist, at least the actual gametes that united to give rise to the F1-genotype did indeed exist. These two very gametes, transformed into diploid (and of course thus homozygous) plants, would have been the adequate parents P1 and P2 to assess heterosis of their hybrid.</a:t>
            </a:r>
          </a:p>
          <a:p>
            <a:pPr>
              <a:spcBef>
                <a:spcPct val="50000"/>
              </a:spcBef>
            </a:pPr>
            <a:r>
              <a:rPr lang="en-GB" altLang="de-DE" dirty="0">
                <a:solidFill>
                  <a:schemeClr val="tx1">
                    <a:lumMod val="50000"/>
                    <a:lumOff val="50000"/>
                  </a:schemeClr>
                </a:solidFill>
                <a:latin typeface="Arial" panose="020B0604020202020204" pitchFamily="34" charset="0"/>
                <a:cs typeface="Arial" panose="020B0604020202020204" pitchFamily="34" charset="0"/>
              </a:rPr>
              <a:t>We neglect ‚better-parent heterosis‘ and focus on </a:t>
            </a:r>
            <a:r>
              <a:rPr lang="en-GB" altLang="de-DE" dirty="0">
                <a:latin typeface="Arial" panose="020B0604020202020204" pitchFamily="34" charset="0"/>
                <a:cs typeface="Arial" panose="020B0604020202020204" pitchFamily="34" charset="0"/>
              </a:rPr>
              <a:t>‘mid-parent heterosis’.</a:t>
            </a:r>
          </a:p>
        </p:txBody>
      </p:sp>
      <p:sp>
        <p:nvSpPr>
          <p:cNvPr id="14" name="TextBox 13"/>
          <p:cNvSpPr txBox="1"/>
          <p:nvPr/>
        </p:nvSpPr>
        <p:spPr>
          <a:xfrm>
            <a:off x="1364331" y="5679276"/>
            <a:ext cx="1909234" cy="369332"/>
          </a:xfrm>
          <a:prstGeom prst="rect">
            <a:avLst/>
          </a:prstGeom>
          <a:solidFill>
            <a:srgbClr val="FAFB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spcBef>
                <a:spcPct val="50000"/>
              </a:spcBef>
              <a:buFontTx/>
              <a:buNone/>
              <a:defRPr>
                <a:latin typeface="Arial" pitchFamily="34" charset="0"/>
                <a:cs typeface="Arial" panose="020B0604020202020204" pitchFamily="34" charset="0"/>
              </a:defRPr>
            </a:lvl1pPr>
            <a:lvl2pPr marL="742950" indent="-285750" eaLnBrk="0" hangingPunct="0">
              <a:spcBef>
                <a:spcPct val="20000"/>
              </a:spcBef>
              <a:buChar char="–"/>
              <a:defRPr sz="2800">
                <a:latin typeface="Arial" pitchFamily="34" charset="0"/>
              </a:defRPr>
            </a:lvl2pPr>
            <a:lvl3pPr marL="1143000" indent="-228600" eaLnBrk="0" hangingPunct="0">
              <a:spcBef>
                <a:spcPct val="20000"/>
              </a:spcBef>
              <a:buChar char="•"/>
              <a:defRPr sz="2400">
                <a:latin typeface="Arial" pitchFamily="34" charset="0"/>
              </a:defRPr>
            </a:lvl3pPr>
            <a:lvl4pPr marL="1600200" indent="-228600" eaLnBrk="0" hangingPunct="0">
              <a:spcBef>
                <a:spcPct val="20000"/>
              </a:spcBef>
              <a:buChar char="–"/>
              <a:defRPr sz="2000">
                <a:latin typeface="Arial" pitchFamily="34" charset="0"/>
              </a:defRPr>
            </a:lvl4pPr>
            <a:lvl5pPr marL="2057400" indent="-228600" eaLnBrk="0" hangingPunct="0">
              <a:spcBef>
                <a:spcPct val="20000"/>
              </a:spcBef>
              <a:buChar char="»"/>
              <a:defRPr sz="2000">
                <a:latin typeface="Arial" pitchFamily="34" charset="0"/>
              </a:defRPr>
            </a:lvl5pPr>
            <a:lvl6pPr marL="2514600" indent="-228600" eaLnBrk="0" fontAlgn="base" hangingPunct="0">
              <a:spcBef>
                <a:spcPct val="20000"/>
              </a:spcBef>
              <a:spcAft>
                <a:spcPct val="0"/>
              </a:spcAft>
              <a:buChar char="»"/>
              <a:defRPr sz="2000">
                <a:latin typeface="Arial" pitchFamily="34" charset="0"/>
              </a:defRPr>
            </a:lvl6pPr>
            <a:lvl7pPr marL="2971800" indent="-228600" eaLnBrk="0" fontAlgn="base" hangingPunct="0">
              <a:spcBef>
                <a:spcPct val="20000"/>
              </a:spcBef>
              <a:spcAft>
                <a:spcPct val="0"/>
              </a:spcAft>
              <a:buChar char="»"/>
              <a:defRPr sz="2000">
                <a:latin typeface="Arial" pitchFamily="34" charset="0"/>
              </a:defRPr>
            </a:lvl7pPr>
            <a:lvl8pPr marL="3429000" indent="-228600" eaLnBrk="0" fontAlgn="base" hangingPunct="0">
              <a:spcBef>
                <a:spcPct val="20000"/>
              </a:spcBef>
              <a:spcAft>
                <a:spcPct val="0"/>
              </a:spcAft>
              <a:buChar char="»"/>
              <a:defRPr sz="2000">
                <a:latin typeface="Arial" pitchFamily="34" charset="0"/>
              </a:defRPr>
            </a:lvl8pPr>
            <a:lvl9pPr marL="3886200" indent="-228600" eaLnBrk="0" fontAlgn="base" hangingPunct="0">
              <a:spcBef>
                <a:spcPct val="20000"/>
              </a:spcBef>
              <a:spcAft>
                <a:spcPct val="0"/>
              </a:spcAft>
              <a:buChar char="»"/>
              <a:defRPr sz="2000">
                <a:latin typeface="Arial" pitchFamily="34" charset="0"/>
              </a:defRPr>
            </a:lvl9pPr>
          </a:lstStyle>
          <a:p>
            <a:r>
              <a:rPr lang="de-DE" dirty="0">
                <a:solidFill>
                  <a:srgbClr val="C00000"/>
                </a:solidFill>
              </a:rPr>
              <a:t>P1</a:t>
            </a:r>
            <a:r>
              <a:rPr lang="de-DE" dirty="0"/>
              <a:t>   x    </a:t>
            </a:r>
            <a:r>
              <a:rPr lang="de-DE" dirty="0">
                <a:solidFill>
                  <a:srgbClr val="C00000"/>
                </a:solidFill>
              </a:rPr>
              <a:t>P2</a:t>
            </a:r>
            <a:r>
              <a:rPr lang="de-DE" dirty="0"/>
              <a:t>► </a:t>
            </a:r>
            <a:r>
              <a:rPr lang="de-DE" dirty="0">
                <a:solidFill>
                  <a:srgbClr val="0000FF"/>
                </a:solidFill>
              </a:rPr>
              <a:t>F1</a:t>
            </a:r>
            <a:endParaRPr lang="en-GB" dirty="0">
              <a:solidFill>
                <a:srgbClr val="0000FF"/>
              </a:solidFill>
            </a:endParaRPr>
          </a:p>
        </p:txBody>
      </p:sp>
      <p:sp>
        <p:nvSpPr>
          <p:cNvPr id="15" name="TextBox 14"/>
          <p:cNvSpPr txBox="1"/>
          <p:nvPr/>
        </p:nvSpPr>
        <p:spPr>
          <a:xfrm>
            <a:off x="6161689" y="5653133"/>
            <a:ext cx="515269" cy="369332"/>
          </a:xfrm>
          <a:prstGeom prst="rect">
            <a:avLst/>
          </a:prstGeom>
          <a:solidFill>
            <a:srgbClr val="FAFB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spcBef>
                <a:spcPct val="50000"/>
              </a:spcBef>
              <a:buFontTx/>
              <a:buNone/>
              <a:defRPr>
                <a:latin typeface="Arial" pitchFamily="34" charset="0"/>
                <a:cs typeface="Arial" panose="020B0604020202020204" pitchFamily="34" charset="0"/>
              </a:defRPr>
            </a:lvl1pPr>
            <a:lvl2pPr marL="742950" indent="-285750" eaLnBrk="0" hangingPunct="0">
              <a:spcBef>
                <a:spcPct val="20000"/>
              </a:spcBef>
              <a:buChar char="–"/>
              <a:defRPr sz="2800">
                <a:latin typeface="Arial" pitchFamily="34" charset="0"/>
              </a:defRPr>
            </a:lvl2pPr>
            <a:lvl3pPr marL="1143000" indent="-228600" eaLnBrk="0" hangingPunct="0">
              <a:spcBef>
                <a:spcPct val="20000"/>
              </a:spcBef>
              <a:buChar char="•"/>
              <a:defRPr sz="2400">
                <a:latin typeface="Arial" pitchFamily="34" charset="0"/>
              </a:defRPr>
            </a:lvl3pPr>
            <a:lvl4pPr marL="1600200" indent="-228600" eaLnBrk="0" hangingPunct="0">
              <a:spcBef>
                <a:spcPct val="20000"/>
              </a:spcBef>
              <a:buChar char="–"/>
              <a:defRPr sz="2000">
                <a:latin typeface="Arial" pitchFamily="34" charset="0"/>
              </a:defRPr>
            </a:lvl4pPr>
            <a:lvl5pPr marL="2057400" indent="-228600" eaLnBrk="0" hangingPunct="0">
              <a:spcBef>
                <a:spcPct val="20000"/>
              </a:spcBef>
              <a:buChar char="»"/>
              <a:defRPr sz="2000">
                <a:latin typeface="Arial" pitchFamily="34" charset="0"/>
              </a:defRPr>
            </a:lvl5pPr>
            <a:lvl6pPr marL="2514600" indent="-228600" eaLnBrk="0" fontAlgn="base" hangingPunct="0">
              <a:spcBef>
                <a:spcPct val="20000"/>
              </a:spcBef>
              <a:spcAft>
                <a:spcPct val="0"/>
              </a:spcAft>
              <a:buChar char="»"/>
              <a:defRPr sz="2000">
                <a:latin typeface="Arial" pitchFamily="34" charset="0"/>
              </a:defRPr>
            </a:lvl6pPr>
            <a:lvl7pPr marL="2971800" indent="-228600" eaLnBrk="0" fontAlgn="base" hangingPunct="0">
              <a:spcBef>
                <a:spcPct val="20000"/>
              </a:spcBef>
              <a:spcAft>
                <a:spcPct val="0"/>
              </a:spcAft>
              <a:buChar char="»"/>
              <a:defRPr sz="2000">
                <a:latin typeface="Arial" pitchFamily="34" charset="0"/>
              </a:defRPr>
            </a:lvl7pPr>
            <a:lvl8pPr marL="3429000" indent="-228600" eaLnBrk="0" fontAlgn="base" hangingPunct="0">
              <a:spcBef>
                <a:spcPct val="20000"/>
              </a:spcBef>
              <a:spcAft>
                <a:spcPct val="0"/>
              </a:spcAft>
              <a:buChar char="»"/>
              <a:defRPr sz="2000">
                <a:latin typeface="Arial" pitchFamily="34" charset="0"/>
              </a:defRPr>
            </a:lvl8pPr>
            <a:lvl9pPr marL="3886200" indent="-228600" eaLnBrk="0" fontAlgn="base" hangingPunct="0">
              <a:spcBef>
                <a:spcPct val="20000"/>
              </a:spcBef>
              <a:spcAft>
                <a:spcPct val="0"/>
              </a:spcAft>
              <a:buChar char="»"/>
              <a:defRPr sz="2000">
                <a:latin typeface="Arial" pitchFamily="34" charset="0"/>
              </a:defRPr>
            </a:lvl9pPr>
          </a:lstStyle>
          <a:p>
            <a:r>
              <a:rPr lang="de-DE" dirty="0">
                <a:solidFill>
                  <a:srgbClr val="C00000"/>
                </a:solidFill>
              </a:rPr>
              <a:t>F∞</a:t>
            </a:r>
            <a:endParaRPr lang="en-GB" dirty="0">
              <a:solidFill>
                <a:srgbClr val="C00000"/>
              </a:solidFill>
            </a:endParaRPr>
          </a:p>
        </p:txBody>
      </p:sp>
      <p:sp>
        <p:nvSpPr>
          <p:cNvPr id="16" name="TextBox 15"/>
          <p:cNvSpPr txBox="1"/>
          <p:nvPr/>
        </p:nvSpPr>
        <p:spPr>
          <a:xfrm>
            <a:off x="3217333" y="5662574"/>
            <a:ext cx="1098810" cy="369332"/>
          </a:xfrm>
          <a:prstGeom prst="rect">
            <a:avLst/>
          </a:prstGeom>
          <a:solidFill>
            <a:srgbClr val="FAFB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spcBef>
                <a:spcPct val="50000"/>
              </a:spcBef>
              <a:buFontTx/>
              <a:buNone/>
              <a:defRPr>
                <a:latin typeface="Arial" pitchFamily="34" charset="0"/>
                <a:cs typeface="Arial" panose="020B0604020202020204" pitchFamily="34" charset="0"/>
              </a:defRPr>
            </a:lvl1pPr>
            <a:lvl2pPr marL="742950" indent="-285750" eaLnBrk="0" hangingPunct="0">
              <a:spcBef>
                <a:spcPct val="20000"/>
              </a:spcBef>
              <a:buChar char="–"/>
              <a:defRPr sz="2800">
                <a:latin typeface="Arial" pitchFamily="34" charset="0"/>
              </a:defRPr>
            </a:lvl2pPr>
            <a:lvl3pPr marL="1143000" indent="-228600" eaLnBrk="0" hangingPunct="0">
              <a:spcBef>
                <a:spcPct val="20000"/>
              </a:spcBef>
              <a:buChar char="•"/>
              <a:defRPr sz="2400">
                <a:latin typeface="Arial" pitchFamily="34" charset="0"/>
              </a:defRPr>
            </a:lvl3pPr>
            <a:lvl4pPr marL="1600200" indent="-228600" eaLnBrk="0" hangingPunct="0">
              <a:spcBef>
                <a:spcPct val="20000"/>
              </a:spcBef>
              <a:buChar char="–"/>
              <a:defRPr sz="2000">
                <a:latin typeface="Arial" pitchFamily="34" charset="0"/>
              </a:defRPr>
            </a:lvl4pPr>
            <a:lvl5pPr marL="2057400" indent="-228600" eaLnBrk="0" hangingPunct="0">
              <a:spcBef>
                <a:spcPct val="20000"/>
              </a:spcBef>
              <a:buChar char="»"/>
              <a:defRPr sz="2000">
                <a:latin typeface="Arial" pitchFamily="34" charset="0"/>
              </a:defRPr>
            </a:lvl5pPr>
            <a:lvl6pPr marL="2514600" indent="-228600" eaLnBrk="0" fontAlgn="base" hangingPunct="0">
              <a:spcBef>
                <a:spcPct val="20000"/>
              </a:spcBef>
              <a:spcAft>
                <a:spcPct val="0"/>
              </a:spcAft>
              <a:buChar char="»"/>
              <a:defRPr sz="2000">
                <a:latin typeface="Arial" pitchFamily="34" charset="0"/>
              </a:defRPr>
            </a:lvl6pPr>
            <a:lvl7pPr marL="2971800" indent="-228600" eaLnBrk="0" fontAlgn="base" hangingPunct="0">
              <a:spcBef>
                <a:spcPct val="20000"/>
              </a:spcBef>
              <a:spcAft>
                <a:spcPct val="0"/>
              </a:spcAft>
              <a:buChar char="»"/>
              <a:defRPr sz="2000">
                <a:latin typeface="Arial" pitchFamily="34" charset="0"/>
              </a:defRPr>
            </a:lvl7pPr>
            <a:lvl8pPr marL="3429000" indent="-228600" eaLnBrk="0" fontAlgn="base" hangingPunct="0">
              <a:spcBef>
                <a:spcPct val="20000"/>
              </a:spcBef>
              <a:spcAft>
                <a:spcPct val="0"/>
              </a:spcAft>
              <a:buChar char="»"/>
              <a:defRPr sz="2000">
                <a:latin typeface="Arial" pitchFamily="34" charset="0"/>
              </a:defRPr>
            </a:lvl8pPr>
            <a:lvl9pPr marL="3886200" indent="-228600" eaLnBrk="0" fontAlgn="base" hangingPunct="0">
              <a:spcBef>
                <a:spcPct val="20000"/>
              </a:spcBef>
              <a:spcAft>
                <a:spcPct val="0"/>
              </a:spcAft>
              <a:buChar char="»"/>
              <a:defRPr sz="2000">
                <a:latin typeface="Arial" pitchFamily="34" charset="0"/>
              </a:defRPr>
            </a:lvl9pPr>
          </a:lstStyle>
          <a:p>
            <a:r>
              <a:rPr lang="de-DE" dirty="0"/>
              <a:t>►►►►</a:t>
            </a:r>
            <a:endParaRPr lang="en-GB" dirty="0"/>
          </a:p>
        </p:txBody>
      </p:sp>
      <p:sp>
        <p:nvSpPr>
          <p:cNvPr id="17" name="TextBox 16"/>
          <p:cNvSpPr txBox="1"/>
          <p:nvPr/>
        </p:nvSpPr>
        <p:spPr>
          <a:xfrm>
            <a:off x="5476505" y="5675503"/>
            <a:ext cx="651320" cy="369332"/>
          </a:xfrm>
          <a:prstGeom prst="rect">
            <a:avLst/>
          </a:prstGeom>
          <a:solidFill>
            <a:srgbClr val="FAFB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spcBef>
                <a:spcPct val="50000"/>
              </a:spcBef>
              <a:buFontTx/>
              <a:buNone/>
              <a:defRPr>
                <a:latin typeface="Arial" pitchFamily="34" charset="0"/>
                <a:cs typeface="Arial" panose="020B0604020202020204" pitchFamily="34" charset="0"/>
              </a:defRPr>
            </a:lvl1pPr>
            <a:lvl2pPr marL="742950" indent="-285750" eaLnBrk="0" hangingPunct="0">
              <a:spcBef>
                <a:spcPct val="20000"/>
              </a:spcBef>
              <a:buChar char="–"/>
              <a:defRPr sz="2800">
                <a:latin typeface="Arial" pitchFamily="34" charset="0"/>
              </a:defRPr>
            </a:lvl2pPr>
            <a:lvl3pPr marL="1143000" indent="-228600" eaLnBrk="0" hangingPunct="0">
              <a:spcBef>
                <a:spcPct val="20000"/>
              </a:spcBef>
              <a:buChar char="•"/>
              <a:defRPr sz="2400">
                <a:latin typeface="Arial" pitchFamily="34" charset="0"/>
              </a:defRPr>
            </a:lvl3pPr>
            <a:lvl4pPr marL="1600200" indent="-228600" eaLnBrk="0" hangingPunct="0">
              <a:spcBef>
                <a:spcPct val="20000"/>
              </a:spcBef>
              <a:buChar char="–"/>
              <a:defRPr sz="2000">
                <a:latin typeface="Arial" pitchFamily="34" charset="0"/>
              </a:defRPr>
            </a:lvl4pPr>
            <a:lvl5pPr marL="2057400" indent="-228600" eaLnBrk="0" hangingPunct="0">
              <a:spcBef>
                <a:spcPct val="20000"/>
              </a:spcBef>
              <a:buChar char="»"/>
              <a:defRPr sz="2000">
                <a:latin typeface="Arial" pitchFamily="34" charset="0"/>
              </a:defRPr>
            </a:lvl5pPr>
            <a:lvl6pPr marL="2514600" indent="-228600" eaLnBrk="0" fontAlgn="base" hangingPunct="0">
              <a:spcBef>
                <a:spcPct val="20000"/>
              </a:spcBef>
              <a:spcAft>
                <a:spcPct val="0"/>
              </a:spcAft>
              <a:buChar char="»"/>
              <a:defRPr sz="2000">
                <a:latin typeface="Arial" pitchFamily="34" charset="0"/>
              </a:defRPr>
            </a:lvl6pPr>
            <a:lvl7pPr marL="2971800" indent="-228600" eaLnBrk="0" fontAlgn="base" hangingPunct="0">
              <a:spcBef>
                <a:spcPct val="20000"/>
              </a:spcBef>
              <a:spcAft>
                <a:spcPct val="0"/>
              </a:spcAft>
              <a:buChar char="»"/>
              <a:defRPr sz="2000">
                <a:latin typeface="Arial" pitchFamily="34" charset="0"/>
              </a:defRPr>
            </a:lvl7pPr>
            <a:lvl8pPr marL="3429000" indent="-228600" eaLnBrk="0" fontAlgn="base" hangingPunct="0">
              <a:spcBef>
                <a:spcPct val="20000"/>
              </a:spcBef>
              <a:spcAft>
                <a:spcPct val="0"/>
              </a:spcAft>
              <a:buChar char="»"/>
              <a:defRPr sz="2000">
                <a:latin typeface="Arial" pitchFamily="34" charset="0"/>
              </a:defRPr>
            </a:lvl8pPr>
            <a:lvl9pPr marL="3886200" indent="-228600" eaLnBrk="0" fontAlgn="base" hangingPunct="0">
              <a:spcBef>
                <a:spcPct val="20000"/>
              </a:spcBef>
              <a:spcAft>
                <a:spcPct val="0"/>
              </a:spcAft>
              <a:buChar char="»"/>
              <a:defRPr sz="2000">
                <a:latin typeface="Arial" pitchFamily="34" charset="0"/>
              </a:defRPr>
            </a:lvl9pPr>
          </a:lstStyle>
          <a:p>
            <a:r>
              <a:rPr lang="de-DE" dirty="0"/>
              <a:t>►►</a:t>
            </a:r>
            <a:endParaRPr lang="en-GB" dirty="0"/>
          </a:p>
        </p:txBody>
      </p:sp>
      <mc:AlternateContent xmlns:mc="http://schemas.openxmlformats.org/markup-compatibility/2006" xmlns:a14="http://schemas.microsoft.com/office/drawing/2010/main">
        <mc:Choice Requires="a14">
          <p:sp>
            <p:nvSpPr>
              <p:cNvPr id="18" name="TextBox 17"/>
              <p:cNvSpPr txBox="1"/>
              <p:nvPr/>
            </p:nvSpPr>
            <p:spPr>
              <a:xfrm>
                <a:off x="2803484" y="611548"/>
                <a:ext cx="3625025" cy="646331"/>
              </a:xfrm>
              <a:prstGeom prst="rect">
                <a:avLst/>
              </a:prstGeom>
              <a:solidFill>
                <a:srgbClr val="FAFBF3"/>
              </a:solidFill>
              <a:ln>
                <a:noFill/>
              </a:ln>
              <a:effectLst/>
              <a:extLs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defPPr>
                  <a:defRPr lang="en-US"/>
                </a:defPPr>
                <a:lvl1pPr>
                  <a:spcBef>
                    <a:spcPct val="50000"/>
                  </a:spcBef>
                  <a:buFontTx/>
                  <a:buNone/>
                  <a:defRPr>
                    <a:latin typeface="Arial" pitchFamily="34" charset="0"/>
                    <a:cs typeface="Arial" panose="020B0604020202020204" pitchFamily="34" charset="0"/>
                  </a:defRPr>
                </a:lvl1pPr>
                <a:lvl2pPr marL="742950" indent="-285750" eaLnBrk="0" hangingPunct="0">
                  <a:spcBef>
                    <a:spcPct val="20000"/>
                  </a:spcBef>
                  <a:buChar char="–"/>
                  <a:defRPr sz="2800">
                    <a:latin typeface="Arial" pitchFamily="34" charset="0"/>
                  </a:defRPr>
                </a:lvl2pPr>
                <a:lvl3pPr marL="1143000" indent="-228600" eaLnBrk="0" hangingPunct="0">
                  <a:spcBef>
                    <a:spcPct val="20000"/>
                  </a:spcBef>
                  <a:buChar char="•"/>
                  <a:defRPr sz="2400">
                    <a:latin typeface="Arial" pitchFamily="34" charset="0"/>
                  </a:defRPr>
                </a:lvl3pPr>
                <a:lvl4pPr marL="1600200" indent="-228600" eaLnBrk="0" hangingPunct="0">
                  <a:spcBef>
                    <a:spcPct val="20000"/>
                  </a:spcBef>
                  <a:buChar char="–"/>
                  <a:defRPr sz="2000">
                    <a:latin typeface="Arial" pitchFamily="34" charset="0"/>
                  </a:defRPr>
                </a:lvl4pPr>
                <a:lvl5pPr marL="2057400" indent="-228600" eaLnBrk="0" hangingPunct="0">
                  <a:spcBef>
                    <a:spcPct val="20000"/>
                  </a:spcBef>
                  <a:buChar char="»"/>
                  <a:defRPr sz="2000">
                    <a:latin typeface="Arial" pitchFamily="34" charset="0"/>
                  </a:defRPr>
                </a:lvl5pPr>
                <a:lvl6pPr marL="2514600" indent="-228600" eaLnBrk="0" fontAlgn="base" hangingPunct="0">
                  <a:spcBef>
                    <a:spcPct val="20000"/>
                  </a:spcBef>
                  <a:spcAft>
                    <a:spcPct val="0"/>
                  </a:spcAft>
                  <a:buChar char="»"/>
                  <a:defRPr sz="2000">
                    <a:latin typeface="Arial" pitchFamily="34" charset="0"/>
                  </a:defRPr>
                </a:lvl6pPr>
                <a:lvl7pPr marL="2971800" indent="-228600" eaLnBrk="0" fontAlgn="base" hangingPunct="0">
                  <a:spcBef>
                    <a:spcPct val="20000"/>
                  </a:spcBef>
                  <a:spcAft>
                    <a:spcPct val="0"/>
                  </a:spcAft>
                  <a:buChar char="»"/>
                  <a:defRPr sz="2000">
                    <a:latin typeface="Arial" pitchFamily="34" charset="0"/>
                  </a:defRPr>
                </a:lvl7pPr>
                <a:lvl8pPr marL="3429000" indent="-228600" eaLnBrk="0" fontAlgn="base" hangingPunct="0">
                  <a:spcBef>
                    <a:spcPct val="20000"/>
                  </a:spcBef>
                  <a:spcAft>
                    <a:spcPct val="0"/>
                  </a:spcAft>
                  <a:buChar char="»"/>
                  <a:defRPr sz="2000">
                    <a:latin typeface="Arial" pitchFamily="34" charset="0"/>
                  </a:defRPr>
                </a:lvl8pPr>
                <a:lvl9pPr marL="3886200" indent="-228600" eaLnBrk="0" fontAlgn="base" hangingPunct="0">
                  <a:spcBef>
                    <a:spcPct val="20000"/>
                  </a:spcBef>
                  <a:spcAft>
                    <a:spcPct val="0"/>
                  </a:spcAft>
                  <a:buChar char="»"/>
                  <a:defRPr sz="2000">
                    <a:latin typeface="Arial" pitchFamily="34" charset="0"/>
                  </a:defRPr>
                </a:lvl9pPr>
              </a:lstStyle>
              <a:p>
                <a:r>
                  <a:rPr lang="de-DE" dirty="0"/>
                  <a:t>Inbreeding </a:t>
                </a:r>
                <a:r>
                  <a:rPr lang="de-DE" dirty="0" err="1"/>
                  <a:t>coefficient</a:t>
                </a:r>
                <a:r>
                  <a:rPr lang="de-DE" dirty="0"/>
                  <a:t> F= …</a:t>
                </a:r>
                <a:br>
                  <a:rPr lang="de-DE" dirty="0"/>
                </a:br>
                <a:r>
                  <a:rPr lang="de-DE" dirty="0">
                    <a:solidFill>
                      <a:srgbClr val="0000FF"/>
                    </a:solidFill>
                  </a:rPr>
                  <a:t>0</a:t>
                </a:r>
                <a:r>
                  <a:rPr lang="de-DE" dirty="0"/>
                  <a:t>        ½       ¾    </a:t>
                </a:r>
                <a14:m>
                  <m:oMath xmlns:m="http://schemas.openxmlformats.org/officeDocument/2006/math">
                    <m:f>
                      <m:fPr>
                        <m:type m:val="skw"/>
                        <m:ctrlPr>
                          <a:rPr lang="en-GB" i="1">
                            <a:latin typeface="Cambria Math" panose="02040503050406030204" pitchFamily="18" charset="0"/>
                          </a:rPr>
                        </m:ctrlPr>
                      </m:fPr>
                      <m:num>
                        <m:r>
                          <a:rPr lang="de-DE" b="0" i="0" smtClean="0">
                            <a:latin typeface="Cambria Math" panose="02040503050406030204" pitchFamily="18" charset="0"/>
                          </a:rPr>
                          <m:t>7</m:t>
                        </m:r>
                      </m:num>
                      <m:den>
                        <m:r>
                          <a:rPr lang="de-DE" b="0" i="0" smtClean="0">
                            <a:latin typeface="Cambria Math" panose="02040503050406030204" pitchFamily="18" charset="0"/>
                          </a:rPr>
                          <m:t>8</m:t>
                        </m:r>
                      </m:den>
                    </m:f>
                  </m:oMath>
                </a14:m>
                <a:r>
                  <a:rPr lang="en-GB" dirty="0"/>
                  <a:t>      </a:t>
                </a:r>
                <a14:m>
                  <m:oMath xmlns:m="http://schemas.openxmlformats.org/officeDocument/2006/math">
                    <m:f>
                      <m:fPr>
                        <m:type m:val="skw"/>
                        <m:ctrlPr>
                          <a:rPr lang="en-GB" i="1">
                            <a:latin typeface="Cambria Math" panose="02040503050406030204" pitchFamily="18" charset="0"/>
                          </a:rPr>
                        </m:ctrlPr>
                      </m:fPr>
                      <m:num>
                        <m:r>
                          <a:rPr lang="de-DE" b="0" i="0" smtClean="0">
                            <a:latin typeface="Cambria Math" panose="02040503050406030204" pitchFamily="18" charset="0"/>
                          </a:rPr>
                          <m:t>15</m:t>
                        </m:r>
                      </m:num>
                      <m:den>
                        <m:r>
                          <a:rPr lang="de-DE" b="0" i="1" smtClean="0">
                            <a:latin typeface="Cambria Math" panose="02040503050406030204" pitchFamily="18" charset="0"/>
                          </a:rPr>
                          <m:t>16</m:t>
                        </m:r>
                      </m:den>
                    </m:f>
                  </m:oMath>
                </a14:m>
                <a:r>
                  <a:rPr lang="en-GB" dirty="0"/>
                  <a:t>     </a:t>
                </a:r>
                <a:r>
                  <a:rPr lang="en-GB" dirty="0">
                    <a:solidFill>
                      <a:srgbClr val="C00000"/>
                    </a:solidFill>
                  </a:rPr>
                  <a:t>~1</a:t>
                </a:r>
              </a:p>
            </p:txBody>
          </p:sp>
        </mc:Choice>
        <mc:Fallback xmlns="">
          <p:sp>
            <p:nvSpPr>
              <p:cNvPr id="18" name="TextBox 17"/>
              <p:cNvSpPr txBox="1">
                <a:spLocks noRot="1" noChangeAspect="1" noMove="1" noResize="1" noEditPoints="1" noAdjustHandles="1" noChangeArrowheads="1" noChangeShapeType="1" noTextEdit="1"/>
              </p:cNvSpPr>
              <p:nvPr/>
            </p:nvSpPr>
            <p:spPr>
              <a:xfrm>
                <a:off x="2803484" y="611548"/>
                <a:ext cx="3625025" cy="646331"/>
              </a:xfrm>
              <a:prstGeom prst="rect">
                <a:avLst/>
              </a:prstGeom>
              <a:blipFill>
                <a:blip r:embed="rId3"/>
                <a:stretch>
                  <a:fillRect l="-1513" t="-23585" r="-1008" b="-101887"/>
                </a:stretch>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sp>
        <p:nvSpPr>
          <p:cNvPr id="19" name="Right Triangle 4">
            <a:extLst>
              <a:ext uri="{FF2B5EF4-FFF2-40B4-BE49-F238E27FC236}">
                <a16:creationId xmlns:a16="http://schemas.microsoft.com/office/drawing/2014/main" id="{55EDAD89-70B4-40EF-A8B9-4C68702CEA87}"/>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feld 5">
            <a:extLst>
              <a:ext uri="{FF2B5EF4-FFF2-40B4-BE49-F238E27FC236}">
                <a16:creationId xmlns:a16="http://schemas.microsoft.com/office/drawing/2014/main" id="{47089C6C-6794-4612-B691-4BC19CCC7AEE}"/>
              </a:ext>
            </a:extLst>
          </p:cNvPr>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15</a:t>
            </a:fld>
            <a:endParaRPr lang="en-GB" sz="2400" dirty="0">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5207DFC1-168C-4439-83BB-F622E799D322}"/>
              </a:ext>
            </a:extLst>
          </p:cNvPr>
          <p:cNvSpPr/>
          <p:nvPr/>
        </p:nvSpPr>
        <p:spPr>
          <a:xfrm>
            <a:off x="7192818" y="611548"/>
            <a:ext cx="4860496" cy="1378849"/>
          </a:xfrm>
          <a:custGeom>
            <a:avLst/>
            <a:gdLst>
              <a:gd name="connsiteX0" fmla="*/ 0 w 4860496"/>
              <a:gd name="connsiteY0" fmla="*/ 229813 h 1378849"/>
              <a:gd name="connsiteX1" fmla="*/ 229813 w 4860496"/>
              <a:gd name="connsiteY1" fmla="*/ 0 h 1378849"/>
              <a:gd name="connsiteX2" fmla="*/ 823930 w 4860496"/>
              <a:gd name="connsiteY2" fmla="*/ 0 h 1378849"/>
              <a:gd name="connsiteX3" fmla="*/ 1286022 w 4860496"/>
              <a:gd name="connsiteY3" fmla="*/ 0 h 1378849"/>
              <a:gd name="connsiteX4" fmla="*/ 1924148 w 4860496"/>
              <a:gd name="connsiteY4" fmla="*/ 0 h 1378849"/>
              <a:gd name="connsiteX5" fmla="*/ 2386239 w 4860496"/>
              <a:gd name="connsiteY5" fmla="*/ 0 h 1378849"/>
              <a:gd name="connsiteX6" fmla="*/ 2848331 w 4860496"/>
              <a:gd name="connsiteY6" fmla="*/ 0 h 1378849"/>
              <a:gd name="connsiteX7" fmla="*/ 3266413 w 4860496"/>
              <a:gd name="connsiteY7" fmla="*/ 0 h 1378849"/>
              <a:gd name="connsiteX8" fmla="*/ 3684496 w 4860496"/>
              <a:gd name="connsiteY8" fmla="*/ 0 h 1378849"/>
              <a:gd name="connsiteX9" fmla="*/ 4146587 w 4860496"/>
              <a:gd name="connsiteY9" fmla="*/ 0 h 1378849"/>
              <a:gd name="connsiteX10" fmla="*/ 4630683 w 4860496"/>
              <a:gd name="connsiteY10" fmla="*/ 0 h 1378849"/>
              <a:gd name="connsiteX11" fmla="*/ 4860496 w 4860496"/>
              <a:gd name="connsiteY11" fmla="*/ 229813 h 1378849"/>
              <a:gd name="connsiteX12" fmla="*/ 4860496 w 4860496"/>
              <a:gd name="connsiteY12" fmla="*/ 661848 h 1378849"/>
              <a:gd name="connsiteX13" fmla="*/ 4860496 w 4860496"/>
              <a:gd name="connsiteY13" fmla="*/ 1149036 h 1378849"/>
              <a:gd name="connsiteX14" fmla="*/ 4630683 w 4860496"/>
              <a:gd name="connsiteY14" fmla="*/ 1378849 h 1378849"/>
              <a:gd name="connsiteX15" fmla="*/ 4168592 w 4860496"/>
              <a:gd name="connsiteY15" fmla="*/ 1378849 h 1378849"/>
              <a:gd name="connsiteX16" fmla="*/ 3618483 w 4860496"/>
              <a:gd name="connsiteY16" fmla="*/ 1378849 h 1378849"/>
              <a:gd name="connsiteX17" fmla="*/ 3156392 w 4860496"/>
              <a:gd name="connsiteY17" fmla="*/ 1378849 h 1378849"/>
              <a:gd name="connsiteX18" fmla="*/ 2694300 w 4860496"/>
              <a:gd name="connsiteY18" fmla="*/ 1378849 h 1378849"/>
              <a:gd name="connsiteX19" fmla="*/ 2144191 w 4860496"/>
              <a:gd name="connsiteY19" fmla="*/ 1378849 h 1378849"/>
              <a:gd name="connsiteX20" fmla="*/ 1506065 w 4860496"/>
              <a:gd name="connsiteY20" fmla="*/ 1378849 h 1378849"/>
              <a:gd name="connsiteX21" fmla="*/ 955957 w 4860496"/>
              <a:gd name="connsiteY21" fmla="*/ 1378849 h 1378849"/>
              <a:gd name="connsiteX22" fmla="*/ 229813 w 4860496"/>
              <a:gd name="connsiteY22" fmla="*/ 1378849 h 1378849"/>
              <a:gd name="connsiteX23" fmla="*/ 0 w 4860496"/>
              <a:gd name="connsiteY23" fmla="*/ 1149036 h 1378849"/>
              <a:gd name="connsiteX24" fmla="*/ 0 w 4860496"/>
              <a:gd name="connsiteY24" fmla="*/ 717001 h 1378849"/>
              <a:gd name="connsiteX25" fmla="*/ 0 w 4860496"/>
              <a:gd name="connsiteY25" fmla="*/ 229813 h 1378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860496" h="1378849" extrusionOk="0">
                <a:moveTo>
                  <a:pt x="0" y="229813"/>
                </a:moveTo>
                <a:cubicBezTo>
                  <a:pt x="11778" y="111181"/>
                  <a:pt x="134307" y="13930"/>
                  <a:pt x="229813" y="0"/>
                </a:cubicBezTo>
                <a:cubicBezTo>
                  <a:pt x="450586" y="-55045"/>
                  <a:pt x="687408" y="33311"/>
                  <a:pt x="823930" y="0"/>
                </a:cubicBezTo>
                <a:cubicBezTo>
                  <a:pt x="960452" y="-33311"/>
                  <a:pt x="1085967" y="6392"/>
                  <a:pt x="1286022" y="0"/>
                </a:cubicBezTo>
                <a:cubicBezTo>
                  <a:pt x="1486077" y="-6392"/>
                  <a:pt x="1788507" y="28715"/>
                  <a:pt x="1924148" y="0"/>
                </a:cubicBezTo>
                <a:cubicBezTo>
                  <a:pt x="2059789" y="-28715"/>
                  <a:pt x="2271114" y="32991"/>
                  <a:pt x="2386239" y="0"/>
                </a:cubicBezTo>
                <a:cubicBezTo>
                  <a:pt x="2501364" y="-32991"/>
                  <a:pt x="2732448" y="3678"/>
                  <a:pt x="2848331" y="0"/>
                </a:cubicBezTo>
                <a:cubicBezTo>
                  <a:pt x="2964214" y="-3678"/>
                  <a:pt x="3141622" y="10963"/>
                  <a:pt x="3266413" y="0"/>
                </a:cubicBezTo>
                <a:cubicBezTo>
                  <a:pt x="3391204" y="-10963"/>
                  <a:pt x="3484656" y="39184"/>
                  <a:pt x="3684496" y="0"/>
                </a:cubicBezTo>
                <a:cubicBezTo>
                  <a:pt x="3884336" y="-39184"/>
                  <a:pt x="3951695" y="49158"/>
                  <a:pt x="4146587" y="0"/>
                </a:cubicBezTo>
                <a:cubicBezTo>
                  <a:pt x="4341479" y="-49158"/>
                  <a:pt x="4428086" y="28434"/>
                  <a:pt x="4630683" y="0"/>
                </a:cubicBezTo>
                <a:cubicBezTo>
                  <a:pt x="4745770" y="-8003"/>
                  <a:pt x="4844668" y="107831"/>
                  <a:pt x="4860496" y="229813"/>
                </a:cubicBezTo>
                <a:cubicBezTo>
                  <a:pt x="4905338" y="336279"/>
                  <a:pt x="4832949" y="496266"/>
                  <a:pt x="4860496" y="661848"/>
                </a:cubicBezTo>
                <a:cubicBezTo>
                  <a:pt x="4888043" y="827431"/>
                  <a:pt x="4836397" y="1013926"/>
                  <a:pt x="4860496" y="1149036"/>
                </a:cubicBezTo>
                <a:cubicBezTo>
                  <a:pt x="4866039" y="1269004"/>
                  <a:pt x="4766436" y="1346925"/>
                  <a:pt x="4630683" y="1378849"/>
                </a:cubicBezTo>
                <a:cubicBezTo>
                  <a:pt x="4499203" y="1420214"/>
                  <a:pt x="4357166" y="1330940"/>
                  <a:pt x="4168592" y="1378849"/>
                </a:cubicBezTo>
                <a:cubicBezTo>
                  <a:pt x="3980018" y="1426758"/>
                  <a:pt x="3857734" y="1366883"/>
                  <a:pt x="3618483" y="1378849"/>
                </a:cubicBezTo>
                <a:cubicBezTo>
                  <a:pt x="3379232" y="1390815"/>
                  <a:pt x="3297539" y="1369400"/>
                  <a:pt x="3156392" y="1378849"/>
                </a:cubicBezTo>
                <a:cubicBezTo>
                  <a:pt x="3015245" y="1388298"/>
                  <a:pt x="2909721" y="1375952"/>
                  <a:pt x="2694300" y="1378849"/>
                </a:cubicBezTo>
                <a:cubicBezTo>
                  <a:pt x="2478879" y="1381746"/>
                  <a:pt x="2274839" y="1355981"/>
                  <a:pt x="2144191" y="1378849"/>
                </a:cubicBezTo>
                <a:cubicBezTo>
                  <a:pt x="2013543" y="1401717"/>
                  <a:pt x="1670302" y="1329737"/>
                  <a:pt x="1506065" y="1378849"/>
                </a:cubicBezTo>
                <a:cubicBezTo>
                  <a:pt x="1341828" y="1427961"/>
                  <a:pt x="1222936" y="1359388"/>
                  <a:pt x="955957" y="1378849"/>
                </a:cubicBezTo>
                <a:cubicBezTo>
                  <a:pt x="688978" y="1398310"/>
                  <a:pt x="402822" y="1331784"/>
                  <a:pt x="229813" y="1378849"/>
                </a:cubicBezTo>
                <a:cubicBezTo>
                  <a:pt x="100516" y="1374662"/>
                  <a:pt x="5400" y="1288034"/>
                  <a:pt x="0" y="1149036"/>
                </a:cubicBezTo>
                <a:cubicBezTo>
                  <a:pt x="-49116" y="1049015"/>
                  <a:pt x="18389" y="900220"/>
                  <a:pt x="0" y="717001"/>
                </a:cubicBezTo>
                <a:cubicBezTo>
                  <a:pt x="-18389" y="533783"/>
                  <a:pt x="7947" y="471439"/>
                  <a:pt x="0" y="229813"/>
                </a:cubicBezTo>
                <a:close/>
              </a:path>
            </a:pathLst>
          </a:custGeom>
          <a:noFill/>
          <a:ln w="28575">
            <a:solidFill>
              <a:srgbClr val="C00000"/>
            </a:solidFill>
            <a:prstDash val="sysDash"/>
            <a:extLst>
              <a:ext uri="{C807C97D-BFC1-408E-A445-0C87EB9F89A2}">
                <ask:lineSketchStyleProps xmlns:ask="http://schemas.microsoft.com/office/drawing/2018/sketchyshapes" sd="3520093239">
                  <a:prstGeom prst="roundRect">
                    <a:avLst/>
                  </a:prstGeom>
                  <ask:type>
                    <ask:lineSketchScribble/>
                  </ask:type>
                </ask:lineSketchStyleProps>
              </a:ext>
            </a:extLs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42787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2000"/>
                                        <p:tgtEl>
                                          <p:spTgt spid="6"/>
                                        </p:tgtEl>
                                      </p:cBhvr>
                                    </p:animEffect>
                                  </p:childTnLst>
                                </p:cTn>
                              </p:par>
                            </p:childTnLst>
                          </p:cTn>
                        </p:par>
                        <p:par>
                          <p:cTn id="8" fill="hold">
                            <p:stCondLst>
                              <p:cond delay="2000"/>
                            </p:stCondLst>
                            <p:childTnLst>
                              <p:par>
                                <p:cTn id="9" presetID="32" presetClass="emph" presetSubtype="0" fill="hold" grpId="1" nodeType="afterEffect">
                                  <p:stCondLst>
                                    <p:cond delay="0"/>
                                  </p:stCondLst>
                                  <p:childTnLst>
                                    <p:animRot by="120000">
                                      <p:cBhvr>
                                        <p:cTn id="10" dur="200" fill="hold">
                                          <p:stCondLst>
                                            <p:cond delay="0"/>
                                          </p:stCondLst>
                                        </p:cTn>
                                        <p:tgtEl>
                                          <p:spTgt spid="6"/>
                                        </p:tgtEl>
                                        <p:attrNameLst>
                                          <p:attrName>r</p:attrName>
                                        </p:attrNameLst>
                                      </p:cBhvr>
                                    </p:animRot>
                                    <p:animRot by="-240000">
                                      <p:cBhvr>
                                        <p:cTn id="11" dur="400" fill="hold">
                                          <p:stCondLst>
                                            <p:cond delay="400"/>
                                          </p:stCondLst>
                                        </p:cTn>
                                        <p:tgtEl>
                                          <p:spTgt spid="6"/>
                                        </p:tgtEl>
                                        <p:attrNameLst>
                                          <p:attrName>r</p:attrName>
                                        </p:attrNameLst>
                                      </p:cBhvr>
                                    </p:animRot>
                                    <p:animRot by="240000">
                                      <p:cBhvr>
                                        <p:cTn id="12" dur="400" fill="hold">
                                          <p:stCondLst>
                                            <p:cond delay="800"/>
                                          </p:stCondLst>
                                        </p:cTn>
                                        <p:tgtEl>
                                          <p:spTgt spid="6"/>
                                        </p:tgtEl>
                                        <p:attrNameLst>
                                          <p:attrName>r</p:attrName>
                                        </p:attrNameLst>
                                      </p:cBhvr>
                                    </p:animRot>
                                    <p:animRot by="-240000">
                                      <p:cBhvr>
                                        <p:cTn id="13" dur="400" fill="hold">
                                          <p:stCondLst>
                                            <p:cond delay="1200"/>
                                          </p:stCondLst>
                                        </p:cTn>
                                        <p:tgtEl>
                                          <p:spTgt spid="6"/>
                                        </p:tgtEl>
                                        <p:attrNameLst>
                                          <p:attrName>r</p:attrName>
                                        </p:attrNameLst>
                                      </p:cBhvr>
                                    </p:animRot>
                                    <p:animRot by="120000">
                                      <p:cBhvr>
                                        <p:cTn id="14" dur="400" fill="hold">
                                          <p:stCondLst>
                                            <p:cond delay="1600"/>
                                          </p:stCondLst>
                                        </p:cTn>
                                        <p:tgtEl>
                                          <p:spTgt spid="6"/>
                                        </p:tgtEl>
                                        <p:attrNameLst>
                                          <p:attrName>r</p:attrName>
                                        </p:attrNameLst>
                                      </p:cBhvr>
                                    </p:animRot>
                                  </p:childTnLst>
                                </p:cTn>
                              </p:par>
                            </p:childTnLst>
                          </p:cTn>
                        </p:par>
                        <p:par>
                          <p:cTn id="15" fill="hold">
                            <p:stCondLst>
                              <p:cond delay="4000"/>
                            </p:stCondLst>
                            <p:childTnLst>
                              <p:par>
                                <p:cTn id="16" presetID="45" presetClass="entr" presetSubtype="0" fill="hold" grpId="2" nodeType="afterEffect">
                                  <p:stCondLst>
                                    <p:cond delay="200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2000"/>
                                        <p:tgtEl>
                                          <p:spTgt spid="6"/>
                                        </p:tgtEl>
                                      </p:cBhvr>
                                    </p:animEffect>
                                    <p:anim calcmode="lin" valueType="num">
                                      <p:cBhvr>
                                        <p:cTn id="19" dur="2000" fill="hold"/>
                                        <p:tgtEl>
                                          <p:spTgt spid="6"/>
                                        </p:tgtEl>
                                        <p:attrNameLst>
                                          <p:attrName>ppt_w</p:attrName>
                                        </p:attrNameLst>
                                      </p:cBhvr>
                                      <p:tavLst>
                                        <p:tav tm="0" fmla="#ppt_w*sin(2.5*pi*$)">
                                          <p:val>
                                            <p:fltVal val="0"/>
                                          </p:val>
                                        </p:tav>
                                        <p:tav tm="100000">
                                          <p:val>
                                            <p:fltVal val="1"/>
                                          </p:val>
                                        </p:tav>
                                      </p:tavLst>
                                    </p:anim>
                                    <p:anim calcmode="lin" valueType="num">
                                      <p:cBhvr>
                                        <p:cTn id="20"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6" grpId="2"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77302" y="65677"/>
            <a:ext cx="12006967"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err="1">
                <a:solidFill>
                  <a:srgbClr val="0000FF"/>
                </a:solidFill>
                <a:latin typeface="Arial" panose="020B0604020202020204" pitchFamily="34" charset="0"/>
                <a:cs typeface="Arial" panose="020B0604020202020204" pitchFamily="34" charset="0"/>
              </a:rPr>
              <a:t>Heterosis</a:t>
            </a:r>
            <a:r>
              <a:rPr lang="en-GB" sz="2400" dirty="0">
                <a:solidFill>
                  <a:srgbClr val="0000FF"/>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Drawing shows </a:t>
            </a:r>
            <a:r>
              <a:rPr lang="en-GB" sz="2400" dirty="0" err="1">
                <a:latin typeface="Arial" panose="020B0604020202020204" pitchFamily="34" charset="0"/>
                <a:cs typeface="Arial" panose="020B0604020202020204" pitchFamily="34" charset="0"/>
              </a:rPr>
              <a:t>heterosis</a:t>
            </a:r>
            <a:r>
              <a:rPr lang="en-GB" sz="2400" dirty="0">
                <a:latin typeface="Arial" panose="020B0604020202020204" pitchFamily="34" charset="0"/>
                <a:cs typeface="Arial" panose="020B0604020202020204" pitchFamily="34" charset="0"/>
              </a:rPr>
              <a:t> for plant height. </a:t>
            </a:r>
            <a:r>
              <a:rPr lang="en-GB" sz="2400" dirty="0" err="1">
                <a:latin typeface="Arial" panose="020B0604020202020204" pitchFamily="34" charset="0"/>
                <a:cs typeface="Arial" panose="020B0604020202020204" pitchFamily="34" charset="0"/>
              </a:rPr>
              <a:t>Heterosis</a:t>
            </a:r>
            <a:r>
              <a:rPr lang="en-GB" sz="2400" dirty="0">
                <a:latin typeface="Arial" panose="020B0604020202020204" pitchFamily="34" charset="0"/>
                <a:cs typeface="Arial" panose="020B0604020202020204" pitchFamily="34" charset="0"/>
              </a:rPr>
              <a:t> is trait-specific. </a:t>
            </a:r>
          </a:p>
        </p:txBody>
      </p:sp>
      <p:sp>
        <p:nvSpPr>
          <p:cNvPr id="3" name="TextBox 2"/>
          <p:cNvSpPr txBox="1"/>
          <p:nvPr/>
        </p:nvSpPr>
        <p:spPr>
          <a:xfrm>
            <a:off x="7192818" y="1076982"/>
            <a:ext cx="4891450" cy="549381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spcBef>
                <a:spcPct val="50000"/>
              </a:spcBef>
            </a:pPr>
            <a:r>
              <a:rPr lang="en-GB" dirty="0">
                <a:latin typeface="Arial" panose="020B0604020202020204" pitchFamily="34" charset="0"/>
                <a:cs typeface="Arial" panose="020B0604020202020204" pitchFamily="34" charset="0"/>
              </a:rPr>
              <a:t>General “rules”</a:t>
            </a:r>
          </a:p>
          <a:p>
            <a:pPr>
              <a:spcBef>
                <a:spcPct val="50000"/>
              </a:spcBef>
            </a:pPr>
            <a:r>
              <a:rPr lang="en-GB" dirty="0">
                <a:latin typeface="Arial" panose="020B0604020202020204" pitchFamily="34" charset="0"/>
                <a:cs typeface="Arial" panose="020B0604020202020204" pitchFamily="34" charset="0"/>
              </a:rPr>
              <a:t>Heterosis is marked for most quantitative traits (except traits like %-content of a compound, </a:t>
            </a:r>
            <a:r>
              <a:rPr lang="en-GB" i="1" dirty="0">
                <a:latin typeface="Arial" panose="020B0604020202020204" pitchFamily="34" charset="0"/>
                <a:cs typeface="Arial" panose="020B0604020202020204" pitchFamily="34" charset="0"/>
              </a:rPr>
              <a:t>e.g.</a:t>
            </a:r>
            <a:r>
              <a:rPr lang="en-GB" dirty="0">
                <a:latin typeface="Arial" panose="020B0604020202020204" pitchFamily="34" charset="0"/>
                <a:cs typeface="Arial" panose="020B0604020202020204" pitchFamily="34" charset="0"/>
              </a:rPr>
              <a:t> seed protein content).</a:t>
            </a:r>
          </a:p>
          <a:p>
            <a:pPr>
              <a:spcBef>
                <a:spcPct val="50000"/>
              </a:spcBef>
            </a:pPr>
            <a:r>
              <a:rPr lang="en-GB" dirty="0">
                <a:latin typeface="Arial" panose="020B0604020202020204" pitchFamily="34" charset="0"/>
                <a:cs typeface="Arial" panose="020B0604020202020204" pitchFamily="34" charset="0"/>
              </a:rPr>
              <a:t>Heterosis is usually smaller in self-fertilizing crops (e.g. barley) than in cross-fertilizing crops (e.g. rye).</a:t>
            </a:r>
          </a:p>
          <a:p>
            <a:pPr>
              <a:spcBef>
                <a:spcPct val="50000"/>
              </a:spcBef>
            </a:pPr>
            <a:r>
              <a:rPr lang="en-GB" dirty="0">
                <a:latin typeface="Arial" panose="020B0604020202020204" pitchFamily="34" charset="0"/>
                <a:cs typeface="Arial" panose="020B0604020202020204" pitchFamily="34" charset="0"/>
              </a:rPr>
              <a:t>Heterosis is usually larger in traits that are connected with Fitness (grain yield, number of ears per plant) than in other traits such as morphology (plant height, leaflet width).</a:t>
            </a:r>
          </a:p>
          <a:p>
            <a:pPr>
              <a:spcBef>
                <a:spcPct val="50000"/>
              </a:spcBef>
            </a:pPr>
            <a:r>
              <a:rPr lang="en-GB" dirty="0">
                <a:latin typeface="Arial" panose="020B0604020202020204" pitchFamily="34" charset="0"/>
                <a:cs typeface="Arial" panose="020B0604020202020204" pitchFamily="34" charset="0"/>
              </a:rPr>
              <a:t>Heterosis is usually the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larger</a:t>
            </a:r>
            <a:r>
              <a:rPr lang="en-GB" dirty="0">
                <a:latin typeface="Arial" panose="020B0604020202020204" pitchFamily="34" charset="0"/>
                <a:cs typeface="Arial" panose="020B0604020202020204" pitchFamily="34" charset="0"/>
              </a:rPr>
              <a:t> the more the parents differ genetically from each other (the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less</a:t>
            </a:r>
            <a:r>
              <a:rPr lang="en-GB" dirty="0">
                <a:latin typeface="Arial" panose="020B0604020202020204" pitchFamily="34" charset="0"/>
                <a:cs typeface="Arial" panose="020B0604020202020204" pitchFamily="34" charset="0"/>
              </a:rPr>
              <a:t> genetically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related</a:t>
            </a:r>
            <a:r>
              <a:rPr lang="en-GB" dirty="0">
                <a:latin typeface="Arial" panose="020B0604020202020204" pitchFamily="34" charset="0"/>
                <a:cs typeface="Arial" panose="020B0604020202020204" pitchFamily="34" charset="0"/>
              </a:rPr>
              <a:t> they are).</a:t>
            </a:r>
          </a:p>
          <a:p>
            <a:pPr>
              <a:spcBef>
                <a:spcPct val="50000"/>
              </a:spcBef>
            </a:pPr>
            <a:r>
              <a:rPr lang="en-GB" dirty="0">
                <a:latin typeface="Arial" panose="020B0604020202020204" pitchFamily="34" charset="0"/>
                <a:cs typeface="Arial" panose="020B0604020202020204" pitchFamily="34" charset="0"/>
              </a:rPr>
              <a:t>Sometimes heterosis is quantified as ‘</a:t>
            </a:r>
            <a:r>
              <a:rPr lang="en-GB" dirty="0">
                <a:solidFill>
                  <a:srgbClr val="0000FF"/>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diffe-rence</a:t>
            </a:r>
            <a:r>
              <a:rPr lang="en-GB" dirty="0">
                <a:latin typeface="Arial" panose="020B0604020202020204" pitchFamily="34" charset="0"/>
                <a:cs typeface="Arial" panose="020B0604020202020204" pitchFamily="34" charset="0"/>
              </a:rPr>
              <a:t>’ of F1 versus parental mean instead of ‚</a:t>
            </a:r>
            <a:r>
              <a:rPr lang="en-GB" dirty="0">
                <a:solidFill>
                  <a:srgbClr val="0000FF"/>
                </a:solidFill>
                <a:latin typeface="Arial" panose="020B0604020202020204" pitchFamily="34" charset="0"/>
                <a:cs typeface="Arial" panose="020B0604020202020204" pitchFamily="34" charset="0"/>
              </a:rPr>
              <a:t>absolute</a:t>
            </a:r>
            <a:r>
              <a:rPr lang="en-GB" dirty="0">
                <a:latin typeface="Arial" panose="020B0604020202020204" pitchFamily="34" charset="0"/>
                <a:cs typeface="Arial" panose="020B0604020202020204" pitchFamily="34" charset="0"/>
              </a:rPr>
              <a:t> difference’ </a:t>
            </a:r>
            <a:r>
              <a:rPr lang="en-GB" dirty="0">
                <a:solidFill>
                  <a:srgbClr val="0000FF"/>
                </a:solidFill>
                <a:latin typeface="Arial" panose="020B0604020202020204" pitchFamily="34" charset="0"/>
                <a:cs typeface="Arial" panose="020B0604020202020204" pitchFamily="34" charset="0"/>
              </a:rPr>
              <a:t>in trait units</a:t>
            </a:r>
            <a:r>
              <a:rPr lang="en-GB" dirty="0">
                <a:latin typeface="Arial" panose="020B0604020202020204" pitchFamily="34" charset="0"/>
                <a:cs typeface="Arial" panose="020B0604020202020204" pitchFamily="34" charset="0"/>
              </a:rPr>
              <a:t>.</a:t>
            </a:r>
          </a:p>
        </p:txBody>
      </p:sp>
      <p:grpSp>
        <p:nvGrpSpPr>
          <p:cNvPr id="23" name="Group 2"/>
          <p:cNvGrpSpPr>
            <a:grpSpLocks/>
          </p:cNvGrpSpPr>
          <p:nvPr/>
        </p:nvGrpSpPr>
        <p:grpSpPr bwMode="auto">
          <a:xfrm>
            <a:off x="77302" y="648229"/>
            <a:ext cx="6985000" cy="5975349"/>
            <a:chOff x="-10" y="223"/>
            <a:chExt cx="2890" cy="2857"/>
          </a:xfrm>
        </p:grpSpPr>
        <p:pic>
          <p:nvPicPr>
            <p:cNvPr id="24" name="Picture 3" descr="Heterosis hc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 y="223"/>
              <a:ext cx="2890" cy="2857"/>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pic>
        <p:sp>
          <p:nvSpPr>
            <p:cNvPr id="25" name="Text Box 4"/>
            <p:cNvSpPr txBox="1">
              <a:spLocks noChangeArrowheads="1"/>
            </p:cNvSpPr>
            <p:nvPr/>
          </p:nvSpPr>
          <p:spPr bwMode="auto">
            <a:xfrm>
              <a:off x="-10" y="2834"/>
              <a:ext cx="2890" cy="177"/>
            </a:xfrm>
            <a:prstGeom prst="rect">
              <a:avLst/>
            </a:prstGeom>
            <a:solidFill>
              <a:srgbClr val="FAFB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n-GB" altLang="de-DE" sz="1800" dirty="0">
                  <a:cs typeface="Arial" panose="020B0604020202020204" pitchFamily="34" charset="0"/>
                </a:rPr>
                <a:t>Heterosis &amp; Inbreeding Depression in maize. Heiko Becker, 2011 </a:t>
              </a:r>
            </a:p>
          </p:txBody>
        </p:sp>
        <p:sp>
          <p:nvSpPr>
            <p:cNvPr id="26" name="Text Box 5"/>
            <p:cNvSpPr txBox="1">
              <a:spLocks noChangeArrowheads="1"/>
            </p:cNvSpPr>
            <p:nvPr/>
          </p:nvSpPr>
          <p:spPr bwMode="auto">
            <a:xfrm>
              <a:off x="1750" y="2616"/>
              <a:ext cx="533" cy="177"/>
            </a:xfrm>
            <a:prstGeom prst="rect">
              <a:avLst/>
            </a:prstGeom>
            <a:solidFill>
              <a:srgbClr val="FAFB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n-GB" altLang="de-DE" sz="1800" noProof="1">
                  <a:cs typeface="Arial" panose="020B0604020202020204" pitchFamily="34" charset="0"/>
                </a:rPr>
                <a:t>Selfings</a:t>
              </a:r>
            </a:p>
          </p:txBody>
        </p:sp>
        <p:sp>
          <p:nvSpPr>
            <p:cNvPr id="27" name="Text Box 6"/>
            <p:cNvSpPr txBox="1">
              <a:spLocks noChangeArrowheads="1"/>
            </p:cNvSpPr>
            <p:nvPr/>
          </p:nvSpPr>
          <p:spPr bwMode="auto">
            <a:xfrm>
              <a:off x="21" y="1300"/>
              <a:ext cx="637" cy="177"/>
            </a:xfrm>
            <a:prstGeom prst="rect">
              <a:avLst/>
            </a:prstGeom>
            <a:solidFill>
              <a:srgbClr val="FAFB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n-GB" altLang="de-DE" sz="1800" dirty="0">
                  <a:solidFill>
                    <a:srgbClr val="C00000"/>
                  </a:solidFill>
                  <a:cs typeface="Arial" panose="020B0604020202020204" pitchFamily="34" charset="0"/>
                </a:rPr>
                <a:t>Fully inbred</a:t>
              </a:r>
            </a:p>
          </p:txBody>
        </p:sp>
        <p:sp>
          <p:nvSpPr>
            <p:cNvPr id="28" name="Text Box 7"/>
            <p:cNvSpPr txBox="1">
              <a:spLocks noChangeArrowheads="1"/>
            </p:cNvSpPr>
            <p:nvPr/>
          </p:nvSpPr>
          <p:spPr bwMode="auto">
            <a:xfrm>
              <a:off x="219" y="408"/>
              <a:ext cx="607" cy="177"/>
            </a:xfrm>
            <a:prstGeom prst="rect">
              <a:avLst/>
            </a:prstGeom>
            <a:solidFill>
              <a:srgbClr val="FAFB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n-GB" altLang="de-DE" sz="1800" dirty="0">
                  <a:solidFill>
                    <a:srgbClr val="0000FF"/>
                  </a:solidFill>
                  <a:cs typeface="Arial" panose="020B0604020202020204" pitchFamily="34" charset="0"/>
                </a:rPr>
                <a:t>Non-inbred</a:t>
              </a:r>
            </a:p>
          </p:txBody>
        </p:sp>
        <p:sp>
          <p:nvSpPr>
            <p:cNvPr id="29" name="Text Box 8"/>
            <p:cNvSpPr txBox="1">
              <a:spLocks noChangeArrowheads="1"/>
            </p:cNvSpPr>
            <p:nvPr/>
          </p:nvSpPr>
          <p:spPr bwMode="auto">
            <a:xfrm>
              <a:off x="480" y="796"/>
              <a:ext cx="549" cy="177"/>
            </a:xfrm>
            <a:prstGeom prst="rect">
              <a:avLst/>
            </a:prstGeom>
            <a:solidFill>
              <a:srgbClr val="FAFB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50000"/>
                </a:spcBef>
                <a:buFontTx/>
                <a:buNone/>
              </a:pPr>
              <a:r>
                <a:rPr lang="en-GB" altLang="de-DE" sz="1800" dirty="0">
                  <a:cs typeface="Arial" panose="020B0604020202020204" pitchFamily="34" charset="0"/>
                </a:rPr>
                <a:t>Heterosis</a:t>
              </a:r>
            </a:p>
          </p:txBody>
        </p:sp>
        <p:sp>
          <p:nvSpPr>
            <p:cNvPr id="30" name="Text Box 9"/>
            <p:cNvSpPr txBox="1">
              <a:spLocks noChangeArrowheads="1"/>
            </p:cNvSpPr>
            <p:nvPr/>
          </p:nvSpPr>
          <p:spPr bwMode="auto">
            <a:xfrm>
              <a:off x="2100" y="779"/>
              <a:ext cx="735" cy="309"/>
            </a:xfrm>
            <a:prstGeom prst="rect">
              <a:avLst/>
            </a:prstGeom>
            <a:solidFill>
              <a:srgbClr val="FAFB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50000"/>
                </a:spcBef>
                <a:buFontTx/>
                <a:buNone/>
              </a:pPr>
              <a:r>
                <a:rPr lang="en-GB" altLang="de-DE" sz="1800" dirty="0">
                  <a:cs typeface="Arial" panose="020B0604020202020204" pitchFamily="34" charset="0"/>
                </a:rPr>
                <a:t>Inbreeding Depression</a:t>
              </a:r>
            </a:p>
          </p:txBody>
        </p:sp>
        <p:sp>
          <p:nvSpPr>
            <p:cNvPr id="31" name="Text Box 10"/>
            <p:cNvSpPr txBox="1">
              <a:spLocks noChangeArrowheads="1"/>
            </p:cNvSpPr>
            <p:nvPr/>
          </p:nvSpPr>
          <p:spPr bwMode="auto">
            <a:xfrm>
              <a:off x="68" y="227"/>
              <a:ext cx="1114" cy="177"/>
            </a:xfrm>
            <a:prstGeom prst="rect">
              <a:avLst/>
            </a:prstGeom>
            <a:solidFill>
              <a:srgbClr val="FAFB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endParaRPr lang="en-GB" altLang="de-DE" sz="1800" dirty="0">
                <a:solidFill>
                  <a:schemeClr val="bg1"/>
                </a:solidFill>
                <a:cs typeface="Arial" panose="020B0604020202020204" pitchFamily="34" charset="0"/>
              </a:endParaRPr>
            </a:p>
          </p:txBody>
        </p:sp>
      </p:grpSp>
      <p:sp>
        <p:nvSpPr>
          <p:cNvPr id="32" name="TextBox 31"/>
          <p:cNvSpPr txBox="1"/>
          <p:nvPr/>
        </p:nvSpPr>
        <p:spPr>
          <a:xfrm>
            <a:off x="1364331" y="5679276"/>
            <a:ext cx="1909234" cy="369332"/>
          </a:xfrm>
          <a:prstGeom prst="rect">
            <a:avLst/>
          </a:prstGeom>
          <a:solidFill>
            <a:srgbClr val="FAFB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spcBef>
                <a:spcPct val="50000"/>
              </a:spcBef>
              <a:buFontTx/>
              <a:buNone/>
              <a:defRPr>
                <a:latin typeface="Arial" pitchFamily="34" charset="0"/>
                <a:cs typeface="Arial" panose="020B0604020202020204" pitchFamily="34" charset="0"/>
              </a:defRPr>
            </a:lvl1pPr>
            <a:lvl2pPr marL="742950" indent="-285750" eaLnBrk="0" hangingPunct="0">
              <a:spcBef>
                <a:spcPct val="20000"/>
              </a:spcBef>
              <a:buChar char="–"/>
              <a:defRPr sz="2800">
                <a:latin typeface="Arial" pitchFamily="34" charset="0"/>
              </a:defRPr>
            </a:lvl2pPr>
            <a:lvl3pPr marL="1143000" indent="-228600" eaLnBrk="0" hangingPunct="0">
              <a:spcBef>
                <a:spcPct val="20000"/>
              </a:spcBef>
              <a:buChar char="•"/>
              <a:defRPr sz="2400">
                <a:latin typeface="Arial" pitchFamily="34" charset="0"/>
              </a:defRPr>
            </a:lvl3pPr>
            <a:lvl4pPr marL="1600200" indent="-228600" eaLnBrk="0" hangingPunct="0">
              <a:spcBef>
                <a:spcPct val="20000"/>
              </a:spcBef>
              <a:buChar char="–"/>
              <a:defRPr sz="2000">
                <a:latin typeface="Arial" pitchFamily="34" charset="0"/>
              </a:defRPr>
            </a:lvl4pPr>
            <a:lvl5pPr marL="2057400" indent="-228600" eaLnBrk="0" hangingPunct="0">
              <a:spcBef>
                <a:spcPct val="20000"/>
              </a:spcBef>
              <a:buChar char="»"/>
              <a:defRPr sz="2000">
                <a:latin typeface="Arial" pitchFamily="34" charset="0"/>
              </a:defRPr>
            </a:lvl5pPr>
            <a:lvl6pPr marL="2514600" indent="-228600" eaLnBrk="0" fontAlgn="base" hangingPunct="0">
              <a:spcBef>
                <a:spcPct val="20000"/>
              </a:spcBef>
              <a:spcAft>
                <a:spcPct val="0"/>
              </a:spcAft>
              <a:buChar char="»"/>
              <a:defRPr sz="2000">
                <a:latin typeface="Arial" pitchFamily="34" charset="0"/>
              </a:defRPr>
            </a:lvl6pPr>
            <a:lvl7pPr marL="2971800" indent="-228600" eaLnBrk="0" fontAlgn="base" hangingPunct="0">
              <a:spcBef>
                <a:spcPct val="20000"/>
              </a:spcBef>
              <a:spcAft>
                <a:spcPct val="0"/>
              </a:spcAft>
              <a:buChar char="»"/>
              <a:defRPr sz="2000">
                <a:latin typeface="Arial" pitchFamily="34" charset="0"/>
              </a:defRPr>
            </a:lvl7pPr>
            <a:lvl8pPr marL="3429000" indent="-228600" eaLnBrk="0" fontAlgn="base" hangingPunct="0">
              <a:spcBef>
                <a:spcPct val="20000"/>
              </a:spcBef>
              <a:spcAft>
                <a:spcPct val="0"/>
              </a:spcAft>
              <a:buChar char="»"/>
              <a:defRPr sz="2000">
                <a:latin typeface="Arial" pitchFamily="34" charset="0"/>
              </a:defRPr>
            </a:lvl8pPr>
            <a:lvl9pPr marL="3886200" indent="-228600" eaLnBrk="0" fontAlgn="base" hangingPunct="0">
              <a:spcBef>
                <a:spcPct val="20000"/>
              </a:spcBef>
              <a:spcAft>
                <a:spcPct val="0"/>
              </a:spcAft>
              <a:buChar char="»"/>
              <a:defRPr sz="2000">
                <a:latin typeface="Arial" pitchFamily="34" charset="0"/>
              </a:defRPr>
            </a:lvl9pPr>
          </a:lstStyle>
          <a:p>
            <a:r>
              <a:rPr lang="de-DE" dirty="0">
                <a:solidFill>
                  <a:srgbClr val="C00000"/>
                </a:solidFill>
              </a:rPr>
              <a:t>P1</a:t>
            </a:r>
            <a:r>
              <a:rPr lang="de-DE" dirty="0"/>
              <a:t>   x    </a:t>
            </a:r>
            <a:r>
              <a:rPr lang="de-DE" dirty="0">
                <a:solidFill>
                  <a:srgbClr val="C00000"/>
                </a:solidFill>
              </a:rPr>
              <a:t>P2</a:t>
            </a:r>
            <a:r>
              <a:rPr lang="de-DE" dirty="0"/>
              <a:t>► </a:t>
            </a:r>
            <a:r>
              <a:rPr lang="de-DE" dirty="0">
                <a:solidFill>
                  <a:srgbClr val="0000FF"/>
                </a:solidFill>
              </a:rPr>
              <a:t>F1</a:t>
            </a:r>
            <a:endParaRPr lang="en-GB" dirty="0">
              <a:solidFill>
                <a:srgbClr val="0000FF"/>
              </a:solidFill>
            </a:endParaRPr>
          </a:p>
        </p:txBody>
      </p:sp>
      <p:sp>
        <p:nvSpPr>
          <p:cNvPr id="33" name="TextBox 32"/>
          <p:cNvSpPr txBox="1"/>
          <p:nvPr/>
        </p:nvSpPr>
        <p:spPr>
          <a:xfrm>
            <a:off x="6161689" y="5653133"/>
            <a:ext cx="515269" cy="369332"/>
          </a:xfrm>
          <a:prstGeom prst="rect">
            <a:avLst/>
          </a:prstGeom>
          <a:solidFill>
            <a:srgbClr val="FAFB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spcBef>
                <a:spcPct val="50000"/>
              </a:spcBef>
              <a:buFontTx/>
              <a:buNone/>
              <a:defRPr>
                <a:latin typeface="Arial" pitchFamily="34" charset="0"/>
                <a:cs typeface="Arial" panose="020B0604020202020204" pitchFamily="34" charset="0"/>
              </a:defRPr>
            </a:lvl1pPr>
            <a:lvl2pPr marL="742950" indent="-285750" eaLnBrk="0" hangingPunct="0">
              <a:spcBef>
                <a:spcPct val="20000"/>
              </a:spcBef>
              <a:buChar char="–"/>
              <a:defRPr sz="2800">
                <a:latin typeface="Arial" pitchFamily="34" charset="0"/>
              </a:defRPr>
            </a:lvl2pPr>
            <a:lvl3pPr marL="1143000" indent="-228600" eaLnBrk="0" hangingPunct="0">
              <a:spcBef>
                <a:spcPct val="20000"/>
              </a:spcBef>
              <a:buChar char="•"/>
              <a:defRPr sz="2400">
                <a:latin typeface="Arial" pitchFamily="34" charset="0"/>
              </a:defRPr>
            </a:lvl3pPr>
            <a:lvl4pPr marL="1600200" indent="-228600" eaLnBrk="0" hangingPunct="0">
              <a:spcBef>
                <a:spcPct val="20000"/>
              </a:spcBef>
              <a:buChar char="–"/>
              <a:defRPr sz="2000">
                <a:latin typeface="Arial" pitchFamily="34" charset="0"/>
              </a:defRPr>
            </a:lvl4pPr>
            <a:lvl5pPr marL="2057400" indent="-228600" eaLnBrk="0" hangingPunct="0">
              <a:spcBef>
                <a:spcPct val="20000"/>
              </a:spcBef>
              <a:buChar char="»"/>
              <a:defRPr sz="2000">
                <a:latin typeface="Arial" pitchFamily="34" charset="0"/>
              </a:defRPr>
            </a:lvl5pPr>
            <a:lvl6pPr marL="2514600" indent="-228600" eaLnBrk="0" fontAlgn="base" hangingPunct="0">
              <a:spcBef>
                <a:spcPct val="20000"/>
              </a:spcBef>
              <a:spcAft>
                <a:spcPct val="0"/>
              </a:spcAft>
              <a:buChar char="»"/>
              <a:defRPr sz="2000">
                <a:latin typeface="Arial" pitchFamily="34" charset="0"/>
              </a:defRPr>
            </a:lvl6pPr>
            <a:lvl7pPr marL="2971800" indent="-228600" eaLnBrk="0" fontAlgn="base" hangingPunct="0">
              <a:spcBef>
                <a:spcPct val="20000"/>
              </a:spcBef>
              <a:spcAft>
                <a:spcPct val="0"/>
              </a:spcAft>
              <a:buChar char="»"/>
              <a:defRPr sz="2000">
                <a:latin typeface="Arial" pitchFamily="34" charset="0"/>
              </a:defRPr>
            </a:lvl7pPr>
            <a:lvl8pPr marL="3429000" indent="-228600" eaLnBrk="0" fontAlgn="base" hangingPunct="0">
              <a:spcBef>
                <a:spcPct val="20000"/>
              </a:spcBef>
              <a:spcAft>
                <a:spcPct val="0"/>
              </a:spcAft>
              <a:buChar char="»"/>
              <a:defRPr sz="2000">
                <a:latin typeface="Arial" pitchFamily="34" charset="0"/>
              </a:defRPr>
            </a:lvl8pPr>
            <a:lvl9pPr marL="3886200" indent="-228600" eaLnBrk="0" fontAlgn="base" hangingPunct="0">
              <a:spcBef>
                <a:spcPct val="20000"/>
              </a:spcBef>
              <a:spcAft>
                <a:spcPct val="0"/>
              </a:spcAft>
              <a:buChar char="»"/>
              <a:defRPr sz="2000">
                <a:latin typeface="Arial" pitchFamily="34" charset="0"/>
              </a:defRPr>
            </a:lvl9pPr>
          </a:lstStyle>
          <a:p>
            <a:r>
              <a:rPr lang="de-DE" dirty="0">
                <a:solidFill>
                  <a:srgbClr val="C00000"/>
                </a:solidFill>
              </a:rPr>
              <a:t>F∞</a:t>
            </a:r>
            <a:endParaRPr lang="en-GB" dirty="0">
              <a:solidFill>
                <a:srgbClr val="C00000"/>
              </a:solidFill>
            </a:endParaRPr>
          </a:p>
        </p:txBody>
      </p:sp>
      <p:sp>
        <p:nvSpPr>
          <p:cNvPr id="34" name="TextBox 33"/>
          <p:cNvSpPr txBox="1"/>
          <p:nvPr/>
        </p:nvSpPr>
        <p:spPr>
          <a:xfrm>
            <a:off x="3217333" y="5662574"/>
            <a:ext cx="1098810" cy="369332"/>
          </a:xfrm>
          <a:prstGeom prst="rect">
            <a:avLst/>
          </a:prstGeom>
          <a:solidFill>
            <a:srgbClr val="FAFB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spcBef>
                <a:spcPct val="50000"/>
              </a:spcBef>
              <a:buFontTx/>
              <a:buNone/>
              <a:defRPr>
                <a:latin typeface="Arial" pitchFamily="34" charset="0"/>
                <a:cs typeface="Arial" panose="020B0604020202020204" pitchFamily="34" charset="0"/>
              </a:defRPr>
            </a:lvl1pPr>
            <a:lvl2pPr marL="742950" indent="-285750" eaLnBrk="0" hangingPunct="0">
              <a:spcBef>
                <a:spcPct val="20000"/>
              </a:spcBef>
              <a:buChar char="–"/>
              <a:defRPr sz="2800">
                <a:latin typeface="Arial" pitchFamily="34" charset="0"/>
              </a:defRPr>
            </a:lvl2pPr>
            <a:lvl3pPr marL="1143000" indent="-228600" eaLnBrk="0" hangingPunct="0">
              <a:spcBef>
                <a:spcPct val="20000"/>
              </a:spcBef>
              <a:buChar char="•"/>
              <a:defRPr sz="2400">
                <a:latin typeface="Arial" pitchFamily="34" charset="0"/>
              </a:defRPr>
            </a:lvl3pPr>
            <a:lvl4pPr marL="1600200" indent="-228600" eaLnBrk="0" hangingPunct="0">
              <a:spcBef>
                <a:spcPct val="20000"/>
              </a:spcBef>
              <a:buChar char="–"/>
              <a:defRPr sz="2000">
                <a:latin typeface="Arial" pitchFamily="34" charset="0"/>
              </a:defRPr>
            </a:lvl4pPr>
            <a:lvl5pPr marL="2057400" indent="-228600" eaLnBrk="0" hangingPunct="0">
              <a:spcBef>
                <a:spcPct val="20000"/>
              </a:spcBef>
              <a:buChar char="»"/>
              <a:defRPr sz="2000">
                <a:latin typeface="Arial" pitchFamily="34" charset="0"/>
              </a:defRPr>
            </a:lvl5pPr>
            <a:lvl6pPr marL="2514600" indent="-228600" eaLnBrk="0" fontAlgn="base" hangingPunct="0">
              <a:spcBef>
                <a:spcPct val="20000"/>
              </a:spcBef>
              <a:spcAft>
                <a:spcPct val="0"/>
              </a:spcAft>
              <a:buChar char="»"/>
              <a:defRPr sz="2000">
                <a:latin typeface="Arial" pitchFamily="34" charset="0"/>
              </a:defRPr>
            </a:lvl6pPr>
            <a:lvl7pPr marL="2971800" indent="-228600" eaLnBrk="0" fontAlgn="base" hangingPunct="0">
              <a:spcBef>
                <a:spcPct val="20000"/>
              </a:spcBef>
              <a:spcAft>
                <a:spcPct val="0"/>
              </a:spcAft>
              <a:buChar char="»"/>
              <a:defRPr sz="2000">
                <a:latin typeface="Arial" pitchFamily="34" charset="0"/>
              </a:defRPr>
            </a:lvl7pPr>
            <a:lvl8pPr marL="3429000" indent="-228600" eaLnBrk="0" fontAlgn="base" hangingPunct="0">
              <a:spcBef>
                <a:spcPct val="20000"/>
              </a:spcBef>
              <a:spcAft>
                <a:spcPct val="0"/>
              </a:spcAft>
              <a:buChar char="»"/>
              <a:defRPr sz="2000">
                <a:latin typeface="Arial" pitchFamily="34" charset="0"/>
              </a:defRPr>
            </a:lvl8pPr>
            <a:lvl9pPr marL="3886200" indent="-228600" eaLnBrk="0" fontAlgn="base" hangingPunct="0">
              <a:spcBef>
                <a:spcPct val="20000"/>
              </a:spcBef>
              <a:spcAft>
                <a:spcPct val="0"/>
              </a:spcAft>
              <a:buChar char="»"/>
              <a:defRPr sz="2000">
                <a:latin typeface="Arial" pitchFamily="34" charset="0"/>
              </a:defRPr>
            </a:lvl9pPr>
          </a:lstStyle>
          <a:p>
            <a:r>
              <a:rPr lang="de-DE" dirty="0"/>
              <a:t>►►►►</a:t>
            </a:r>
            <a:endParaRPr lang="en-GB" dirty="0"/>
          </a:p>
        </p:txBody>
      </p:sp>
      <p:sp>
        <p:nvSpPr>
          <p:cNvPr id="35" name="TextBox 34"/>
          <p:cNvSpPr txBox="1"/>
          <p:nvPr/>
        </p:nvSpPr>
        <p:spPr>
          <a:xfrm>
            <a:off x="5476505" y="5675503"/>
            <a:ext cx="651320" cy="369332"/>
          </a:xfrm>
          <a:prstGeom prst="rect">
            <a:avLst/>
          </a:prstGeom>
          <a:solidFill>
            <a:srgbClr val="FAFB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spcBef>
                <a:spcPct val="50000"/>
              </a:spcBef>
              <a:buFontTx/>
              <a:buNone/>
              <a:defRPr>
                <a:latin typeface="Arial" pitchFamily="34" charset="0"/>
                <a:cs typeface="Arial" panose="020B0604020202020204" pitchFamily="34" charset="0"/>
              </a:defRPr>
            </a:lvl1pPr>
            <a:lvl2pPr marL="742950" indent="-285750" eaLnBrk="0" hangingPunct="0">
              <a:spcBef>
                <a:spcPct val="20000"/>
              </a:spcBef>
              <a:buChar char="–"/>
              <a:defRPr sz="2800">
                <a:latin typeface="Arial" pitchFamily="34" charset="0"/>
              </a:defRPr>
            </a:lvl2pPr>
            <a:lvl3pPr marL="1143000" indent="-228600" eaLnBrk="0" hangingPunct="0">
              <a:spcBef>
                <a:spcPct val="20000"/>
              </a:spcBef>
              <a:buChar char="•"/>
              <a:defRPr sz="2400">
                <a:latin typeface="Arial" pitchFamily="34" charset="0"/>
              </a:defRPr>
            </a:lvl3pPr>
            <a:lvl4pPr marL="1600200" indent="-228600" eaLnBrk="0" hangingPunct="0">
              <a:spcBef>
                <a:spcPct val="20000"/>
              </a:spcBef>
              <a:buChar char="–"/>
              <a:defRPr sz="2000">
                <a:latin typeface="Arial" pitchFamily="34" charset="0"/>
              </a:defRPr>
            </a:lvl4pPr>
            <a:lvl5pPr marL="2057400" indent="-228600" eaLnBrk="0" hangingPunct="0">
              <a:spcBef>
                <a:spcPct val="20000"/>
              </a:spcBef>
              <a:buChar char="»"/>
              <a:defRPr sz="2000">
                <a:latin typeface="Arial" pitchFamily="34" charset="0"/>
              </a:defRPr>
            </a:lvl5pPr>
            <a:lvl6pPr marL="2514600" indent="-228600" eaLnBrk="0" fontAlgn="base" hangingPunct="0">
              <a:spcBef>
                <a:spcPct val="20000"/>
              </a:spcBef>
              <a:spcAft>
                <a:spcPct val="0"/>
              </a:spcAft>
              <a:buChar char="»"/>
              <a:defRPr sz="2000">
                <a:latin typeface="Arial" pitchFamily="34" charset="0"/>
              </a:defRPr>
            </a:lvl6pPr>
            <a:lvl7pPr marL="2971800" indent="-228600" eaLnBrk="0" fontAlgn="base" hangingPunct="0">
              <a:spcBef>
                <a:spcPct val="20000"/>
              </a:spcBef>
              <a:spcAft>
                <a:spcPct val="0"/>
              </a:spcAft>
              <a:buChar char="»"/>
              <a:defRPr sz="2000">
                <a:latin typeface="Arial" pitchFamily="34" charset="0"/>
              </a:defRPr>
            </a:lvl7pPr>
            <a:lvl8pPr marL="3429000" indent="-228600" eaLnBrk="0" fontAlgn="base" hangingPunct="0">
              <a:spcBef>
                <a:spcPct val="20000"/>
              </a:spcBef>
              <a:spcAft>
                <a:spcPct val="0"/>
              </a:spcAft>
              <a:buChar char="»"/>
              <a:defRPr sz="2000">
                <a:latin typeface="Arial" pitchFamily="34" charset="0"/>
              </a:defRPr>
            </a:lvl8pPr>
            <a:lvl9pPr marL="3886200" indent="-228600" eaLnBrk="0" fontAlgn="base" hangingPunct="0">
              <a:spcBef>
                <a:spcPct val="20000"/>
              </a:spcBef>
              <a:spcAft>
                <a:spcPct val="0"/>
              </a:spcAft>
              <a:buChar char="»"/>
              <a:defRPr sz="2000">
                <a:latin typeface="Arial" pitchFamily="34" charset="0"/>
              </a:defRPr>
            </a:lvl9pPr>
          </a:lstStyle>
          <a:p>
            <a:r>
              <a:rPr lang="de-DE" dirty="0"/>
              <a:t>►►</a:t>
            </a:r>
            <a:endParaRPr lang="en-GB" dirty="0"/>
          </a:p>
        </p:txBody>
      </p:sp>
      <p:sp>
        <p:nvSpPr>
          <p:cNvPr id="36" name="TextBox 35"/>
          <p:cNvSpPr txBox="1"/>
          <p:nvPr/>
        </p:nvSpPr>
        <p:spPr>
          <a:xfrm>
            <a:off x="2831193" y="884020"/>
            <a:ext cx="515269" cy="369332"/>
          </a:xfrm>
          <a:prstGeom prst="rect">
            <a:avLst/>
          </a:prstGeom>
          <a:solidFill>
            <a:srgbClr val="FAFB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spcBef>
                <a:spcPct val="50000"/>
              </a:spcBef>
              <a:buFontTx/>
              <a:buNone/>
              <a:defRPr>
                <a:latin typeface="Arial" pitchFamily="34" charset="0"/>
                <a:cs typeface="Arial" panose="020B0604020202020204" pitchFamily="34" charset="0"/>
              </a:defRPr>
            </a:lvl1pPr>
            <a:lvl2pPr marL="742950" indent="-285750" eaLnBrk="0" hangingPunct="0">
              <a:spcBef>
                <a:spcPct val="20000"/>
              </a:spcBef>
              <a:buChar char="–"/>
              <a:defRPr sz="2800">
                <a:latin typeface="Arial" pitchFamily="34" charset="0"/>
              </a:defRPr>
            </a:lvl2pPr>
            <a:lvl3pPr marL="1143000" indent="-228600" eaLnBrk="0" hangingPunct="0">
              <a:spcBef>
                <a:spcPct val="20000"/>
              </a:spcBef>
              <a:buChar char="•"/>
              <a:defRPr sz="2400">
                <a:latin typeface="Arial" pitchFamily="34" charset="0"/>
              </a:defRPr>
            </a:lvl3pPr>
            <a:lvl4pPr marL="1600200" indent="-228600" eaLnBrk="0" hangingPunct="0">
              <a:spcBef>
                <a:spcPct val="20000"/>
              </a:spcBef>
              <a:buChar char="–"/>
              <a:defRPr sz="2000">
                <a:latin typeface="Arial" pitchFamily="34" charset="0"/>
              </a:defRPr>
            </a:lvl4pPr>
            <a:lvl5pPr marL="2057400" indent="-228600" eaLnBrk="0" hangingPunct="0">
              <a:spcBef>
                <a:spcPct val="20000"/>
              </a:spcBef>
              <a:buChar char="»"/>
              <a:defRPr sz="2000">
                <a:latin typeface="Arial" pitchFamily="34" charset="0"/>
              </a:defRPr>
            </a:lvl5pPr>
            <a:lvl6pPr marL="2514600" indent="-228600" eaLnBrk="0" fontAlgn="base" hangingPunct="0">
              <a:spcBef>
                <a:spcPct val="20000"/>
              </a:spcBef>
              <a:spcAft>
                <a:spcPct val="0"/>
              </a:spcAft>
              <a:buChar char="»"/>
              <a:defRPr sz="2000">
                <a:latin typeface="Arial" pitchFamily="34" charset="0"/>
              </a:defRPr>
            </a:lvl6pPr>
            <a:lvl7pPr marL="2971800" indent="-228600" eaLnBrk="0" fontAlgn="base" hangingPunct="0">
              <a:spcBef>
                <a:spcPct val="20000"/>
              </a:spcBef>
              <a:spcAft>
                <a:spcPct val="0"/>
              </a:spcAft>
              <a:buChar char="»"/>
              <a:defRPr sz="2000">
                <a:latin typeface="Arial" pitchFamily="34" charset="0"/>
              </a:defRPr>
            </a:lvl7pPr>
            <a:lvl8pPr marL="3429000" indent="-228600" eaLnBrk="0" fontAlgn="base" hangingPunct="0">
              <a:spcBef>
                <a:spcPct val="20000"/>
              </a:spcBef>
              <a:spcAft>
                <a:spcPct val="0"/>
              </a:spcAft>
              <a:buChar char="»"/>
              <a:defRPr sz="2000">
                <a:latin typeface="Arial" pitchFamily="34" charset="0"/>
              </a:defRPr>
            </a:lvl8pPr>
            <a:lvl9pPr marL="3886200" indent="-228600" eaLnBrk="0" fontAlgn="base" hangingPunct="0">
              <a:spcBef>
                <a:spcPct val="20000"/>
              </a:spcBef>
              <a:spcAft>
                <a:spcPct val="0"/>
              </a:spcAft>
              <a:buChar char="»"/>
              <a:defRPr sz="2000">
                <a:latin typeface="Arial" pitchFamily="34" charset="0"/>
              </a:defRPr>
            </a:lvl9pPr>
          </a:lstStyle>
          <a:p>
            <a:r>
              <a:rPr lang="de-DE" dirty="0">
                <a:solidFill>
                  <a:srgbClr val="0000FF"/>
                </a:solidFill>
              </a:rPr>
              <a:t>F1</a:t>
            </a:r>
            <a:endParaRPr lang="en-GB" dirty="0">
              <a:solidFill>
                <a:srgbClr val="0000FF"/>
              </a:solidFill>
            </a:endParaRPr>
          </a:p>
        </p:txBody>
      </p:sp>
      <p:sp>
        <p:nvSpPr>
          <p:cNvPr id="22" name="Right Triangle 4">
            <a:extLst>
              <a:ext uri="{FF2B5EF4-FFF2-40B4-BE49-F238E27FC236}">
                <a16:creationId xmlns:a16="http://schemas.microsoft.com/office/drawing/2014/main" id="{744A2D8F-A9B9-458E-A36C-61E5B86AB88E}"/>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feld 5">
            <a:extLst>
              <a:ext uri="{FF2B5EF4-FFF2-40B4-BE49-F238E27FC236}">
                <a16:creationId xmlns:a16="http://schemas.microsoft.com/office/drawing/2014/main" id="{DEDD8C5F-6A78-4ADD-9F5E-C79165528A82}"/>
              </a:ext>
            </a:extLst>
          </p:cNvPr>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16</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65483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326"/>
          <p:cNvSpPr txBox="1"/>
          <p:nvPr/>
        </p:nvSpPr>
        <p:spPr>
          <a:xfrm>
            <a:off x="2405" y="49360"/>
            <a:ext cx="1214726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Relationship between heterozygosity, inbreeding coefficient, </a:t>
            </a:r>
            <a:r>
              <a:rPr lang="en-GB" sz="2400" dirty="0">
                <a:solidFill>
                  <a:srgbClr val="0000FF"/>
                </a:solidFill>
                <a:latin typeface="Arial" panose="020B0604020202020204" pitchFamily="34" charset="0"/>
                <a:cs typeface="Arial" panose="020B0604020202020204" pitchFamily="34" charset="0"/>
              </a:rPr>
              <a:t>heterosis</a:t>
            </a:r>
            <a:r>
              <a:rPr lang="en-GB" sz="2400" dirty="0">
                <a:latin typeface="Arial" panose="020B0604020202020204" pitchFamily="34" charset="0"/>
                <a:cs typeface="Arial" panose="020B0604020202020204" pitchFamily="34" charset="0"/>
              </a:rPr>
              <a:t> and performance.</a:t>
            </a:r>
          </a:p>
        </p:txBody>
      </p:sp>
      <p:sp>
        <p:nvSpPr>
          <p:cNvPr id="11" name="Textfeld 5"/>
          <p:cNvSpPr txBox="1"/>
          <p:nvPr/>
        </p:nvSpPr>
        <p:spPr>
          <a:xfrm>
            <a:off x="11409830" y="6365558"/>
            <a:ext cx="782172" cy="461665"/>
          </a:xfrm>
          <a:prstGeom prst="rect">
            <a:avLst/>
          </a:prstGeom>
          <a:noFill/>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17</a:t>
            </a:fld>
            <a:endParaRPr lang="en-GB" sz="2400" dirty="0">
              <a:latin typeface="Arial" panose="020B0604020202020204" pitchFamily="34" charset="0"/>
              <a:cs typeface="Arial" panose="020B0604020202020204" pitchFamily="34" charset="0"/>
            </a:endParaRPr>
          </a:p>
        </p:txBody>
      </p:sp>
      <p:sp>
        <p:nvSpPr>
          <p:cNvPr id="7" name="Right Triangle 6"/>
          <p:cNvSpPr/>
          <p:nvPr/>
        </p:nvSpPr>
        <p:spPr>
          <a:xfrm>
            <a:off x="2405" y="6642100"/>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9921863A-8E30-43CF-8D26-B97B6731D599}"/>
              </a:ext>
            </a:extLst>
          </p:cNvPr>
          <p:cNvGrpSpPr/>
          <p:nvPr/>
        </p:nvGrpSpPr>
        <p:grpSpPr>
          <a:xfrm>
            <a:off x="0" y="198119"/>
            <a:ext cx="9180945" cy="5431454"/>
            <a:chOff x="0" y="96510"/>
            <a:chExt cx="9180945" cy="5431454"/>
          </a:xfrm>
        </p:grpSpPr>
        <p:grpSp>
          <p:nvGrpSpPr>
            <p:cNvPr id="52" name="Group 51"/>
            <p:cNvGrpSpPr/>
            <p:nvPr/>
          </p:nvGrpSpPr>
          <p:grpSpPr>
            <a:xfrm>
              <a:off x="57405" y="608384"/>
              <a:ext cx="8984628" cy="4886772"/>
              <a:chOff x="57405" y="608384"/>
              <a:chExt cx="8984628" cy="4886772"/>
            </a:xfrm>
          </p:grpSpPr>
          <p:sp>
            <p:nvSpPr>
              <p:cNvPr id="3" name="Rectangle 2"/>
              <p:cNvSpPr/>
              <p:nvPr/>
            </p:nvSpPr>
            <p:spPr>
              <a:xfrm>
                <a:off x="57405" y="608384"/>
                <a:ext cx="8984628" cy="488677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tangle 136"/>
              <p:cNvSpPr>
                <a:spLocks noChangeArrowheads="1"/>
              </p:cNvSpPr>
              <p:nvPr/>
            </p:nvSpPr>
            <p:spPr bwMode="auto">
              <a:xfrm>
                <a:off x="2231228" y="3543902"/>
                <a:ext cx="859210" cy="747897"/>
              </a:xfrm>
              <a:prstGeom prst="rect">
                <a:avLst/>
              </a:prstGeom>
              <a:solidFill>
                <a:srgbClr val="FFFFFF"/>
              </a:solidFill>
              <a:ln w="9525">
                <a:noFill/>
                <a:miter lim="800000"/>
                <a:headEnd/>
                <a:tailEnd/>
              </a:ln>
              <a:effectLst>
                <a:outerShdw blurRad="50800" dist="38100" dir="2700000" algn="tl" rotWithShape="0">
                  <a:prstClr val="black">
                    <a:alpha val="40000"/>
                  </a:prstClr>
                </a:outerShdw>
              </a:effec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lnSpc>
                    <a:spcPct val="90000"/>
                  </a:lnSpc>
                  <a:spcBef>
                    <a:spcPct val="0"/>
                  </a:spcBef>
                  <a:buNone/>
                </a:pPr>
                <a:r>
                  <a:rPr lang="en-GB" altLang="de-DE" sz="1800" dirty="0">
                    <a:solidFill>
                      <a:srgbClr val="000000"/>
                    </a:solidFill>
                    <a:latin typeface="Arial" charset="0"/>
                  </a:rPr>
                  <a:t>Parental</a:t>
                </a:r>
                <a:br>
                  <a:rPr lang="en-GB" altLang="de-DE" sz="1800" dirty="0">
                    <a:solidFill>
                      <a:srgbClr val="000000"/>
                    </a:solidFill>
                    <a:latin typeface="Arial" charset="0"/>
                  </a:rPr>
                </a:br>
                <a:r>
                  <a:rPr lang="en-GB" altLang="de-DE" sz="1800" dirty="0">
                    <a:solidFill>
                      <a:srgbClr val="000000"/>
                    </a:solidFill>
                    <a:latin typeface="Arial" charset="0"/>
                  </a:rPr>
                  <a:t>or  F</a:t>
                </a:r>
                <a:r>
                  <a:rPr lang="en-GB" altLang="de-DE" sz="1800" baseline="-25000" dirty="0">
                    <a:solidFill>
                      <a:srgbClr val="000000"/>
                    </a:solidFill>
                    <a:latin typeface="Arial" charset="0"/>
                  </a:rPr>
                  <a:t>∞</a:t>
                </a:r>
              </a:p>
              <a:p>
                <a:pPr eaLnBrk="1" hangingPunct="1">
                  <a:lnSpc>
                    <a:spcPct val="90000"/>
                  </a:lnSpc>
                  <a:spcBef>
                    <a:spcPct val="0"/>
                  </a:spcBef>
                  <a:buFontTx/>
                  <a:buNone/>
                </a:pPr>
                <a:r>
                  <a:rPr lang="en-GB" altLang="de-DE" sz="1800" dirty="0">
                    <a:solidFill>
                      <a:srgbClr val="000000"/>
                    </a:solidFill>
                    <a:latin typeface="Arial" charset="0"/>
                  </a:rPr>
                  <a:t>mean </a:t>
                </a:r>
                <a:endParaRPr lang="en-GB" altLang="de-DE" sz="2400" dirty="0"/>
              </a:p>
            </p:txBody>
          </p:sp>
        </p:grpSp>
        <p:grpSp>
          <p:nvGrpSpPr>
            <p:cNvPr id="9" name="Group 8"/>
            <p:cNvGrpSpPr/>
            <p:nvPr/>
          </p:nvGrpSpPr>
          <p:grpSpPr>
            <a:xfrm>
              <a:off x="0" y="96510"/>
              <a:ext cx="9180945" cy="5431454"/>
              <a:chOff x="0" y="96510"/>
              <a:chExt cx="9180945" cy="5431454"/>
            </a:xfrm>
          </p:grpSpPr>
          <p:sp>
            <p:nvSpPr>
              <p:cNvPr id="14" name="Rectangle 3"/>
              <p:cNvSpPr>
                <a:spLocks noChangeArrowheads="1"/>
              </p:cNvSpPr>
              <p:nvPr/>
            </p:nvSpPr>
            <p:spPr bwMode="auto">
              <a:xfrm>
                <a:off x="0" y="96510"/>
                <a:ext cx="65" cy="26417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6348" rIns="0" bIns="-634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grpSp>
            <p:nvGrpSpPr>
              <p:cNvPr id="4" name="Group 3"/>
              <p:cNvGrpSpPr/>
              <p:nvPr/>
            </p:nvGrpSpPr>
            <p:grpSpPr>
              <a:xfrm>
                <a:off x="67046" y="574006"/>
                <a:ext cx="8841427" cy="4823791"/>
                <a:chOff x="302573" y="712551"/>
                <a:chExt cx="8841427" cy="4823791"/>
              </a:xfrm>
            </p:grpSpPr>
            <p:cxnSp>
              <p:nvCxnSpPr>
                <p:cNvPr id="82" name="Gerade Verbindung mit Pfeil 81"/>
                <p:cNvCxnSpPr/>
                <p:nvPr/>
              </p:nvCxnSpPr>
              <p:spPr>
                <a:xfrm>
                  <a:off x="7837959" y="3450980"/>
                  <a:ext cx="0" cy="1404000"/>
                </a:xfrm>
                <a:prstGeom prst="straightConnector1">
                  <a:avLst/>
                </a:prstGeom>
                <a:ln w="57150">
                  <a:solidFill>
                    <a:schemeClr val="tx1">
                      <a:lumMod val="50000"/>
                      <a:lumOff val="50000"/>
                    </a:schemeClr>
                  </a:solidFill>
                  <a:headEnd type="triangle"/>
                  <a:tailEnd type="none"/>
                </a:ln>
              </p:spPr>
              <p:style>
                <a:lnRef idx="1">
                  <a:schemeClr val="accent1"/>
                </a:lnRef>
                <a:fillRef idx="0">
                  <a:schemeClr val="accent1"/>
                </a:fillRef>
                <a:effectRef idx="0">
                  <a:schemeClr val="accent1"/>
                </a:effectRef>
                <a:fontRef idx="minor">
                  <a:schemeClr val="tx1"/>
                </a:fontRef>
              </p:style>
            </p:cxnSp>
            <p:pic>
              <p:nvPicPr>
                <p:cNvPr id="6" name="Grafik 79"/>
                <p:cNvPicPr>
                  <a:picLocks/>
                </p:cNvPicPr>
                <p:nvPr/>
              </p:nvPicPr>
              <p:blipFill>
                <a:blip r:embed="rId2" cstate="print">
                  <a:extLst>
                    <a:ext uri="{BEBA8EAE-BF5A-486C-A8C5-ECC9F3942E4B}">
                      <a14:imgProps xmlns:a14="http://schemas.microsoft.com/office/drawing/2010/main">
                        <a14:imgLayer r:embed="rId3">
                          <a14:imgEffect>
                            <a14:brightnessContrast contrast="54000"/>
                          </a14:imgEffect>
                        </a14:imgLayer>
                      </a14:imgProps>
                    </a:ext>
                    <a:ext uri="{28A0092B-C50C-407E-A947-70E740481C1C}">
                      <a14:useLocalDpi xmlns:a14="http://schemas.microsoft.com/office/drawing/2010/main" val="0"/>
                    </a:ext>
                  </a:extLst>
                </a:blip>
                <a:stretch>
                  <a:fillRect/>
                </a:stretch>
              </p:blipFill>
              <p:spPr>
                <a:xfrm>
                  <a:off x="8172000" y="1430561"/>
                  <a:ext cx="972000" cy="3528000"/>
                </a:xfrm>
                <a:prstGeom prst="rect">
                  <a:avLst/>
                </a:prstGeom>
              </p:spPr>
            </p:pic>
            <p:sp>
              <p:nvSpPr>
                <p:cNvPr id="12" name="Line 76"/>
                <p:cNvSpPr>
                  <a:spLocks noChangeShapeType="1"/>
                </p:cNvSpPr>
                <p:nvPr/>
              </p:nvSpPr>
              <p:spPr bwMode="auto">
                <a:xfrm flipV="1">
                  <a:off x="2205043" y="963701"/>
                  <a:ext cx="4763" cy="383264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 name="Line 77"/>
                <p:cNvSpPr>
                  <a:spLocks noChangeShapeType="1"/>
                </p:cNvSpPr>
                <p:nvPr/>
              </p:nvSpPr>
              <p:spPr bwMode="auto">
                <a:xfrm flipV="1">
                  <a:off x="8150232" y="965289"/>
                  <a:ext cx="1587" cy="3831060"/>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 name="Line 78"/>
                <p:cNvSpPr>
                  <a:spLocks noChangeShapeType="1"/>
                </p:cNvSpPr>
                <p:nvPr/>
              </p:nvSpPr>
              <p:spPr bwMode="auto">
                <a:xfrm flipH="1">
                  <a:off x="2111382" y="479634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 name="Line 79"/>
                <p:cNvSpPr>
                  <a:spLocks noChangeShapeType="1"/>
                </p:cNvSpPr>
                <p:nvPr/>
              </p:nvSpPr>
              <p:spPr bwMode="auto">
                <a:xfrm>
                  <a:off x="8150232" y="479634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 name="Rectangle 80"/>
                <p:cNvSpPr>
                  <a:spLocks noChangeArrowheads="1"/>
                </p:cNvSpPr>
                <p:nvPr/>
              </p:nvSpPr>
              <p:spPr bwMode="auto">
                <a:xfrm>
                  <a:off x="1873257" y="4686811"/>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0</a:t>
                  </a:r>
                  <a:endParaRPr lang="en-GB" altLang="de-DE" sz="2400" dirty="0">
                    <a:latin typeface="Arial" panose="020B0604020202020204" pitchFamily="34" charset="0"/>
                    <a:cs typeface="Arial" panose="020B0604020202020204" pitchFamily="34" charset="0"/>
                  </a:endParaRPr>
                </a:p>
              </p:txBody>
            </p:sp>
            <p:sp>
              <p:nvSpPr>
                <p:cNvPr id="18" name="Line 81"/>
                <p:cNvSpPr>
                  <a:spLocks noChangeShapeType="1"/>
                </p:cNvSpPr>
                <p:nvPr/>
              </p:nvSpPr>
              <p:spPr bwMode="auto">
                <a:xfrm flipH="1">
                  <a:off x="2111382" y="435819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 name="Rectangle 83"/>
                <p:cNvSpPr>
                  <a:spLocks noChangeArrowheads="1"/>
                </p:cNvSpPr>
                <p:nvPr/>
              </p:nvSpPr>
              <p:spPr bwMode="auto">
                <a:xfrm>
                  <a:off x="1873257" y="4248661"/>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1</a:t>
                  </a:r>
                  <a:endParaRPr lang="en-GB" altLang="de-DE" sz="2400" dirty="0">
                    <a:latin typeface="Arial" panose="020B0604020202020204" pitchFamily="34" charset="0"/>
                    <a:cs typeface="Arial" panose="020B0604020202020204" pitchFamily="34" charset="0"/>
                  </a:endParaRPr>
                </a:p>
              </p:txBody>
            </p:sp>
            <p:sp>
              <p:nvSpPr>
                <p:cNvPr id="20" name="Line 84"/>
                <p:cNvSpPr>
                  <a:spLocks noChangeShapeType="1"/>
                </p:cNvSpPr>
                <p:nvPr/>
              </p:nvSpPr>
              <p:spPr bwMode="auto">
                <a:xfrm flipH="1">
                  <a:off x="2111382" y="392004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 name="Rectangle 86"/>
                <p:cNvSpPr>
                  <a:spLocks noChangeArrowheads="1"/>
                </p:cNvSpPr>
                <p:nvPr/>
              </p:nvSpPr>
              <p:spPr bwMode="auto">
                <a:xfrm>
                  <a:off x="1873257" y="3810511"/>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2</a:t>
                  </a:r>
                  <a:endParaRPr lang="en-GB" altLang="de-DE" sz="2400" dirty="0">
                    <a:latin typeface="Arial" panose="020B0604020202020204" pitchFamily="34" charset="0"/>
                    <a:cs typeface="Arial" panose="020B0604020202020204" pitchFamily="34" charset="0"/>
                  </a:endParaRPr>
                </a:p>
              </p:txBody>
            </p:sp>
            <p:sp>
              <p:nvSpPr>
                <p:cNvPr id="22" name="Line 87"/>
                <p:cNvSpPr>
                  <a:spLocks noChangeShapeType="1"/>
                </p:cNvSpPr>
                <p:nvPr/>
              </p:nvSpPr>
              <p:spPr bwMode="auto">
                <a:xfrm flipH="1">
                  <a:off x="2111382" y="348189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 name="Line 90"/>
                <p:cNvSpPr>
                  <a:spLocks noChangeShapeType="1"/>
                </p:cNvSpPr>
                <p:nvPr/>
              </p:nvSpPr>
              <p:spPr bwMode="auto">
                <a:xfrm flipH="1">
                  <a:off x="2111382" y="304374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 name="Rectangle 92"/>
                <p:cNvSpPr>
                  <a:spLocks noChangeArrowheads="1"/>
                </p:cNvSpPr>
                <p:nvPr/>
              </p:nvSpPr>
              <p:spPr bwMode="auto">
                <a:xfrm>
                  <a:off x="1873257" y="2935799"/>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4</a:t>
                  </a:r>
                  <a:endParaRPr lang="en-GB" altLang="de-DE" sz="2400" dirty="0">
                    <a:latin typeface="Arial" panose="020B0604020202020204" pitchFamily="34" charset="0"/>
                    <a:cs typeface="Arial" panose="020B0604020202020204" pitchFamily="34" charset="0"/>
                  </a:endParaRPr>
                </a:p>
              </p:txBody>
            </p:sp>
            <p:sp>
              <p:nvSpPr>
                <p:cNvPr id="25" name="Line 93"/>
                <p:cNvSpPr>
                  <a:spLocks noChangeShapeType="1"/>
                </p:cNvSpPr>
                <p:nvPr/>
              </p:nvSpPr>
              <p:spPr bwMode="auto">
                <a:xfrm flipH="1">
                  <a:off x="2111382" y="260559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 name="Rectangle 95"/>
                <p:cNvSpPr>
                  <a:spLocks noChangeArrowheads="1"/>
                </p:cNvSpPr>
                <p:nvPr/>
              </p:nvSpPr>
              <p:spPr bwMode="auto">
                <a:xfrm>
                  <a:off x="1873257" y="2496061"/>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5</a:t>
                  </a:r>
                  <a:endParaRPr lang="en-GB" altLang="de-DE" sz="2400" dirty="0">
                    <a:latin typeface="Arial" panose="020B0604020202020204" pitchFamily="34" charset="0"/>
                    <a:cs typeface="Arial" panose="020B0604020202020204" pitchFamily="34" charset="0"/>
                  </a:endParaRPr>
                </a:p>
              </p:txBody>
            </p:sp>
            <p:sp>
              <p:nvSpPr>
                <p:cNvPr id="27" name="Line 96"/>
                <p:cNvSpPr>
                  <a:spLocks noChangeShapeType="1"/>
                </p:cNvSpPr>
                <p:nvPr/>
              </p:nvSpPr>
              <p:spPr bwMode="auto">
                <a:xfrm flipH="1">
                  <a:off x="2111382" y="216744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 name="Rectangle 98"/>
                <p:cNvSpPr>
                  <a:spLocks noChangeArrowheads="1"/>
                </p:cNvSpPr>
                <p:nvPr/>
              </p:nvSpPr>
              <p:spPr bwMode="auto">
                <a:xfrm>
                  <a:off x="1873257" y="2059499"/>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6</a:t>
                  </a:r>
                  <a:endParaRPr lang="en-GB" altLang="de-DE" sz="2400" dirty="0">
                    <a:latin typeface="Arial" panose="020B0604020202020204" pitchFamily="34" charset="0"/>
                    <a:cs typeface="Arial" panose="020B0604020202020204" pitchFamily="34" charset="0"/>
                  </a:endParaRPr>
                </a:p>
              </p:txBody>
            </p:sp>
            <p:sp>
              <p:nvSpPr>
                <p:cNvPr id="29" name="Line 99"/>
                <p:cNvSpPr>
                  <a:spLocks noChangeShapeType="1"/>
                </p:cNvSpPr>
                <p:nvPr/>
              </p:nvSpPr>
              <p:spPr bwMode="auto">
                <a:xfrm flipH="1">
                  <a:off x="2111382" y="172929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 name="Rectangle 101"/>
                <p:cNvSpPr>
                  <a:spLocks noChangeArrowheads="1"/>
                </p:cNvSpPr>
                <p:nvPr/>
              </p:nvSpPr>
              <p:spPr bwMode="auto">
                <a:xfrm>
                  <a:off x="1873257" y="1619761"/>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7</a:t>
                  </a:r>
                  <a:endParaRPr lang="en-GB" altLang="de-DE" sz="2400" dirty="0">
                    <a:latin typeface="Arial" panose="020B0604020202020204" pitchFamily="34" charset="0"/>
                    <a:cs typeface="Arial" panose="020B0604020202020204" pitchFamily="34" charset="0"/>
                  </a:endParaRPr>
                </a:p>
              </p:txBody>
            </p:sp>
            <p:sp>
              <p:nvSpPr>
                <p:cNvPr id="31" name="Line 102"/>
                <p:cNvSpPr>
                  <a:spLocks noChangeShapeType="1"/>
                </p:cNvSpPr>
                <p:nvPr/>
              </p:nvSpPr>
              <p:spPr bwMode="auto">
                <a:xfrm flipH="1">
                  <a:off x="2111382" y="129114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 name="Rectangle 104"/>
                <p:cNvSpPr>
                  <a:spLocks noChangeArrowheads="1"/>
                </p:cNvSpPr>
                <p:nvPr/>
              </p:nvSpPr>
              <p:spPr bwMode="auto">
                <a:xfrm>
                  <a:off x="1873257" y="1181611"/>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8</a:t>
                  </a:r>
                  <a:endParaRPr lang="en-GB" altLang="de-DE" sz="2400" dirty="0">
                    <a:latin typeface="Arial" panose="020B0604020202020204" pitchFamily="34" charset="0"/>
                    <a:cs typeface="Arial" panose="020B0604020202020204" pitchFamily="34" charset="0"/>
                  </a:endParaRPr>
                </a:p>
              </p:txBody>
            </p:sp>
            <p:sp>
              <p:nvSpPr>
                <p:cNvPr id="33" name="Line 113"/>
                <p:cNvSpPr>
                  <a:spLocks noChangeShapeType="1"/>
                </p:cNvSpPr>
                <p:nvPr/>
              </p:nvSpPr>
              <p:spPr bwMode="auto">
                <a:xfrm>
                  <a:off x="2205044" y="4796349"/>
                  <a:ext cx="5945188"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 name="Line 114"/>
                <p:cNvSpPr>
                  <a:spLocks noChangeShapeType="1"/>
                </p:cNvSpPr>
                <p:nvPr/>
              </p:nvSpPr>
              <p:spPr bwMode="auto">
                <a:xfrm>
                  <a:off x="2205044" y="963702"/>
                  <a:ext cx="5945188"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5" name="Line 115"/>
                <p:cNvSpPr>
                  <a:spLocks noChangeShapeType="1"/>
                </p:cNvSpPr>
                <p:nvPr/>
              </p:nvSpPr>
              <p:spPr bwMode="auto">
                <a:xfrm>
                  <a:off x="8150232" y="4796349"/>
                  <a:ext cx="1587" cy="936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 name="Line 117"/>
                <p:cNvSpPr>
                  <a:spLocks noChangeShapeType="1"/>
                </p:cNvSpPr>
                <p:nvPr/>
              </p:nvSpPr>
              <p:spPr bwMode="auto">
                <a:xfrm>
                  <a:off x="6664332" y="4796349"/>
                  <a:ext cx="1587" cy="936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 name="Line 119"/>
                <p:cNvSpPr>
                  <a:spLocks noChangeShapeType="1"/>
                </p:cNvSpPr>
                <p:nvPr/>
              </p:nvSpPr>
              <p:spPr bwMode="auto">
                <a:xfrm>
                  <a:off x="5178432" y="4796349"/>
                  <a:ext cx="1587" cy="936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 name="Line 121"/>
                <p:cNvSpPr>
                  <a:spLocks noChangeShapeType="1"/>
                </p:cNvSpPr>
                <p:nvPr/>
              </p:nvSpPr>
              <p:spPr bwMode="auto">
                <a:xfrm>
                  <a:off x="3692532" y="4796349"/>
                  <a:ext cx="1587" cy="936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 name="Line 123"/>
                <p:cNvSpPr>
                  <a:spLocks noChangeShapeType="1"/>
                </p:cNvSpPr>
                <p:nvPr/>
              </p:nvSpPr>
              <p:spPr bwMode="auto">
                <a:xfrm>
                  <a:off x="2205044" y="4796349"/>
                  <a:ext cx="1588" cy="936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 name="Rectangle 125"/>
                <p:cNvSpPr>
                  <a:spLocks noChangeArrowheads="1"/>
                </p:cNvSpPr>
                <p:nvPr/>
              </p:nvSpPr>
              <p:spPr bwMode="auto">
                <a:xfrm>
                  <a:off x="3689174" y="5170504"/>
                  <a:ext cx="218874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800" dirty="0">
                      <a:solidFill>
                        <a:srgbClr val="000000"/>
                      </a:solidFill>
                      <a:latin typeface="Arial" panose="020B0604020202020204" pitchFamily="34" charset="0"/>
                      <a:cs typeface="Arial" panose="020B0604020202020204" pitchFamily="34" charset="0"/>
                    </a:rPr>
                    <a:t>Inbreeding coefficient</a:t>
                  </a:r>
                  <a:endParaRPr lang="en-GB" altLang="de-DE" sz="1800" dirty="0">
                    <a:latin typeface="Arial" panose="020B0604020202020204" pitchFamily="34" charset="0"/>
                    <a:cs typeface="Arial" panose="020B0604020202020204" pitchFamily="34" charset="0"/>
                  </a:endParaRPr>
                </a:p>
              </p:txBody>
            </p:sp>
            <p:sp>
              <p:nvSpPr>
                <p:cNvPr id="46" name="Rectangle 127"/>
                <p:cNvSpPr>
                  <a:spLocks noChangeArrowheads="1"/>
                </p:cNvSpPr>
                <p:nvPr/>
              </p:nvSpPr>
              <p:spPr bwMode="auto">
                <a:xfrm>
                  <a:off x="2209807" y="3483486"/>
                  <a:ext cx="227012" cy="1317625"/>
                </a:xfrm>
                <a:prstGeom prst="rect">
                  <a:avLst/>
                </a:prstGeom>
                <a:noFill/>
                <a:ln w="301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endParaRPr lang="en-GB" altLang="de-DE" sz="2400" dirty="0">
                    <a:latin typeface="Arial" panose="020B0604020202020204" pitchFamily="34" charset="0"/>
                    <a:cs typeface="Arial" panose="020B0604020202020204" pitchFamily="34" charset="0"/>
                  </a:endParaRPr>
                </a:p>
              </p:txBody>
            </p:sp>
            <p:sp>
              <p:nvSpPr>
                <p:cNvPr id="47" name="Rectangle 128"/>
                <p:cNvSpPr>
                  <a:spLocks noChangeArrowheads="1"/>
                </p:cNvSpPr>
                <p:nvPr/>
              </p:nvSpPr>
              <p:spPr bwMode="auto">
                <a:xfrm>
                  <a:off x="7893057" y="1467758"/>
                  <a:ext cx="225425" cy="3318718"/>
                </a:xfrm>
                <a:prstGeom prst="rect">
                  <a:avLst/>
                </a:prstGeom>
                <a:solidFill>
                  <a:srgbClr val="0000FF"/>
                </a:solidFill>
                <a:ln w="301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endParaRPr lang="en-GB" altLang="de-DE" sz="2400" dirty="0">
                    <a:latin typeface="Arial" panose="020B0604020202020204" pitchFamily="34" charset="0"/>
                    <a:cs typeface="Arial" panose="020B0604020202020204" pitchFamily="34" charset="0"/>
                  </a:endParaRPr>
                </a:p>
              </p:txBody>
            </p:sp>
            <p:sp>
              <p:nvSpPr>
                <p:cNvPr id="48" name="Rectangle 129"/>
                <p:cNvSpPr>
                  <a:spLocks noChangeArrowheads="1"/>
                </p:cNvSpPr>
                <p:nvPr/>
              </p:nvSpPr>
              <p:spPr bwMode="auto">
                <a:xfrm>
                  <a:off x="5057782" y="2460204"/>
                  <a:ext cx="227012" cy="2325032"/>
                </a:xfrm>
                <a:prstGeom prst="rect">
                  <a:avLst/>
                </a:prstGeom>
                <a:solidFill>
                  <a:srgbClr val="7575FF"/>
                </a:solidFill>
                <a:ln w="301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endParaRPr lang="en-GB" altLang="de-DE" sz="2400" dirty="0">
                    <a:latin typeface="Arial" panose="020B0604020202020204" pitchFamily="34" charset="0"/>
                    <a:cs typeface="Arial" panose="020B0604020202020204" pitchFamily="34" charset="0"/>
                  </a:endParaRPr>
                </a:p>
              </p:txBody>
            </p:sp>
            <p:sp>
              <p:nvSpPr>
                <p:cNvPr id="49" name="Rectangle 130"/>
                <p:cNvSpPr>
                  <a:spLocks noChangeArrowheads="1"/>
                </p:cNvSpPr>
                <p:nvPr/>
              </p:nvSpPr>
              <p:spPr bwMode="auto">
                <a:xfrm>
                  <a:off x="3576644" y="2979926"/>
                  <a:ext cx="227013" cy="1821185"/>
                </a:xfrm>
                <a:prstGeom prst="rect">
                  <a:avLst/>
                </a:prstGeom>
                <a:solidFill>
                  <a:srgbClr val="A7A7FF"/>
                </a:solidFill>
                <a:ln w="301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endParaRPr lang="en-GB" altLang="de-DE" sz="2400" dirty="0">
                    <a:latin typeface="Arial" panose="020B0604020202020204" pitchFamily="34" charset="0"/>
                    <a:cs typeface="Arial" panose="020B0604020202020204" pitchFamily="34" charset="0"/>
                  </a:endParaRPr>
                </a:p>
              </p:txBody>
            </p:sp>
            <p:sp>
              <p:nvSpPr>
                <p:cNvPr id="53" name="Rectangle 138"/>
                <p:cNvSpPr>
                  <a:spLocks noChangeArrowheads="1"/>
                </p:cNvSpPr>
                <p:nvPr/>
              </p:nvSpPr>
              <p:spPr bwMode="auto">
                <a:xfrm>
                  <a:off x="8213693" y="1118751"/>
                  <a:ext cx="91852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800" dirty="0">
                      <a:solidFill>
                        <a:srgbClr val="000000"/>
                      </a:solidFill>
                      <a:latin typeface="Arial" panose="020B0604020202020204" pitchFamily="34" charset="0"/>
                      <a:cs typeface="Arial" panose="020B0604020202020204" pitchFamily="34" charset="0"/>
                    </a:rPr>
                    <a:t>F</a:t>
                  </a:r>
                  <a:r>
                    <a:rPr lang="en-GB" altLang="de-DE" sz="1800" baseline="-25000" dirty="0">
                      <a:solidFill>
                        <a:srgbClr val="000000"/>
                      </a:solidFill>
                      <a:latin typeface="Arial" panose="020B0604020202020204" pitchFamily="34" charset="0"/>
                      <a:cs typeface="Arial" panose="020B0604020202020204" pitchFamily="34" charset="0"/>
                    </a:rPr>
                    <a:t>1</a:t>
                  </a:r>
                  <a:r>
                    <a:rPr lang="en-GB" altLang="de-DE" sz="1800" dirty="0">
                      <a:solidFill>
                        <a:srgbClr val="000000"/>
                      </a:solidFill>
                      <a:latin typeface="Arial" panose="020B0604020202020204" pitchFamily="34" charset="0"/>
                      <a:cs typeface="Arial" panose="020B0604020202020204" pitchFamily="34" charset="0"/>
                    </a:rPr>
                    <a:t> hybrid</a:t>
                  </a:r>
                  <a:endParaRPr lang="en-GB" altLang="de-DE" sz="2400" dirty="0">
                    <a:latin typeface="Arial" panose="020B0604020202020204" pitchFamily="34" charset="0"/>
                    <a:cs typeface="Arial" panose="020B0604020202020204" pitchFamily="34" charset="0"/>
                  </a:endParaRPr>
                </a:p>
              </p:txBody>
            </p:sp>
            <p:sp>
              <p:nvSpPr>
                <p:cNvPr id="54" name="Rectangle 139"/>
                <p:cNvSpPr>
                  <a:spLocks noChangeArrowheads="1"/>
                </p:cNvSpPr>
                <p:nvPr/>
              </p:nvSpPr>
              <p:spPr bwMode="auto">
                <a:xfrm>
                  <a:off x="5340108" y="3495015"/>
                  <a:ext cx="57708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800" dirty="0">
                      <a:solidFill>
                        <a:srgbClr val="000000"/>
                      </a:solidFill>
                      <a:latin typeface="Arial" panose="020B0604020202020204" pitchFamily="34" charset="0"/>
                      <a:cs typeface="Arial" panose="020B0604020202020204" pitchFamily="34" charset="0"/>
                    </a:rPr>
                    <a:t>F</a:t>
                  </a:r>
                  <a:r>
                    <a:rPr lang="en-GB" altLang="de-DE" sz="1800" baseline="-25000" dirty="0">
                      <a:solidFill>
                        <a:srgbClr val="000000"/>
                      </a:solidFill>
                      <a:latin typeface="Arial" panose="020B0604020202020204" pitchFamily="34" charset="0"/>
                      <a:cs typeface="Arial" panose="020B0604020202020204" pitchFamily="34" charset="0"/>
                    </a:rPr>
                    <a:t>2</a:t>
                  </a:r>
                  <a:r>
                    <a:rPr lang="en-GB" altLang="de-DE" sz="1800" dirty="0">
                      <a:solidFill>
                        <a:srgbClr val="000000"/>
                      </a:solidFill>
                      <a:latin typeface="Arial" panose="020B0604020202020204" pitchFamily="34" charset="0"/>
                      <a:cs typeface="Arial" panose="020B0604020202020204" pitchFamily="34" charset="0"/>
                    </a:rPr>
                    <a:t> </a:t>
                  </a:r>
                </a:p>
                <a:p>
                  <a:pPr eaLnBrk="1" hangingPunct="1">
                    <a:spcBef>
                      <a:spcPct val="0"/>
                    </a:spcBef>
                    <a:buFontTx/>
                    <a:buNone/>
                  </a:pPr>
                  <a:r>
                    <a:rPr lang="en-GB" altLang="de-DE" sz="1800" dirty="0">
                      <a:solidFill>
                        <a:srgbClr val="000000"/>
                      </a:solidFill>
                      <a:latin typeface="Arial" panose="020B0604020202020204" pitchFamily="34" charset="0"/>
                      <a:cs typeface="Arial" panose="020B0604020202020204" pitchFamily="34" charset="0"/>
                    </a:rPr>
                    <a:t>Gen. </a:t>
                  </a:r>
                </a:p>
                <a:p>
                  <a:pPr eaLnBrk="1" hangingPunct="1">
                    <a:spcBef>
                      <a:spcPct val="0"/>
                    </a:spcBef>
                    <a:buFontTx/>
                    <a:buNone/>
                  </a:pPr>
                  <a:r>
                    <a:rPr lang="en-GB" altLang="de-DE" sz="1800" dirty="0">
                      <a:solidFill>
                        <a:srgbClr val="000000"/>
                      </a:solidFill>
                      <a:latin typeface="Arial" panose="020B0604020202020204" pitchFamily="34" charset="0"/>
                      <a:cs typeface="Arial" panose="020B0604020202020204" pitchFamily="34" charset="0"/>
                    </a:rPr>
                    <a:t>mean</a:t>
                  </a:r>
                  <a:endParaRPr lang="en-GB" altLang="de-DE" sz="2400" dirty="0">
                    <a:latin typeface="Arial" panose="020B0604020202020204" pitchFamily="34" charset="0"/>
                    <a:cs typeface="Arial" panose="020B0604020202020204" pitchFamily="34" charset="0"/>
                  </a:endParaRPr>
                </a:p>
              </p:txBody>
            </p:sp>
            <p:sp>
              <p:nvSpPr>
                <p:cNvPr id="55" name="Rectangle 140"/>
                <p:cNvSpPr>
                  <a:spLocks noChangeArrowheads="1"/>
                </p:cNvSpPr>
                <p:nvPr/>
              </p:nvSpPr>
              <p:spPr bwMode="auto">
                <a:xfrm>
                  <a:off x="3862195" y="3493033"/>
                  <a:ext cx="20304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800" dirty="0">
                      <a:solidFill>
                        <a:srgbClr val="000000"/>
                      </a:solidFill>
                      <a:latin typeface="Arial" panose="020B0604020202020204" pitchFamily="34" charset="0"/>
                      <a:cs typeface="Arial" panose="020B0604020202020204" pitchFamily="34" charset="0"/>
                    </a:rPr>
                    <a:t>F</a:t>
                  </a:r>
                  <a:r>
                    <a:rPr lang="en-GB" altLang="de-DE" sz="1800" baseline="-25000" dirty="0">
                      <a:solidFill>
                        <a:srgbClr val="000000"/>
                      </a:solidFill>
                      <a:latin typeface="Arial" panose="020B0604020202020204" pitchFamily="34" charset="0"/>
                      <a:cs typeface="Arial" panose="020B0604020202020204" pitchFamily="34" charset="0"/>
                    </a:rPr>
                    <a:t>3</a:t>
                  </a:r>
                  <a:r>
                    <a:rPr lang="en-GB" altLang="de-DE" sz="1800" dirty="0">
                      <a:solidFill>
                        <a:srgbClr val="000000"/>
                      </a:solidFill>
                      <a:latin typeface="Arial" panose="020B0604020202020204" pitchFamily="34" charset="0"/>
                      <a:cs typeface="Arial" panose="020B0604020202020204" pitchFamily="34" charset="0"/>
                    </a:rPr>
                    <a:t> </a:t>
                  </a:r>
                </a:p>
                <a:p>
                  <a:pPr eaLnBrk="1" hangingPunct="1">
                    <a:spcBef>
                      <a:spcPct val="0"/>
                    </a:spcBef>
                    <a:buFontTx/>
                    <a:buNone/>
                  </a:pPr>
                  <a:r>
                    <a:rPr lang="en-GB" altLang="de-DE" sz="1800" dirty="0">
                      <a:solidFill>
                        <a:srgbClr val="000000"/>
                      </a:solidFill>
                      <a:latin typeface="Arial" panose="020B0604020202020204" pitchFamily="34" charset="0"/>
                      <a:cs typeface="Arial" panose="020B0604020202020204" pitchFamily="34" charset="0"/>
                    </a:rPr>
                    <a:t>Generation</a:t>
                  </a:r>
                </a:p>
                <a:p>
                  <a:pPr eaLnBrk="1" hangingPunct="1">
                    <a:spcBef>
                      <a:spcPct val="0"/>
                    </a:spcBef>
                    <a:buFontTx/>
                    <a:buNone/>
                  </a:pPr>
                  <a:r>
                    <a:rPr lang="en-GB" altLang="de-DE" sz="1800" dirty="0">
                      <a:solidFill>
                        <a:srgbClr val="000000"/>
                      </a:solidFill>
                      <a:latin typeface="Arial" panose="020B0604020202020204" pitchFamily="34" charset="0"/>
                      <a:cs typeface="Arial" panose="020B0604020202020204" pitchFamily="34" charset="0"/>
                    </a:rPr>
                    <a:t>mean</a:t>
                  </a:r>
                  <a:endParaRPr lang="en-GB" altLang="de-DE" sz="2400" dirty="0">
                    <a:latin typeface="Arial" panose="020B0604020202020204" pitchFamily="34" charset="0"/>
                    <a:cs typeface="Arial" panose="020B0604020202020204" pitchFamily="34" charset="0"/>
                  </a:endParaRPr>
                </a:p>
              </p:txBody>
            </p:sp>
            <p:sp>
              <p:nvSpPr>
                <p:cNvPr id="56" name="Line 126"/>
                <p:cNvSpPr>
                  <a:spLocks noChangeShapeType="1"/>
                </p:cNvSpPr>
                <p:nvPr/>
              </p:nvSpPr>
              <p:spPr bwMode="auto">
                <a:xfrm flipH="1">
                  <a:off x="488142" y="3469118"/>
                  <a:ext cx="7637803" cy="14367"/>
                </a:xfrm>
                <a:prstGeom prst="line">
                  <a:avLst/>
                </a:prstGeom>
                <a:noFill/>
                <a:ln w="6350">
                  <a:solidFill>
                    <a:schemeClr val="tx1">
                      <a:lumMod val="50000"/>
                      <a:lumOff val="50000"/>
                    </a:schemeClr>
                  </a:solidFill>
                  <a:prstDash val="sysDash"/>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 name="Rectangle 138"/>
                <p:cNvSpPr>
                  <a:spLocks noChangeArrowheads="1"/>
                </p:cNvSpPr>
                <p:nvPr/>
              </p:nvSpPr>
              <p:spPr bwMode="auto">
                <a:xfrm>
                  <a:off x="6820061" y="2110622"/>
                  <a:ext cx="974626" cy="276999"/>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800" dirty="0">
                      <a:solidFill>
                        <a:srgbClr val="0000FF"/>
                      </a:solidFill>
                      <a:latin typeface="Arial" panose="020B0604020202020204" pitchFamily="34" charset="0"/>
                      <a:cs typeface="Arial" panose="020B0604020202020204" pitchFamily="34" charset="0"/>
                    </a:rPr>
                    <a:t>Heterosis</a:t>
                  </a:r>
                  <a:endParaRPr lang="en-GB" altLang="de-DE" sz="2400" dirty="0">
                    <a:solidFill>
                      <a:srgbClr val="0000FF"/>
                    </a:solidFill>
                    <a:latin typeface="Arial" panose="020B0604020202020204" pitchFamily="34" charset="0"/>
                    <a:cs typeface="Arial" panose="020B0604020202020204" pitchFamily="34" charset="0"/>
                  </a:endParaRPr>
                </a:p>
              </p:txBody>
            </p:sp>
            <p:sp>
              <p:nvSpPr>
                <p:cNvPr id="59" name="Line 126"/>
                <p:cNvSpPr>
                  <a:spLocks noChangeShapeType="1"/>
                </p:cNvSpPr>
                <p:nvPr/>
              </p:nvSpPr>
              <p:spPr bwMode="auto">
                <a:xfrm flipH="1">
                  <a:off x="2323311" y="1467758"/>
                  <a:ext cx="5682457" cy="2012278"/>
                </a:xfrm>
                <a:prstGeom prst="line">
                  <a:avLst/>
                </a:prstGeom>
                <a:noFill/>
                <a:ln w="30163">
                  <a:solidFill>
                    <a:srgbClr val="0000FF"/>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pic>
              <p:nvPicPr>
                <p:cNvPr id="60" name="Grafik 5"/>
                <p:cNvPicPr>
                  <a:picLocks/>
                </p:cNvPicPr>
                <p:nvPr/>
              </p:nvPicPr>
              <p:blipFill>
                <a:blip r:embed="rId4" cstate="print">
                  <a:extLst>
                    <a:ext uri="{BEBA8EAE-BF5A-486C-A8C5-ECC9F3942E4B}">
                      <a14:imgProps xmlns:a14="http://schemas.microsoft.com/office/drawing/2010/main">
                        <a14:imgLayer r:embed="rId5">
                          <a14:imgEffect>
                            <a14:brightnessContrast bright="36000"/>
                          </a14:imgEffect>
                        </a14:imgLayer>
                      </a14:imgProps>
                    </a:ext>
                    <a:ext uri="{28A0092B-C50C-407E-A947-70E740481C1C}">
                      <a14:useLocalDpi xmlns:a14="http://schemas.microsoft.com/office/drawing/2010/main" val="0"/>
                    </a:ext>
                  </a:extLst>
                </a:blip>
                <a:stretch>
                  <a:fillRect/>
                </a:stretch>
              </p:blipFill>
              <p:spPr>
                <a:xfrm>
                  <a:off x="385515" y="3207865"/>
                  <a:ext cx="658093" cy="1691672"/>
                </a:xfrm>
                <a:prstGeom prst="rect">
                  <a:avLst/>
                </a:prstGeom>
              </p:spPr>
            </p:pic>
            <p:sp>
              <p:nvSpPr>
                <p:cNvPr id="61" name="Textfeld 77"/>
                <p:cNvSpPr txBox="1"/>
                <p:nvPr/>
              </p:nvSpPr>
              <p:spPr>
                <a:xfrm>
                  <a:off x="302573" y="4890011"/>
                  <a:ext cx="748923" cy="646331"/>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Line1</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P1</a:t>
                  </a:r>
                </a:p>
              </p:txBody>
            </p:sp>
            <p:sp>
              <p:nvSpPr>
                <p:cNvPr id="62" name="Textfeld 78"/>
                <p:cNvSpPr txBox="1"/>
                <p:nvPr/>
              </p:nvSpPr>
              <p:spPr>
                <a:xfrm>
                  <a:off x="1022653" y="4890011"/>
                  <a:ext cx="748923" cy="646331"/>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Line2</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P2</a:t>
                  </a:r>
                </a:p>
              </p:txBody>
            </p:sp>
            <p:pic>
              <p:nvPicPr>
                <p:cNvPr id="63" name="Grafik 6"/>
                <p:cNvPicPr>
                  <a:picLocks/>
                </p:cNvPicPr>
                <p:nvPr/>
              </p:nvPicPr>
              <p:blipFill>
                <a:blip r:embed="rId6" cstate="print">
                  <a:extLst>
                    <a:ext uri="{BEBA8EAE-BF5A-486C-A8C5-ECC9F3942E4B}">
                      <a14:imgProps xmlns:a14="http://schemas.microsoft.com/office/drawing/2010/main">
                        <a14:imgLayer r:embed="rId7">
                          <a14:imgEffect>
                            <a14:brightnessContrast bright="-19000" contrast="36000"/>
                          </a14:imgEffect>
                        </a14:imgLayer>
                      </a14:imgProps>
                    </a:ext>
                    <a:ext uri="{28A0092B-C50C-407E-A947-70E740481C1C}">
                      <a14:useLocalDpi xmlns:a14="http://schemas.microsoft.com/office/drawing/2010/main" val="0"/>
                    </a:ext>
                  </a:extLst>
                </a:blip>
                <a:stretch>
                  <a:fillRect/>
                </a:stretch>
              </p:blipFill>
              <p:spPr>
                <a:xfrm>
                  <a:off x="1043608" y="3594011"/>
                  <a:ext cx="648072" cy="1296000"/>
                </a:xfrm>
                <a:prstGeom prst="rect">
                  <a:avLst/>
                </a:prstGeom>
              </p:spPr>
            </p:pic>
            <p:sp>
              <p:nvSpPr>
                <p:cNvPr id="64" name="Rectangle 89"/>
                <p:cNvSpPr>
                  <a:spLocks noChangeArrowheads="1"/>
                </p:cNvSpPr>
                <p:nvPr/>
              </p:nvSpPr>
              <p:spPr bwMode="auto">
                <a:xfrm>
                  <a:off x="1873257" y="3372361"/>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3</a:t>
                  </a:r>
                  <a:endParaRPr lang="en-GB" altLang="de-DE" sz="2400" dirty="0">
                    <a:latin typeface="Arial" panose="020B0604020202020204" pitchFamily="34" charset="0"/>
                    <a:cs typeface="Arial" panose="020B0604020202020204" pitchFamily="34" charset="0"/>
                  </a:endParaRPr>
                </a:p>
              </p:txBody>
            </p:sp>
            <p:cxnSp>
              <p:nvCxnSpPr>
                <p:cNvPr id="66" name="Gerade Verbindung mit Pfeil 70"/>
                <p:cNvCxnSpPr/>
                <p:nvPr/>
              </p:nvCxnSpPr>
              <p:spPr>
                <a:xfrm>
                  <a:off x="7837959" y="1467758"/>
                  <a:ext cx="0" cy="1997038"/>
                </a:xfrm>
                <a:prstGeom prst="straightConnector1">
                  <a:avLst/>
                </a:prstGeom>
                <a:ln w="57150">
                  <a:solidFill>
                    <a:srgbClr val="0000FF"/>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67" name="Rectangle 138"/>
                <p:cNvSpPr>
                  <a:spLocks noChangeArrowheads="1"/>
                </p:cNvSpPr>
                <p:nvPr/>
              </p:nvSpPr>
              <p:spPr bwMode="auto">
                <a:xfrm>
                  <a:off x="2322376" y="2119556"/>
                  <a:ext cx="1166986" cy="553998"/>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800" dirty="0">
                      <a:latin typeface="Arial" panose="020B0604020202020204" pitchFamily="34" charset="0"/>
                      <a:cs typeface="Arial" panose="020B0604020202020204" pitchFamily="34" charset="0"/>
                    </a:rPr>
                    <a:t>Inbreeding </a:t>
                  </a:r>
                </a:p>
                <a:p>
                  <a:pPr eaLnBrk="1" hangingPunct="1">
                    <a:spcBef>
                      <a:spcPct val="0"/>
                    </a:spcBef>
                    <a:buFontTx/>
                    <a:buNone/>
                  </a:pPr>
                  <a:r>
                    <a:rPr lang="en-GB" altLang="de-DE" sz="1800" dirty="0">
                      <a:latin typeface="Arial" panose="020B0604020202020204" pitchFamily="34" charset="0"/>
                      <a:cs typeface="Arial" panose="020B0604020202020204" pitchFamily="34" charset="0"/>
                    </a:rPr>
                    <a:t>Depression</a:t>
                  </a:r>
                  <a:endParaRPr lang="en-GB" altLang="de-DE" sz="2400" dirty="0">
                    <a:latin typeface="Arial" panose="020B0604020202020204" pitchFamily="34" charset="0"/>
                    <a:cs typeface="Arial" panose="020B0604020202020204" pitchFamily="34" charset="0"/>
                  </a:endParaRPr>
                </a:p>
              </p:txBody>
            </p:sp>
            <p:sp>
              <p:nvSpPr>
                <p:cNvPr id="70" name="Line 126"/>
                <p:cNvSpPr>
                  <a:spLocks noChangeShapeType="1"/>
                </p:cNvSpPr>
                <p:nvPr/>
              </p:nvSpPr>
              <p:spPr bwMode="auto">
                <a:xfrm flipH="1">
                  <a:off x="2325307" y="1463422"/>
                  <a:ext cx="5685002" cy="12412"/>
                </a:xfrm>
                <a:prstGeom prst="line">
                  <a:avLst/>
                </a:prstGeom>
                <a:noFill/>
                <a:ln w="6350">
                  <a:solidFill>
                    <a:schemeClr val="tx1">
                      <a:lumMod val="50000"/>
                      <a:lumOff val="50000"/>
                    </a:schemeClr>
                  </a:solidFill>
                  <a:prstDash val="sysDash"/>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 name="Rectangle 111"/>
                <p:cNvSpPr>
                  <a:spLocks noChangeArrowheads="1"/>
                </p:cNvSpPr>
                <p:nvPr/>
              </p:nvSpPr>
              <p:spPr bwMode="auto">
                <a:xfrm rot="16200000">
                  <a:off x="1132426" y="2184268"/>
                  <a:ext cx="1107098" cy="276999"/>
                </a:xfrm>
                <a:prstGeom prst="rect">
                  <a:avLst/>
                </a:prstGeom>
                <a:solidFill>
                  <a:schemeClr val="bg1"/>
                </a:solidFill>
                <a:ln>
                  <a:noFill/>
                </a:ln>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800" dirty="0">
                      <a:solidFill>
                        <a:srgbClr val="000000"/>
                      </a:solidFill>
                      <a:latin typeface="Arial" panose="020B0604020202020204" pitchFamily="34" charset="0"/>
                      <a:cs typeface="Arial" panose="020B0604020202020204" pitchFamily="34" charset="0"/>
                    </a:rPr>
                    <a:t>Yield (t/ha)</a:t>
                  </a:r>
                  <a:endParaRPr lang="en-GB" altLang="de-DE" sz="1800" dirty="0">
                    <a:latin typeface="Arial" panose="020B0604020202020204" pitchFamily="34" charset="0"/>
                    <a:cs typeface="Arial" panose="020B0604020202020204" pitchFamily="34" charset="0"/>
                  </a:endParaRPr>
                </a:p>
              </p:txBody>
            </p:sp>
            <p:sp>
              <p:nvSpPr>
                <p:cNvPr id="72" name="Rechteck 1"/>
                <p:cNvSpPr/>
                <p:nvPr/>
              </p:nvSpPr>
              <p:spPr>
                <a:xfrm>
                  <a:off x="2191503" y="4809710"/>
                  <a:ext cx="5942838" cy="123274"/>
                </a:xfrm>
                <a:prstGeom prst="rect">
                  <a:avLst/>
                </a:prstGeom>
                <a:gradFill flip="none" rotWithShape="1">
                  <a:gsLst>
                    <a:gs pos="0">
                      <a:schemeClr val="tx1">
                        <a:lumMod val="50000"/>
                        <a:lumOff val="50000"/>
                      </a:schemeClr>
                    </a:gs>
                    <a:gs pos="100000">
                      <a:srgbClr val="0000F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cxnSp>
              <p:nvCxnSpPr>
                <p:cNvPr id="74" name="Gerade Verbindung mit Pfeil 81"/>
                <p:cNvCxnSpPr/>
                <p:nvPr/>
              </p:nvCxnSpPr>
              <p:spPr>
                <a:xfrm flipV="1">
                  <a:off x="2314060" y="1482998"/>
                  <a:ext cx="0" cy="1997038"/>
                </a:xfrm>
                <a:prstGeom prst="straightConnector1">
                  <a:avLst/>
                </a:prstGeom>
                <a:ln w="38100">
                  <a:solidFill>
                    <a:schemeClr val="tx1">
                      <a:lumMod val="50000"/>
                      <a:lumOff val="50000"/>
                    </a:schemeClr>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5" name="Gerade Verbindung mit Pfeil 3"/>
                <p:cNvCxnSpPr/>
                <p:nvPr/>
              </p:nvCxnSpPr>
              <p:spPr>
                <a:xfrm flipV="1">
                  <a:off x="2369491" y="3468851"/>
                  <a:ext cx="5497562" cy="11185"/>
                </a:xfrm>
                <a:prstGeom prst="straightConnector1">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78" name="Picture 2" descr="C:\Users\Mohamed Ali\Pictures\Pfenning.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flipH="1">
                  <a:off x="4283968" y="1288172"/>
                  <a:ext cx="1152128" cy="572400"/>
                </a:xfrm>
                <a:prstGeom prst="rect">
                  <a:avLst/>
                </a:prstGeom>
                <a:noFill/>
                <a:extLst>
                  <a:ext uri="{909E8E84-426E-40DD-AFC4-6F175D3DCCD1}">
                    <a14:hiddenFill xmlns:a14="http://schemas.microsoft.com/office/drawing/2010/main">
                      <a:solidFill>
                        <a:srgbClr val="FFFFFF"/>
                      </a:solidFill>
                    </a14:hiddenFill>
                  </a:ext>
                </a:extLst>
              </p:spPr>
            </p:pic>
            <p:sp>
              <p:nvSpPr>
                <p:cNvPr id="36" name="Rectangle 116"/>
                <p:cNvSpPr>
                  <a:spLocks noChangeArrowheads="1"/>
                </p:cNvSpPr>
                <p:nvPr/>
              </p:nvSpPr>
              <p:spPr bwMode="auto">
                <a:xfrm>
                  <a:off x="7893057" y="4910649"/>
                  <a:ext cx="42639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0.00</a:t>
                  </a:r>
                  <a:endParaRPr lang="en-GB" altLang="de-DE" sz="2400" dirty="0">
                    <a:latin typeface="Arial" panose="020B0604020202020204" pitchFamily="34" charset="0"/>
                    <a:cs typeface="Arial" panose="020B0604020202020204" pitchFamily="34" charset="0"/>
                  </a:endParaRPr>
                </a:p>
              </p:txBody>
            </p:sp>
            <p:sp>
              <p:nvSpPr>
                <p:cNvPr id="38" name="Rectangle 118"/>
                <p:cNvSpPr>
                  <a:spLocks noChangeArrowheads="1"/>
                </p:cNvSpPr>
                <p:nvPr/>
              </p:nvSpPr>
              <p:spPr bwMode="auto">
                <a:xfrm>
                  <a:off x="6407157" y="4910649"/>
                  <a:ext cx="42639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0.25</a:t>
                  </a:r>
                  <a:endParaRPr lang="en-GB" altLang="de-DE" sz="2400" dirty="0">
                    <a:latin typeface="Arial" panose="020B0604020202020204" pitchFamily="34" charset="0"/>
                    <a:cs typeface="Arial" panose="020B0604020202020204" pitchFamily="34" charset="0"/>
                  </a:endParaRPr>
                </a:p>
              </p:txBody>
            </p:sp>
            <p:sp>
              <p:nvSpPr>
                <p:cNvPr id="40" name="Rectangle 120"/>
                <p:cNvSpPr>
                  <a:spLocks noChangeArrowheads="1"/>
                </p:cNvSpPr>
                <p:nvPr/>
              </p:nvSpPr>
              <p:spPr bwMode="auto">
                <a:xfrm>
                  <a:off x="4921257" y="4910649"/>
                  <a:ext cx="42639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0.50</a:t>
                  </a:r>
                  <a:endParaRPr lang="en-GB" altLang="de-DE" sz="2400" dirty="0">
                    <a:latin typeface="Arial" panose="020B0604020202020204" pitchFamily="34" charset="0"/>
                    <a:cs typeface="Arial" panose="020B0604020202020204" pitchFamily="34" charset="0"/>
                  </a:endParaRPr>
                </a:p>
              </p:txBody>
            </p:sp>
            <p:sp>
              <p:nvSpPr>
                <p:cNvPr id="42" name="Rectangle 122"/>
                <p:cNvSpPr>
                  <a:spLocks noChangeArrowheads="1"/>
                </p:cNvSpPr>
                <p:nvPr/>
              </p:nvSpPr>
              <p:spPr bwMode="auto">
                <a:xfrm>
                  <a:off x="3435357" y="4910649"/>
                  <a:ext cx="42639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0.75</a:t>
                  </a:r>
                  <a:endParaRPr lang="en-GB" altLang="de-DE" sz="2400" dirty="0">
                    <a:latin typeface="Arial" panose="020B0604020202020204" pitchFamily="34" charset="0"/>
                    <a:cs typeface="Arial" panose="020B0604020202020204" pitchFamily="34" charset="0"/>
                  </a:endParaRPr>
                </a:p>
              </p:txBody>
            </p:sp>
            <p:sp>
              <p:nvSpPr>
                <p:cNvPr id="44" name="Rectangle 124"/>
                <p:cNvSpPr>
                  <a:spLocks noChangeArrowheads="1"/>
                </p:cNvSpPr>
                <p:nvPr/>
              </p:nvSpPr>
              <p:spPr bwMode="auto">
                <a:xfrm>
                  <a:off x="1947869" y="4910649"/>
                  <a:ext cx="42639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1.00</a:t>
                  </a:r>
                  <a:endParaRPr lang="en-GB" altLang="de-DE" sz="2400" dirty="0">
                    <a:latin typeface="Arial" panose="020B0604020202020204" pitchFamily="34" charset="0"/>
                    <a:cs typeface="Arial" panose="020B0604020202020204" pitchFamily="34" charset="0"/>
                  </a:endParaRPr>
                </a:p>
              </p:txBody>
            </p:sp>
            <p:sp>
              <p:nvSpPr>
                <p:cNvPr id="84" name="Rectangle 138"/>
                <p:cNvSpPr>
                  <a:spLocks noChangeArrowheads="1"/>
                </p:cNvSpPr>
                <p:nvPr/>
              </p:nvSpPr>
              <p:spPr bwMode="auto">
                <a:xfrm>
                  <a:off x="6623544" y="3788412"/>
                  <a:ext cx="1171733" cy="553998"/>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algn="r" eaLnBrk="1" hangingPunct="1">
                    <a:spcBef>
                      <a:spcPct val="0"/>
                    </a:spcBef>
                    <a:buFontTx/>
                    <a:buNone/>
                  </a:pPr>
                  <a:r>
                    <a:rPr lang="en-GB" altLang="de-DE" sz="1800" dirty="0">
                      <a:latin typeface="Arial" panose="020B0604020202020204" pitchFamily="34" charset="0"/>
                      <a:cs typeface="Arial" panose="020B0604020202020204" pitchFamily="34" charset="0"/>
                    </a:rPr>
                    <a:t>Inbreeding</a:t>
                  </a:r>
                  <a:br>
                    <a:rPr lang="en-GB" altLang="de-DE" sz="1800" dirty="0">
                      <a:latin typeface="Arial" panose="020B0604020202020204" pitchFamily="34" charset="0"/>
                      <a:cs typeface="Arial" panose="020B0604020202020204" pitchFamily="34" charset="0"/>
                    </a:rPr>
                  </a:br>
                  <a:r>
                    <a:rPr lang="en-GB" altLang="de-DE" sz="1800" dirty="0">
                      <a:latin typeface="Arial" panose="020B0604020202020204" pitchFamily="34" charset="0"/>
                      <a:cs typeface="Arial" panose="020B0604020202020204" pitchFamily="34" charset="0"/>
                    </a:rPr>
                    <a:t>minimum</a:t>
                  </a:r>
                </a:p>
              </p:txBody>
            </p:sp>
            <p:sp>
              <p:nvSpPr>
                <p:cNvPr id="85" name="Rectangle 127"/>
                <p:cNvSpPr>
                  <a:spLocks noChangeArrowheads="1"/>
                </p:cNvSpPr>
                <p:nvPr/>
              </p:nvSpPr>
              <p:spPr bwMode="auto">
                <a:xfrm>
                  <a:off x="7899427" y="3469632"/>
                  <a:ext cx="227012" cy="1317625"/>
                </a:xfrm>
                <a:prstGeom prst="rect">
                  <a:avLst/>
                </a:prstGeom>
                <a:solidFill>
                  <a:srgbClr val="7F7F7F">
                    <a:alpha val="58039"/>
                  </a:srgbClr>
                </a:solidFill>
                <a:ln w="30163">
                  <a:noFill/>
                  <a:miter lim="800000"/>
                  <a:headEnd/>
                  <a:tailEnd/>
                </a:ln>
              </p:spPr>
              <p:txBody>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endParaRPr lang="en-GB" altLang="de-DE" sz="2400" dirty="0">
                    <a:latin typeface="Arial" panose="020B0604020202020204" pitchFamily="34" charset="0"/>
                    <a:cs typeface="Arial" panose="020B0604020202020204" pitchFamily="34" charset="0"/>
                  </a:endParaRPr>
                </a:p>
              </p:txBody>
            </p:sp>
            <p:sp>
              <p:nvSpPr>
                <p:cNvPr id="79" name="Textfeld 14"/>
                <p:cNvSpPr txBox="1"/>
                <p:nvPr/>
              </p:nvSpPr>
              <p:spPr>
                <a:xfrm>
                  <a:off x="2241557" y="712551"/>
                  <a:ext cx="5764212" cy="369332"/>
                </a:xfrm>
                <a:prstGeom prst="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txBody>
                <a:bodyPr wrap="square" rtlCol="0">
                  <a:spAutoFit/>
                </a:bodyPr>
                <a:lstStyle/>
                <a:p>
                  <a:pPr algn="ctr"/>
                  <a:r>
                    <a:rPr lang="en-GB" dirty="0">
                      <a:solidFill>
                        <a:srgbClr val="0000FF"/>
                      </a:solidFill>
                      <a:latin typeface="Arial" panose="020B0604020202020204" pitchFamily="34" charset="0"/>
                      <a:cs typeface="Arial" panose="020B0604020202020204" pitchFamily="34" charset="0"/>
                    </a:rPr>
                    <a:t>Heterosis &amp; </a:t>
                  </a:r>
                  <a:r>
                    <a:rPr lang="en-GB" dirty="0" err="1">
                      <a:latin typeface="Arial" panose="020B0604020202020204" pitchFamily="34" charset="0"/>
                      <a:cs typeface="Arial" panose="020B0604020202020204" pitchFamily="34" charset="0"/>
                    </a:rPr>
                    <a:t>Inbr</a:t>
                  </a:r>
                  <a:r>
                    <a:rPr lang="en-GB" dirty="0">
                      <a:latin typeface="Arial" panose="020B0604020202020204" pitchFamily="34" charset="0"/>
                      <a:cs typeface="Arial" panose="020B0604020202020204" pitchFamily="34" charset="0"/>
                    </a:rPr>
                    <a:t>. Depression are 2 sides of same coin</a:t>
                  </a:r>
                </a:p>
              </p:txBody>
            </p:sp>
          </p:grpSp>
          <p:sp>
            <p:nvSpPr>
              <p:cNvPr id="5" name="Rectangle 4"/>
              <p:cNvSpPr/>
              <p:nvPr/>
            </p:nvSpPr>
            <p:spPr>
              <a:xfrm>
                <a:off x="0" y="660400"/>
                <a:ext cx="9180945" cy="4867564"/>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2" name="TextBox 1"/>
              <p:cNvSpPr txBox="1"/>
              <p:nvPr/>
            </p:nvSpPr>
            <p:spPr>
              <a:xfrm>
                <a:off x="40839" y="694269"/>
                <a:ext cx="1153602"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Brünjes, 2017</a:t>
                </a:r>
              </a:p>
            </p:txBody>
          </p:sp>
          <p:sp>
            <p:nvSpPr>
              <p:cNvPr id="80" name="Textfeld 14"/>
              <p:cNvSpPr txBox="1"/>
              <p:nvPr/>
            </p:nvSpPr>
            <p:spPr>
              <a:xfrm>
                <a:off x="2006024" y="564478"/>
                <a:ext cx="5764212" cy="369332"/>
              </a:xfrm>
              <a:prstGeom prst="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txBody>
              <a:bodyPr wrap="square" rtlCol="0">
                <a:spAutoFit/>
              </a:bodyPr>
              <a:lstStyle/>
              <a:p>
                <a:pPr algn="ctr"/>
                <a:r>
                  <a:rPr lang="en-GB" dirty="0">
                    <a:solidFill>
                      <a:srgbClr val="0000FF"/>
                    </a:solidFill>
                    <a:latin typeface="Arial" panose="020B0604020202020204" pitchFamily="34" charset="0"/>
                    <a:cs typeface="Arial" panose="020B0604020202020204" pitchFamily="34" charset="0"/>
                  </a:rPr>
                  <a:t>Heterosis &amp; </a:t>
                </a:r>
                <a:r>
                  <a:rPr lang="en-GB" dirty="0" err="1">
                    <a:latin typeface="Arial" panose="020B0604020202020204" pitchFamily="34" charset="0"/>
                    <a:cs typeface="Arial" panose="020B0604020202020204" pitchFamily="34" charset="0"/>
                  </a:rPr>
                  <a:t>Inbr</a:t>
                </a:r>
                <a:r>
                  <a:rPr lang="en-GB" dirty="0">
                    <a:latin typeface="Arial" panose="020B0604020202020204" pitchFamily="34" charset="0"/>
                    <a:cs typeface="Arial" panose="020B0604020202020204" pitchFamily="34" charset="0"/>
                  </a:rPr>
                  <a:t>. Depression are 2 sides of same coin</a:t>
                </a:r>
              </a:p>
            </p:txBody>
          </p:sp>
        </p:grpSp>
      </p:grpSp>
    </p:spTree>
    <p:extLst>
      <p:ext uri="{BB962C8B-B14F-4D97-AF65-F5344CB8AC3E}">
        <p14:creationId xmlns:p14="http://schemas.microsoft.com/office/powerpoint/2010/main" val="23382124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326"/>
          <p:cNvSpPr txBox="1"/>
          <p:nvPr/>
        </p:nvSpPr>
        <p:spPr>
          <a:xfrm>
            <a:off x="2405" y="49360"/>
            <a:ext cx="1214726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Relationship between heterozygosity, inbreeding coefficient, </a:t>
            </a:r>
            <a:r>
              <a:rPr lang="en-GB" sz="2400" dirty="0">
                <a:solidFill>
                  <a:srgbClr val="0000FF"/>
                </a:solidFill>
                <a:latin typeface="Arial" panose="020B0604020202020204" pitchFamily="34" charset="0"/>
                <a:cs typeface="Arial" panose="020B0604020202020204" pitchFamily="34" charset="0"/>
              </a:rPr>
              <a:t>heterosis</a:t>
            </a:r>
            <a:r>
              <a:rPr lang="en-GB" sz="2400" dirty="0">
                <a:latin typeface="Arial" panose="020B0604020202020204" pitchFamily="34" charset="0"/>
                <a:cs typeface="Arial" panose="020B0604020202020204" pitchFamily="34" charset="0"/>
              </a:rPr>
              <a:t> and performance.</a:t>
            </a:r>
          </a:p>
        </p:txBody>
      </p:sp>
      <p:sp>
        <p:nvSpPr>
          <p:cNvPr id="87" name="TextBox 86"/>
          <p:cNvSpPr txBox="1"/>
          <p:nvPr/>
        </p:nvSpPr>
        <p:spPr>
          <a:xfrm>
            <a:off x="9298277" y="660400"/>
            <a:ext cx="2872509" cy="563231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Typically in plants and animals, empiricism tells us about a rather </a:t>
            </a:r>
            <a:r>
              <a:rPr lang="en-GB" dirty="0">
                <a:solidFill>
                  <a:srgbClr val="0000FF"/>
                </a:solidFill>
                <a:latin typeface="Arial" panose="020B0604020202020204" pitchFamily="34" charset="0"/>
                <a:cs typeface="Arial" panose="020B0604020202020204" pitchFamily="34" charset="0"/>
              </a:rPr>
              <a:t>linear </a:t>
            </a:r>
            <a:r>
              <a:rPr lang="en-GB" dirty="0">
                <a:latin typeface="Arial" panose="020B0604020202020204" pitchFamily="34" charset="0"/>
                <a:cs typeface="Arial" panose="020B0604020202020204" pitchFamily="34" charset="0"/>
              </a:rPr>
              <a:t>relationship between trait expression such as yield or general vigour and inbreeding coefficient (provided Selection, </a:t>
            </a:r>
            <a:r>
              <a:rPr lang="en-GB" dirty="0" err="1">
                <a:latin typeface="Arial" panose="020B0604020202020204" pitchFamily="34" charset="0"/>
                <a:cs typeface="Arial" panose="020B0604020202020204" pitchFamily="34" charset="0"/>
              </a:rPr>
              <a:t>Muta-tion</a:t>
            </a:r>
            <a:r>
              <a:rPr lang="en-GB" dirty="0">
                <a:latin typeface="Arial" panose="020B0604020202020204" pitchFamily="34" charset="0"/>
                <a:cs typeface="Arial" panose="020B0604020202020204" pitchFamily="34" charset="0"/>
              </a:rPr>
              <a:t>, Drift is avoided). Deviation from linearity is sometimes analysed to extract information about epistasis (and further potential ‘reasons’ for such deviations).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Yet, such </a:t>
            </a:r>
            <a:r>
              <a:rPr lang="en-GB" dirty="0">
                <a:solidFill>
                  <a:srgbClr val="0000FF"/>
                </a:solidFill>
                <a:latin typeface="Arial" panose="020B0604020202020204" pitchFamily="34" charset="0"/>
                <a:cs typeface="Arial" panose="020B0604020202020204" pitchFamily="34" charset="0"/>
              </a:rPr>
              <a:t>linearity</a:t>
            </a:r>
            <a:r>
              <a:rPr lang="en-GB" dirty="0">
                <a:latin typeface="Arial" panose="020B0604020202020204" pitchFamily="34" charset="0"/>
                <a:cs typeface="Arial" panose="020B0604020202020204" pitchFamily="34" charset="0"/>
              </a:rPr>
              <a:t> is no genetic rule like “1:2:1”;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it is only a frequent experimental observation.</a:t>
            </a:r>
          </a:p>
        </p:txBody>
      </p:sp>
      <p:sp>
        <p:nvSpPr>
          <p:cNvPr id="88" name="TextBox 87"/>
          <p:cNvSpPr txBox="1"/>
          <p:nvPr/>
        </p:nvSpPr>
        <p:spPr>
          <a:xfrm>
            <a:off x="62004" y="5629567"/>
            <a:ext cx="9149729"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err="1">
                <a:latin typeface="Arial" panose="020B0604020202020204" pitchFamily="34" charset="0"/>
                <a:cs typeface="Arial" panose="020B0604020202020204" pitchFamily="34" charset="0"/>
              </a:rPr>
              <a:t>Kumari</a:t>
            </a:r>
            <a:r>
              <a:rPr lang="en-GB" dirty="0">
                <a:latin typeface="Arial" panose="020B0604020202020204" pitchFamily="34" charset="0"/>
                <a:cs typeface="Arial" panose="020B0604020202020204" pitchFamily="34" charset="0"/>
              </a:rPr>
              <a:t> et al. 2008. Indian J. of Genetics and Plant Breeding 68, 124–131.</a:t>
            </a:r>
          </a:p>
          <a:p>
            <a:r>
              <a:rPr lang="en-GB" dirty="0" err="1">
                <a:latin typeface="Arial" panose="020B0604020202020204" pitchFamily="34" charset="0"/>
                <a:cs typeface="Arial" panose="020B0604020202020204" pitchFamily="34" charset="0"/>
              </a:rPr>
              <a:t>Sewalem</a:t>
            </a:r>
            <a:r>
              <a:rPr lang="en-GB" dirty="0">
                <a:latin typeface="Arial" panose="020B0604020202020204" pitchFamily="34" charset="0"/>
                <a:cs typeface="Arial" panose="020B0604020202020204" pitchFamily="34" charset="0"/>
              </a:rPr>
              <a:t> et al., 2006. Dairy Cattle Journal of Dairy Science 89, 2210-2216.</a:t>
            </a:r>
          </a:p>
          <a:p>
            <a:r>
              <a:rPr lang="en-GB" dirty="0">
                <a:latin typeface="Arial" panose="020B0604020202020204" pitchFamily="34" charset="0"/>
                <a:cs typeface="Arial" panose="020B0604020202020204" pitchFamily="34" charset="0"/>
              </a:rPr>
              <a:t>Falconer and Mackay, 1996. Introduction to Quantitative Genetics. Longman. </a:t>
            </a:r>
          </a:p>
          <a:p>
            <a:r>
              <a:rPr lang="en-GB" dirty="0" err="1">
                <a:latin typeface="Arial" panose="020B0604020202020204" pitchFamily="34" charset="0"/>
                <a:cs typeface="Arial" panose="020B0604020202020204" pitchFamily="34" charset="0"/>
              </a:rPr>
              <a:t>Lamkey</a:t>
            </a:r>
            <a:r>
              <a:rPr lang="en-GB" dirty="0">
                <a:latin typeface="Arial" panose="020B0604020202020204" pitchFamily="34" charset="0"/>
                <a:cs typeface="Arial" panose="020B0604020202020204" pitchFamily="34" charset="0"/>
              </a:rPr>
              <a:t> and Edwards, 1999. Quantitative Genetics of Heterosis. ASA, CSSA, SSSA.</a:t>
            </a:r>
          </a:p>
        </p:txBody>
      </p:sp>
      <p:grpSp>
        <p:nvGrpSpPr>
          <p:cNvPr id="51" name="Group 50"/>
          <p:cNvGrpSpPr/>
          <p:nvPr/>
        </p:nvGrpSpPr>
        <p:grpSpPr>
          <a:xfrm>
            <a:off x="0" y="198102"/>
            <a:ext cx="9211733" cy="5431454"/>
            <a:chOff x="0" y="96510"/>
            <a:chExt cx="9211733" cy="5431454"/>
          </a:xfrm>
        </p:grpSpPr>
        <p:grpSp>
          <p:nvGrpSpPr>
            <p:cNvPr id="10" name="Group 9"/>
            <p:cNvGrpSpPr/>
            <p:nvPr/>
          </p:nvGrpSpPr>
          <p:grpSpPr>
            <a:xfrm>
              <a:off x="62004" y="469900"/>
              <a:ext cx="9149729" cy="4982633"/>
              <a:chOff x="62004" y="469900"/>
              <a:chExt cx="9149729" cy="4982633"/>
            </a:xfrm>
          </p:grpSpPr>
          <p:sp>
            <p:nvSpPr>
              <p:cNvPr id="3" name="Rectangle 2"/>
              <p:cNvSpPr/>
              <p:nvPr/>
            </p:nvSpPr>
            <p:spPr>
              <a:xfrm>
                <a:off x="62004" y="469900"/>
                <a:ext cx="9149729" cy="4982633"/>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tangle 136"/>
              <p:cNvSpPr>
                <a:spLocks noChangeArrowheads="1"/>
              </p:cNvSpPr>
              <p:nvPr/>
            </p:nvSpPr>
            <p:spPr bwMode="auto">
              <a:xfrm>
                <a:off x="2231228" y="3446543"/>
                <a:ext cx="859210" cy="747897"/>
              </a:xfrm>
              <a:prstGeom prst="rect">
                <a:avLst/>
              </a:prstGeom>
              <a:solidFill>
                <a:srgbClr val="FFFFFF"/>
              </a:solidFill>
              <a:ln w="9525">
                <a:noFill/>
                <a:miter lim="800000"/>
                <a:headEnd/>
                <a:tailEnd/>
              </a:ln>
              <a:effectLst>
                <a:outerShdw blurRad="50800" dist="38100" dir="2700000" algn="tl" rotWithShape="0">
                  <a:prstClr val="black">
                    <a:alpha val="40000"/>
                  </a:prstClr>
                </a:outerShdw>
              </a:effec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lnSpc>
                    <a:spcPct val="90000"/>
                  </a:lnSpc>
                  <a:spcBef>
                    <a:spcPct val="0"/>
                  </a:spcBef>
                  <a:buNone/>
                </a:pPr>
                <a:r>
                  <a:rPr lang="en-GB" altLang="de-DE" sz="1800" dirty="0">
                    <a:solidFill>
                      <a:srgbClr val="000000"/>
                    </a:solidFill>
                    <a:latin typeface="Arial" charset="0"/>
                  </a:rPr>
                  <a:t>Parental</a:t>
                </a:r>
                <a:br>
                  <a:rPr lang="en-GB" altLang="de-DE" sz="1800" dirty="0">
                    <a:solidFill>
                      <a:srgbClr val="000000"/>
                    </a:solidFill>
                    <a:latin typeface="Arial" charset="0"/>
                  </a:rPr>
                </a:br>
                <a:r>
                  <a:rPr lang="en-GB" altLang="de-DE" sz="1800" dirty="0">
                    <a:solidFill>
                      <a:srgbClr val="000000"/>
                    </a:solidFill>
                    <a:latin typeface="Arial" charset="0"/>
                  </a:rPr>
                  <a:t>or  F</a:t>
                </a:r>
                <a:r>
                  <a:rPr lang="en-GB" altLang="de-DE" sz="1800" baseline="-25000" dirty="0">
                    <a:solidFill>
                      <a:srgbClr val="000000"/>
                    </a:solidFill>
                    <a:latin typeface="Arial" charset="0"/>
                  </a:rPr>
                  <a:t>∞</a:t>
                </a:r>
              </a:p>
              <a:p>
                <a:pPr eaLnBrk="1" hangingPunct="1">
                  <a:lnSpc>
                    <a:spcPct val="90000"/>
                  </a:lnSpc>
                  <a:spcBef>
                    <a:spcPct val="0"/>
                  </a:spcBef>
                  <a:buFontTx/>
                  <a:buNone/>
                </a:pPr>
                <a:r>
                  <a:rPr lang="en-GB" altLang="de-DE" sz="1800" dirty="0">
                    <a:solidFill>
                      <a:srgbClr val="000000"/>
                    </a:solidFill>
                    <a:latin typeface="Arial" charset="0"/>
                  </a:rPr>
                  <a:t>mean </a:t>
                </a:r>
                <a:endParaRPr lang="en-GB" altLang="de-DE" sz="2400" dirty="0"/>
              </a:p>
            </p:txBody>
          </p:sp>
        </p:grpSp>
        <p:grpSp>
          <p:nvGrpSpPr>
            <p:cNvPr id="9" name="Group 8"/>
            <p:cNvGrpSpPr/>
            <p:nvPr/>
          </p:nvGrpSpPr>
          <p:grpSpPr>
            <a:xfrm>
              <a:off x="0" y="96510"/>
              <a:ext cx="9180945" cy="5431454"/>
              <a:chOff x="0" y="96510"/>
              <a:chExt cx="9180945" cy="5431454"/>
            </a:xfrm>
          </p:grpSpPr>
          <p:sp>
            <p:nvSpPr>
              <p:cNvPr id="14" name="Rectangle 3"/>
              <p:cNvSpPr>
                <a:spLocks noChangeArrowheads="1"/>
              </p:cNvSpPr>
              <p:nvPr/>
            </p:nvSpPr>
            <p:spPr bwMode="auto">
              <a:xfrm>
                <a:off x="0" y="96510"/>
                <a:ext cx="65" cy="26417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6348" rIns="0" bIns="-634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grpSp>
            <p:nvGrpSpPr>
              <p:cNvPr id="4" name="Group 3"/>
              <p:cNvGrpSpPr/>
              <p:nvPr/>
            </p:nvGrpSpPr>
            <p:grpSpPr>
              <a:xfrm>
                <a:off x="67046" y="574006"/>
                <a:ext cx="8841427" cy="4823791"/>
                <a:chOff x="302573" y="712551"/>
                <a:chExt cx="8841427" cy="4823791"/>
              </a:xfrm>
            </p:grpSpPr>
            <p:cxnSp>
              <p:nvCxnSpPr>
                <p:cNvPr id="82" name="Gerade Verbindung mit Pfeil 81"/>
                <p:cNvCxnSpPr/>
                <p:nvPr/>
              </p:nvCxnSpPr>
              <p:spPr>
                <a:xfrm>
                  <a:off x="7837959" y="3450980"/>
                  <a:ext cx="0" cy="1404000"/>
                </a:xfrm>
                <a:prstGeom prst="straightConnector1">
                  <a:avLst/>
                </a:prstGeom>
                <a:ln w="57150">
                  <a:solidFill>
                    <a:schemeClr val="tx1">
                      <a:lumMod val="50000"/>
                      <a:lumOff val="50000"/>
                    </a:schemeClr>
                  </a:solidFill>
                  <a:headEnd type="triangle"/>
                  <a:tailEnd type="none"/>
                </a:ln>
              </p:spPr>
              <p:style>
                <a:lnRef idx="1">
                  <a:schemeClr val="accent1"/>
                </a:lnRef>
                <a:fillRef idx="0">
                  <a:schemeClr val="accent1"/>
                </a:fillRef>
                <a:effectRef idx="0">
                  <a:schemeClr val="accent1"/>
                </a:effectRef>
                <a:fontRef idx="minor">
                  <a:schemeClr val="tx1"/>
                </a:fontRef>
              </p:style>
            </p:cxnSp>
            <p:pic>
              <p:nvPicPr>
                <p:cNvPr id="6" name="Grafik 79"/>
                <p:cNvPicPr>
                  <a:picLocks/>
                </p:cNvPicPr>
                <p:nvPr/>
              </p:nvPicPr>
              <p:blipFill>
                <a:blip r:embed="rId2" cstate="print">
                  <a:extLst>
                    <a:ext uri="{BEBA8EAE-BF5A-486C-A8C5-ECC9F3942E4B}">
                      <a14:imgProps xmlns:a14="http://schemas.microsoft.com/office/drawing/2010/main">
                        <a14:imgLayer r:embed="rId3">
                          <a14:imgEffect>
                            <a14:brightnessContrast contrast="54000"/>
                          </a14:imgEffect>
                        </a14:imgLayer>
                      </a14:imgProps>
                    </a:ext>
                    <a:ext uri="{28A0092B-C50C-407E-A947-70E740481C1C}">
                      <a14:useLocalDpi xmlns:a14="http://schemas.microsoft.com/office/drawing/2010/main" val="0"/>
                    </a:ext>
                  </a:extLst>
                </a:blip>
                <a:stretch>
                  <a:fillRect/>
                </a:stretch>
              </p:blipFill>
              <p:spPr>
                <a:xfrm>
                  <a:off x="8172000" y="1430561"/>
                  <a:ext cx="972000" cy="3528000"/>
                </a:xfrm>
                <a:prstGeom prst="rect">
                  <a:avLst/>
                </a:prstGeom>
              </p:spPr>
            </p:pic>
            <p:sp>
              <p:nvSpPr>
                <p:cNvPr id="12" name="Line 76"/>
                <p:cNvSpPr>
                  <a:spLocks noChangeShapeType="1"/>
                </p:cNvSpPr>
                <p:nvPr/>
              </p:nvSpPr>
              <p:spPr bwMode="auto">
                <a:xfrm flipV="1">
                  <a:off x="2205043" y="963701"/>
                  <a:ext cx="4763" cy="383264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 name="Line 77"/>
                <p:cNvSpPr>
                  <a:spLocks noChangeShapeType="1"/>
                </p:cNvSpPr>
                <p:nvPr/>
              </p:nvSpPr>
              <p:spPr bwMode="auto">
                <a:xfrm flipV="1">
                  <a:off x="8150232" y="965289"/>
                  <a:ext cx="1587" cy="3831060"/>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 name="Line 78"/>
                <p:cNvSpPr>
                  <a:spLocks noChangeShapeType="1"/>
                </p:cNvSpPr>
                <p:nvPr/>
              </p:nvSpPr>
              <p:spPr bwMode="auto">
                <a:xfrm flipH="1">
                  <a:off x="2111382" y="479634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 name="Line 79"/>
                <p:cNvSpPr>
                  <a:spLocks noChangeShapeType="1"/>
                </p:cNvSpPr>
                <p:nvPr/>
              </p:nvSpPr>
              <p:spPr bwMode="auto">
                <a:xfrm>
                  <a:off x="8150232" y="479634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 name="Rectangle 80"/>
                <p:cNvSpPr>
                  <a:spLocks noChangeArrowheads="1"/>
                </p:cNvSpPr>
                <p:nvPr/>
              </p:nvSpPr>
              <p:spPr bwMode="auto">
                <a:xfrm>
                  <a:off x="1873257" y="4686811"/>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0</a:t>
                  </a:r>
                  <a:endParaRPr lang="en-GB" altLang="de-DE" sz="2400" dirty="0">
                    <a:latin typeface="Arial" panose="020B0604020202020204" pitchFamily="34" charset="0"/>
                    <a:cs typeface="Arial" panose="020B0604020202020204" pitchFamily="34" charset="0"/>
                  </a:endParaRPr>
                </a:p>
              </p:txBody>
            </p:sp>
            <p:sp>
              <p:nvSpPr>
                <p:cNvPr id="18" name="Line 81"/>
                <p:cNvSpPr>
                  <a:spLocks noChangeShapeType="1"/>
                </p:cNvSpPr>
                <p:nvPr/>
              </p:nvSpPr>
              <p:spPr bwMode="auto">
                <a:xfrm flipH="1">
                  <a:off x="2111382" y="435819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 name="Rectangle 83"/>
                <p:cNvSpPr>
                  <a:spLocks noChangeArrowheads="1"/>
                </p:cNvSpPr>
                <p:nvPr/>
              </p:nvSpPr>
              <p:spPr bwMode="auto">
                <a:xfrm>
                  <a:off x="1873257" y="4248661"/>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1</a:t>
                  </a:r>
                  <a:endParaRPr lang="en-GB" altLang="de-DE" sz="2400" dirty="0">
                    <a:latin typeface="Arial" panose="020B0604020202020204" pitchFamily="34" charset="0"/>
                    <a:cs typeface="Arial" panose="020B0604020202020204" pitchFamily="34" charset="0"/>
                  </a:endParaRPr>
                </a:p>
              </p:txBody>
            </p:sp>
            <p:sp>
              <p:nvSpPr>
                <p:cNvPr id="20" name="Line 84"/>
                <p:cNvSpPr>
                  <a:spLocks noChangeShapeType="1"/>
                </p:cNvSpPr>
                <p:nvPr/>
              </p:nvSpPr>
              <p:spPr bwMode="auto">
                <a:xfrm flipH="1">
                  <a:off x="2111382" y="392004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 name="Rectangle 86"/>
                <p:cNvSpPr>
                  <a:spLocks noChangeArrowheads="1"/>
                </p:cNvSpPr>
                <p:nvPr/>
              </p:nvSpPr>
              <p:spPr bwMode="auto">
                <a:xfrm>
                  <a:off x="1873257" y="3810511"/>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2</a:t>
                  </a:r>
                  <a:endParaRPr lang="en-GB" altLang="de-DE" sz="2400" dirty="0">
                    <a:latin typeface="Arial" panose="020B0604020202020204" pitchFamily="34" charset="0"/>
                    <a:cs typeface="Arial" panose="020B0604020202020204" pitchFamily="34" charset="0"/>
                  </a:endParaRPr>
                </a:p>
              </p:txBody>
            </p:sp>
            <p:sp>
              <p:nvSpPr>
                <p:cNvPr id="22" name="Line 87"/>
                <p:cNvSpPr>
                  <a:spLocks noChangeShapeType="1"/>
                </p:cNvSpPr>
                <p:nvPr/>
              </p:nvSpPr>
              <p:spPr bwMode="auto">
                <a:xfrm flipH="1">
                  <a:off x="2111382" y="348189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 name="Line 90"/>
                <p:cNvSpPr>
                  <a:spLocks noChangeShapeType="1"/>
                </p:cNvSpPr>
                <p:nvPr/>
              </p:nvSpPr>
              <p:spPr bwMode="auto">
                <a:xfrm flipH="1">
                  <a:off x="2111382" y="304374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 name="Rectangle 92"/>
                <p:cNvSpPr>
                  <a:spLocks noChangeArrowheads="1"/>
                </p:cNvSpPr>
                <p:nvPr/>
              </p:nvSpPr>
              <p:spPr bwMode="auto">
                <a:xfrm>
                  <a:off x="1873257" y="2935799"/>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4</a:t>
                  </a:r>
                  <a:endParaRPr lang="en-GB" altLang="de-DE" sz="2400" dirty="0">
                    <a:latin typeface="Arial" panose="020B0604020202020204" pitchFamily="34" charset="0"/>
                    <a:cs typeface="Arial" panose="020B0604020202020204" pitchFamily="34" charset="0"/>
                  </a:endParaRPr>
                </a:p>
              </p:txBody>
            </p:sp>
            <p:sp>
              <p:nvSpPr>
                <p:cNvPr id="25" name="Line 93"/>
                <p:cNvSpPr>
                  <a:spLocks noChangeShapeType="1"/>
                </p:cNvSpPr>
                <p:nvPr/>
              </p:nvSpPr>
              <p:spPr bwMode="auto">
                <a:xfrm flipH="1">
                  <a:off x="2111382" y="260559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 name="Rectangle 95"/>
                <p:cNvSpPr>
                  <a:spLocks noChangeArrowheads="1"/>
                </p:cNvSpPr>
                <p:nvPr/>
              </p:nvSpPr>
              <p:spPr bwMode="auto">
                <a:xfrm>
                  <a:off x="1873257" y="2496061"/>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5</a:t>
                  </a:r>
                  <a:endParaRPr lang="en-GB" altLang="de-DE" sz="2400" dirty="0">
                    <a:latin typeface="Arial" panose="020B0604020202020204" pitchFamily="34" charset="0"/>
                    <a:cs typeface="Arial" panose="020B0604020202020204" pitchFamily="34" charset="0"/>
                  </a:endParaRPr>
                </a:p>
              </p:txBody>
            </p:sp>
            <p:sp>
              <p:nvSpPr>
                <p:cNvPr id="27" name="Line 96"/>
                <p:cNvSpPr>
                  <a:spLocks noChangeShapeType="1"/>
                </p:cNvSpPr>
                <p:nvPr/>
              </p:nvSpPr>
              <p:spPr bwMode="auto">
                <a:xfrm flipH="1">
                  <a:off x="2111382" y="216744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 name="Rectangle 98"/>
                <p:cNvSpPr>
                  <a:spLocks noChangeArrowheads="1"/>
                </p:cNvSpPr>
                <p:nvPr/>
              </p:nvSpPr>
              <p:spPr bwMode="auto">
                <a:xfrm>
                  <a:off x="1873257" y="2059499"/>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6</a:t>
                  </a:r>
                  <a:endParaRPr lang="en-GB" altLang="de-DE" sz="2400" dirty="0">
                    <a:latin typeface="Arial" panose="020B0604020202020204" pitchFamily="34" charset="0"/>
                    <a:cs typeface="Arial" panose="020B0604020202020204" pitchFamily="34" charset="0"/>
                  </a:endParaRPr>
                </a:p>
              </p:txBody>
            </p:sp>
            <p:sp>
              <p:nvSpPr>
                <p:cNvPr id="29" name="Line 99"/>
                <p:cNvSpPr>
                  <a:spLocks noChangeShapeType="1"/>
                </p:cNvSpPr>
                <p:nvPr/>
              </p:nvSpPr>
              <p:spPr bwMode="auto">
                <a:xfrm flipH="1">
                  <a:off x="2111382" y="172929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0" name="Rectangle 101"/>
                <p:cNvSpPr>
                  <a:spLocks noChangeArrowheads="1"/>
                </p:cNvSpPr>
                <p:nvPr/>
              </p:nvSpPr>
              <p:spPr bwMode="auto">
                <a:xfrm>
                  <a:off x="1873257" y="1619761"/>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7</a:t>
                  </a:r>
                  <a:endParaRPr lang="en-GB" altLang="de-DE" sz="2400" dirty="0">
                    <a:latin typeface="Arial" panose="020B0604020202020204" pitchFamily="34" charset="0"/>
                    <a:cs typeface="Arial" panose="020B0604020202020204" pitchFamily="34" charset="0"/>
                  </a:endParaRPr>
                </a:p>
              </p:txBody>
            </p:sp>
            <p:sp>
              <p:nvSpPr>
                <p:cNvPr id="31" name="Line 102"/>
                <p:cNvSpPr>
                  <a:spLocks noChangeShapeType="1"/>
                </p:cNvSpPr>
                <p:nvPr/>
              </p:nvSpPr>
              <p:spPr bwMode="auto">
                <a:xfrm flipH="1">
                  <a:off x="2111382" y="129114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 name="Rectangle 104"/>
                <p:cNvSpPr>
                  <a:spLocks noChangeArrowheads="1"/>
                </p:cNvSpPr>
                <p:nvPr/>
              </p:nvSpPr>
              <p:spPr bwMode="auto">
                <a:xfrm>
                  <a:off x="1873257" y="1181611"/>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8</a:t>
                  </a:r>
                  <a:endParaRPr lang="en-GB" altLang="de-DE" sz="2400" dirty="0">
                    <a:latin typeface="Arial" panose="020B0604020202020204" pitchFamily="34" charset="0"/>
                    <a:cs typeface="Arial" panose="020B0604020202020204" pitchFamily="34" charset="0"/>
                  </a:endParaRPr>
                </a:p>
              </p:txBody>
            </p:sp>
            <p:sp>
              <p:nvSpPr>
                <p:cNvPr id="33" name="Line 113"/>
                <p:cNvSpPr>
                  <a:spLocks noChangeShapeType="1"/>
                </p:cNvSpPr>
                <p:nvPr/>
              </p:nvSpPr>
              <p:spPr bwMode="auto">
                <a:xfrm>
                  <a:off x="2205044" y="4796349"/>
                  <a:ext cx="5945188"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4" name="Line 114"/>
                <p:cNvSpPr>
                  <a:spLocks noChangeShapeType="1"/>
                </p:cNvSpPr>
                <p:nvPr/>
              </p:nvSpPr>
              <p:spPr bwMode="auto">
                <a:xfrm>
                  <a:off x="2205044" y="963702"/>
                  <a:ext cx="5945188"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5" name="Line 115"/>
                <p:cNvSpPr>
                  <a:spLocks noChangeShapeType="1"/>
                </p:cNvSpPr>
                <p:nvPr/>
              </p:nvSpPr>
              <p:spPr bwMode="auto">
                <a:xfrm>
                  <a:off x="8150232" y="4796349"/>
                  <a:ext cx="1587" cy="936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7" name="Line 117"/>
                <p:cNvSpPr>
                  <a:spLocks noChangeShapeType="1"/>
                </p:cNvSpPr>
                <p:nvPr/>
              </p:nvSpPr>
              <p:spPr bwMode="auto">
                <a:xfrm>
                  <a:off x="6664332" y="4796349"/>
                  <a:ext cx="1587" cy="936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9" name="Line 119"/>
                <p:cNvSpPr>
                  <a:spLocks noChangeShapeType="1"/>
                </p:cNvSpPr>
                <p:nvPr/>
              </p:nvSpPr>
              <p:spPr bwMode="auto">
                <a:xfrm>
                  <a:off x="5178432" y="4796349"/>
                  <a:ext cx="1587" cy="936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1" name="Line 121"/>
                <p:cNvSpPr>
                  <a:spLocks noChangeShapeType="1"/>
                </p:cNvSpPr>
                <p:nvPr/>
              </p:nvSpPr>
              <p:spPr bwMode="auto">
                <a:xfrm>
                  <a:off x="3692532" y="4796349"/>
                  <a:ext cx="1587" cy="936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3" name="Line 123"/>
                <p:cNvSpPr>
                  <a:spLocks noChangeShapeType="1"/>
                </p:cNvSpPr>
                <p:nvPr/>
              </p:nvSpPr>
              <p:spPr bwMode="auto">
                <a:xfrm>
                  <a:off x="2205044" y="4796349"/>
                  <a:ext cx="1588" cy="936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45" name="Rectangle 125"/>
                <p:cNvSpPr>
                  <a:spLocks noChangeArrowheads="1"/>
                </p:cNvSpPr>
                <p:nvPr/>
              </p:nvSpPr>
              <p:spPr bwMode="auto">
                <a:xfrm>
                  <a:off x="3689174" y="5170504"/>
                  <a:ext cx="250934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800" dirty="0">
                      <a:solidFill>
                        <a:srgbClr val="000000"/>
                      </a:solidFill>
                      <a:latin typeface="Arial" panose="020B0604020202020204" pitchFamily="34" charset="0"/>
                      <a:cs typeface="Arial" panose="020B0604020202020204" pitchFamily="34" charset="0"/>
                    </a:rPr>
                    <a:t>Inbreeding Coefficient F</a:t>
                  </a:r>
                  <a:endParaRPr lang="en-GB" altLang="de-DE" sz="1800" dirty="0">
                    <a:latin typeface="Arial" panose="020B0604020202020204" pitchFamily="34" charset="0"/>
                    <a:cs typeface="Arial" panose="020B0604020202020204" pitchFamily="34" charset="0"/>
                  </a:endParaRPr>
                </a:p>
              </p:txBody>
            </p:sp>
            <p:sp>
              <p:nvSpPr>
                <p:cNvPr id="46" name="Rectangle 127"/>
                <p:cNvSpPr>
                  <a:spLocks noChangeArrowheads="1"/>
                </p:cNvSpPr>
                <p:nvPr/>
              </p:nvSpPr>
              <p:spPr bwMode="auto">
                <a:xfrm>
                  <a:off x="2209807" y="3483486"/>
                  <a:ext cx="227012" cy="1317625"/>
                </a:xfrm>
                <a:prstGeom prst="rect">
                  <a:avLst/>
                </a:prstGeom>
                <a:noFill/>
                <a:ln w="301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endParaRPr lang="en-GB" altLang="de-DE" sz="2400" dirty="0">
                    <a:latin typeface="Arial" panose="020B0604020202020204" pitchFamily="34" charset="0"/>
                    <a:cs typeface="Arial" panose="020B0604020202020204" pitchFamily="34" charset="0"/>
                  </a:endParaRPr>
                </a:p>
              </p:txBody>
            </p:sp>
            <p:sp>
              <p:nvSpPr>
                <p:cNvPr id="47" name="Rectangle 128"/>
                <p:cNvSpPr>
                  <a:spLocks noChangeArrowheads="1"/>
                </p:cNvSpPr>
                <p:nvPr/>
              </p:nvSpPr>
              <p:spPr bwMode="auto">
                <a:xfrm>
                  <a:off x="7893057" y="1467758"/>
                  <a:ext cx="225425" cy="3318718"/>
                </a:xfrm>
                <a:prstGeom prst="rect">
                  <a:avLst/>
                </a:prstGeom>
                <a:solidFill>
                  <a:srgbClr val="0000FF"/>
                </a:solidFill>
                <a:ln w="301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endParaRPr lang="en-GB" altLang="de-DE" sz="2400" dirty="0">
                    <a:latin typeface="Arial" panose="020B0604020202020204" pitchFamily="34" charset="0"/>
                    <a:cs typeface="Arial" panose="020B0604020202020204" pitchFamily="34" charset="0"/>
                  </a:endParaRPr>
                </a:p>
              </p:txBody>
            </p:sp>
            <p:sp>
              <p:nvSpPr>
                <p:cNvPr id="48" name="Rectangle 129"/>
                <p:cNvSpPr>
                  <a:spLocks noChangeArrowheads="1"/>
                </p:cNvSpPr>
                <p:nvPr/>
              </p:nvSpPr>
              <p:spPr bwMode="auto">
                <a:xfrm>
                  <a:off x="5057782" y="2460204"/>
                  <a:ext cx="227012" cy="2325032"/>
                </a:xfrm>
                <a:prstGeom prst="rect">
                  <a:avLst/>
                </a:prstGeom>
                <a:solidFill>
                  <a:srgbClr val="7575FF"/>
                </a:solidFill>
                <a:ln w="301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endParaRPr lang="en-GB" altLang="de-DE" sz="2400" dirty="0">
                    <a:latin typeface="Arial" panose="020B0604020202020204" pitchFamily="34" charset="0"/>
                    <a:cs typeface="Arial" panose="020B0604020202020204" pitchFamily="34" charset="0"/>
                  </a:endParaRPr>
                </a:p>
              </p:txBody>
            </p:sp>
            <p:sp>
              <p:nvSpPr>
                <p:cNvPr id="49" name="Rectangle 130"/>
                <p:cNvSpPr>
                  <a:spLocks noChangeArrowheads="1"/>
                </p:cNvSpPr>
                <p:nvPr/>
              </p:nvSpPr>
              <p:spPr bwMode="auto">
                <a:xfrm>
                  <a:off x="3576644" y="2979926"/>
                  <a:ext cx="227013" cy="1821185"/>
                </a:xfrm>
                <a:prstGeom prst="rect">
                  <a:avLst/>
                </a:prstGeom>
                <a:solidFill>
                  <a:srgbClr val="A7A7FF"/>
                </a:solidFill>
                <a:ln w="301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endParaRPr lang="en-GB" altLang="de-DE" sz="2400" dirty="0">
                    <a:latin typeface="Arial" panose="020B0604020202020204" pitchFamily="34" charset="0"/>
                    <a:cs typeface="Arial" panose="020B0604020202020204" pitchFamily="34" charset="0"/>
                  </a:endParaRPr>
                </a:p>
              </p:txBody>
            </p:sp>
            <p:sp>
              <p:nvSpPr>
                <p:cNvPr id="53" name="Rectangle 138"/>
                <p:cNvSpPr>
                  <a:spLocks noChangeArrowheads="1"/>
                </p:cNvSpPr>
                <p:nvPr/>
              </p:nvSpPr>
              <p:spPr bwMode="auto">
                <a:xfrm>
                  <a:off x="8213693" y="1118751"/>
                  <a:ext cx="91852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800" dirty="0">
                      <a:solidFill>
                        <a:srgbClr val="000000"/>
                      </a:solidFill>
                      <a:latin typeface="Arial" panose="020B0604020202020204" pitchFamily="34" charset="0"/>
                      <a:cs typeface="Arial" panose="020B0604020202020204" pitchFamily="34" charset="0"/>
                    </a:rPr>
                    <a:t>F</a:t>
                  </a:r>
                  <a:r>
                    <a:rPr lang="en-GB" altLang="de-DE" sz="1800" baseline="-25000" dirty="0">
                      <a:solidFill>
                        <a:srgbClr val="000000"/>
                      </a:solidFill>
                      <a:latin typeface="Arial" panose="020B0604020202020204" pitchFamily="34" charset="0"/>
                      <a:cs typeface="Arial" panose="020B0604020202020204" pitchFamily="34" charset="0"/>
                    </a:rPr>
                    <a:t>1</a:t>
                  </a:r>
                  <a:r>
                    <a:rPr lang="en-GB" altLang="de-DE" sz="1800" dirty="0">
                      <a:solidFill>
                        <a:srgbClr val="000000"/>
                      </a:solidFill>
                      <a:latin typeface="Arial" panose="020B0604020202020204" pitchFamily="34" charset="0"/>
                      <a:cs typeface="Arial" panose="020B0604020202020204" pitchFamily="34" charset="0"/>
                    </a:rPr>
                    <a:t> hybrid</a:t>
                  </a:r>
                  <a:endParaRPr lang="en-GB" altLang="de-DE" sz="2400" dirty="0">
                    <a:latin typeface="Arial" panose="020B0604020202020204" pitchFamily="34" charset="0"/>
                    <a:cs typeface="Arial" panose="020B0604020202020204" pitchFamily="34" charset="0"/>
                  </a:endParaRPr>
                </a:p>
              </p:txBody>
            </p:sp>
            <p:sp>
              <p:nvSpPr>
                <p:cNvPr id="54" name="Rectangle 139"/>
                <p:cNvSpPr>
                  <a:spLocks noChangeArrowheads="1"/>
                </p:cNvSpPr>
                <p:nvPr/>
              </p:nvSpPr>
              <p:spPr bwMode="auto">
                <a:xfrm>
                  <a:off x="5340108" y="3495015"/>
                  <a:ext cx="57708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800" dirty="0">
                      <a:solidFill>
                        <a:srgbClr val="000000"/>
                      </a:solidFill>
                      <a:latin typeface="Arial" panose="020B0604020202020204" pitchFamily="34" charset="0"/>
                      <a:cs typeface="Arial" panose="020B0604020202020204" pitchFamily="34" charset="0"/>
                    </a:rPr>
                    <a:t>F</a:t>
                  </a:r>
                  <a:r>
                    <a:rPr lang="en-GB" altLang="de-DE" sz="1800" baseline="-25000" dirty="0">
                      <a:solidFill>
                        <a:srgbClr val="000000"/>
                      </a:solidFill>
                      <a:latin typeface="Arial" panose="020B0604020202020204" pitchFamily="34" charset="0"/>
                      <a:cs typeface="Arial" panose="020B0604020202020204" pitchFamily="34" charset="0"/>
                    </a:rPr>
                    <a:t>2</a:t>
                  </a:r>
                  <a:r>
                    <a:rPr lang="en-GB" altLang="de-DE" sz="1800" dirty="0">
                      <a:solidFill>
                        <a:srgbClr val="000000"/>
                      </a:solidFill>
                      <a:latin typeface="Arial" panose="020B0604020202020204" pitchFamily="34" charset="0"/>
                      <a:cs typeface="Arial" panose="020B0604020202020204" pitchFamily="34" charset="0"/>
                    </a:rPr>
                    <a:t> </a:t>
                  </a:r>
                </a:p>
                <a:p>
                  <a:pPr eaLnBrk="1" hangingPunct="1">
                    <a:spcBef>
                      <a:spcPct val="0"/>
                    </a:spcBef>
                    <a:buFontTx/>
                    <a:buNone/>
                  </a:pPr>
                  <a:r>
                    <a:rPr lang="en-GB" altLang="de-DE" sz="1800" dirty="0">
                      <a:solidFill>
                        <a:srgbClr val="000000"/>
                      </a:solidFill>
                      <a:latin typeface="Arial" panose="020B0604020202020204" pitchFamily="34" charset="0"/>
                      <a:cs typeface="Arial" panose="020B0604020202020204" pitchFamily="34" charset="0"/>
                    </a:rPr>
                    <a:t>Gen. </a:t>
                  </a:r>
                </a:p>
                <a:p>
                  <a:pPr eaLnBrk="1" hangingPunct="1">
                    <a:spcBef>
                      <a:spcPct val="0"/>
                    </a:spcBef>
                    <a:buFontTx/>
                    <a:buNone/>
                  </a:pPr>
                  <a:r>
                    <a:rPr lang="en-GB" altLang="de-DE" sz="1800" dirty="0">
                      <a:solidFill>
                        <a:srgbClr val="000000"/>
                      </a:solidFill>
                      <a:latin typeface="Arial" panose="020B0604020202020204" pitchFamily="34" charset="0"/>
                      <a:cs typeface="Arial" panose="020B0604020202020204" pitchFamily="34" charset="0"/>
                    </a:rPr>
                    <a:t>mean</a:t>
                  </a:r>
                  <a:endParaRPr lang="en-GB" altLang="de-DE" sz="2400" dirty="0">
                    <a:latin typeface="Arial" panose="020B0604020202020204" pitchFamily="34" charset="0"/>
                    <a:cs typeface="Arial" panose="020B0604020202020204" pitchFamily="34" charset="0"/>
                  </a:endParaRPr>
                </a:p>
              </p:txBody>
            </p:sp>
            <p:sp>
              <p:nvSpPr>
                <p:cNvPr id="55" name="Rectangle 140"/>
                <p:cNvSpPr>
                  <a:spLocks noChangeArrowheads="1"/>
                </p:cNvSpPr>
                <p:nvPr/>
              </p:nvSpPr>
              <p:spPr bwMode="auto">
                <a:xfrm>
                  <a:off x="3862195" y="3493033"/>
                  <a:ext cx="20304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800" dirty="0">
                      <a:solidFill>
                        <a:srgbClr val="000000"/>
                      </a:solidFill>
                      <a:latin typeface="Arial" panose="020B0604020202020204" pitchFamily="34" charset="0"/>
                      <a:cs typeface="Arial" panose="020B0604020202020204" pitchFamily="34" charset="0"/>
                    </a:rPr>
                    <a:t>F</a:t>
                  </a:r>
                  <a:r>
                    <a:rPr lang="en-GB" altLang="de-DE" sz="1800" baseline="-25000" dirty="0">
                      <a:solidFill>
                        <a:srgbClr val="000000"/>
                      </a:solidFill>
                      <a:latin typeface="Arial" panose="020B0604020202020204" pitchFamily="34" charset="0"/>
                      <a:cs typeface="Arial" panose="020B0604020202020204" pitchFamily="34" charset="0"/>
                    </a:rPr>
                    <a:t>3</a:t>
                  </a:r>
                  <a:r>
                    <a:rPr lang="en-GB" altLang="de-DE" sz="1800" dirty="0">
                      <a:solidFill>
                        <a:srgbClr val="000000"/>
                      </a:solidFill>
                      <a:latin typeface="Arial" panose="020B0604020202020204" pitchFamily="34" charset="0"/>
                      <a:cs typeface="Arial" panose="020B0604020202020204" pitchFamily="34" charset="0"/>
                    </a:rPr>
                    <a:t> </a:t>
                  </a:r>
                </a:p>
                <a:p>
                  <a:pPr eaLnBrk="1" hangingPunct="1">
                    <a:spcBef>
                      <a:spcPct val="0"/>
                    </a:spcBef>
                    <a:buFontTx/>
                    <a:buNone/>
                  </a:pPr>
                  <a:r>
                    <a:rPr lang="en-GB" altLang="de-DE" sz="1800" dirty="0">
                      <a:solidFill>
                        <a:srgbClr val="000000"/>
                      </a:solidFill>
                      <a:latin typeface="Arial" panose="020B0604020202020204" pitchFamily="34" charset="0"/>
                      <a:cs typeface="Arial" panose="020B0604020202020204" pitchFamily="34" charset="0"/>
                    </a:rPr>
                    <a:t>Generation</a:t>
                  </a:r>
                </a:p>
                <a:p>
                  <a:pPr eaLnBrk="1" hangingPunct="1">
                    <a:spcBef>
                      <a:spcPct val="0"/>
                    </a:spcBef>
                    <a:buFontTx/>
                    <a:buNone/>
                  </a:pPr>
                  <a:r>
                    <a:rPr lang="en-GB" altLang="de-DE" sz="1800" dirty="0">
                      <a:solidFill>
                        <a:srgbClr val="000000"/>
                      </a:solidFill>
                      <a:latin typeface="Arial" panose="020B0604020202020204" pitchFamily="34" charset="0"/>
                      <a:cs typeface="Arial" panose="020B0604020202020204" pitchFamily="34" charset="0"/>
                    </a:rPr>
                    <a:t>mean</a:t>
                  </a:r>
                  <a:endParaRPr lang="en-GB" altLang="de-DE" sz="2400" dirty="0">
                    <a:latin typeface="Arial" panose="020B0604020202020204" pitchFamily="34" charset="0"/>
                    <a:cs typeface="Arial" panose="020B0604020202020204" pitchFamily="34" charset="0"/>
                  </a:endParaRPr>
                </a:p>
              </p:txBody>
            </p:sp>
            <p:sp>
              <p:nvSpPr>
                <p:cNvPr id="56" name="Line 126"/>
                <p:cNvSpPr>
                  <a:spLocks noChangeShapeType="1"/>
                </p:cNvSpPr>
                <p:nvPr/>
              </p:nvSpPr>
              <p:spPr bwMode="auto">
                <a:xfrm flipH="1">
                  <a:off x="488142" y="3469118"/>
                  <a:ext cx="7637803" cy="14367"/>
                </a:xfrm>
                <a:prstGeom prst="line">
                  <a:avLst/>
                </a:prstGeom>
                <a:noFill/>
                <a:ln w="6350">
                  <a:solidFill>
                    <a:schemeClr val="tx1">
                      <a:lumMod val="50000"/>
                      <a:lumOff val="50000"/>
                    </a:schemeClr>
                  </a:solidFill>
                  <a:prstDash val="sysDash"/>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57" name="Rectangle 138"/>
                <p:cNvSpPr>
                  <a:spLocks noChangeArrowheads="1"/>
                </p:cNvSpPr>
                <p:nvPr/>
              </p:nvSpPr>
              <p:spPr bwMode="auto">
                <a:xfrm>
                  <a:off x="6820061" y="2110622"/>
                  <a:ext cx="974626" cy="276999"/>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800" dirty="0">
                      <a:solidFill>
                        <a:srgbClr val="0000FF"/>
                      </a:solidFill>
                      <a:latin typeface="Arial" panose="020B0604020202020204" pitchFamily="34" charset="0"/>
                      <a:cs typeface="Arial" panose="020B0604020202020204" pitchFamily="34" charset="0"/>
                    </a:rPr>
                    <a:t>Heterosis</a:t>
                  </a:r>
                  <a:endParaRPr lang="en-GB" altLang="de-DE" sz="2400" dirty="0">
                    <a:solidFill>
                      <a:srgbClr val="0000FF"/>
                    </a:solidFill>
                    <a:latin typeface="Arial" panose="020B0604020202020204" pitchFamily="34" charset="0"/>
                    <a:cs typeface="Arial" panose="020B0604020202020204" pitchFamily="34" charset="0"/>
                  </a:endParaRPr>
                </a:p>
              </p:txBody>
            </p:sp>
            <p:sp>
              <p:nvSpPr>
                <p:cNvPr id="59" name="Line 126"/>
                <p:cNvSpPr>
                  <a:spLocks noChangeShapeType="1"/>
                </p:cNvSpPr>
                <p:nvPr/>
              </p:nvSpPr>
              <p:spPr bwMode="auto">
                <a:xfrm flipH="1">
                  <a:off x="2323311" y="1467758"/>
                  <a:ext cx="5682457" cy="2012278"/>
                </a:xfrm>
                <a:prstGeom prst="line">
                  <a:avLst/>
                </a:prstGeom>
                <a:noFill/>
                <a:ln w="30163">
                  <a:solidFill>
                    <a:srgbClr val="0000FF"/>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pic>
              <p:nvPicPr>
                <p:cNvPr id="60" name="Grafik 5"/>
                <p:cNvPicPr>
                  <a:picLocks/>
                </p:cNvPicPr>
                <p:nvPr/>
              </p:nvPicPr>
              <p:blipFill>
                <a:blip r:embed="rId4" cstate="print">
                  <a:extLst>
                    <a:ext uri="{BEBA8EAE-BF5A-486C-A8C5-ECC9F3942E4B}">
                      <a14:imgProps xmlns:a14="http://schemas.microsoft.com/office/drawing/2010/main">
                        <a14:imgLayer r:embed="rId5">
                          <a14:imgEffect>
                            <a14:brightnessContrast bright="36000"/>
                          </a14:imgEffect>
                        </a14:imgLayer>
                      </a14:imgProps>
                    </a:ext>
                    <a:ext uri="{28A0092B-C50C-407E-A947-70E740481C1C}">
                      <a14:useLocalDpi xmlns:a14="http://schemas.microsoft.com/office/drawing/2010/main" val="0"/>
                    </a:ext>
                  </a:extLst>
                </a:blip>
                <a:stretch>
                  <a:fillRect/>
                </a:stretch>
              </p:blipFill>
              <p:spPr>
                <a:xfrm>
                  <a:off x="385515" y="3207865"/>
                  <a:ext cx="658093" cy="1691672"/>
                </a:xfrm>
                <a:prstGeom prst="rect">
                  <a:avLst/>
                </a:prstGeom>
              </p:spPr>
            </p:pic>
            <p:sp>
              <p:nvSpPr>
                <p:cNvPr id="61" name="Textfeld 77"/>
                <p:cNvSpPr txBox="1"/>
                <p:nvPr/>
              </p:nvSpPr>
              <p:spPr>
                <a:xfrm>
                  <a:off x="302573" y="4890011"/>
                  <a:ext cx="748923" cy="646331"/>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Line1</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P1</a:t>
                  </a:r>
                </a:p>
              </p:txBody>
            </p:sp>
            <p:sp>
              <p:nvSpPr>
                <p:cNvPr id="62" name="Textfeld 78"/>
                <p:cNvSpPr txBox="1"/>
                <p:nvPr/>
              </p:nvSpPr>
              <p:spPr>
                <a:xfrm>
                  <a:off x="1022653" y="4890011"/>
                  <a:ext cx="748923" cy="646331"/>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Line2</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P2</a:t>
                  </a:r>
                </a:p>
              </p:txBody>
            </p:sp>
            <p:pic>
              <p:nvPicPr>
                <p:cNvPr id="63" name="Grafik 6"/>
                <p:cNvPicPr>
                  <a:picLocks/>
                </p:cNvPicPr>
                <p:nvPr/>
              </p:nvPicPr>
              <p:blipFill>
                <a:blip r:embed="rId6" cstate="print">
                  <a:extLst>
                    <a:ext uri="{BEBA8EAE-BF5A-486C-A8C5-ECC9F3942E4B}">
                      <a14:imgProps xmlns:a14="http://schemas.microsoft.com/office/drawing/2010/main">
                        <a14:imgLayer r:embed="rId7">
                          <a14:imgEffect>
                            <a14:brightnessContrast bright="-19000" contrast="36000"/>
                          </a14:imgEffect>
                        </a14:imgLayer>
                      </a14:imgProps>
                    </a:ext>
                    <a:ext uri="{28A0092B-C50C-407E-A947-70E740481C1C}">
                      <a14:useLocalDpi xmlns:a14="http://schemas.microsoft.com/office/drawing/2010/main" val="0"/>
                    </a:ext>
                  </a:extLst>
                </a:blip>
                <a:stretch>
                  <a:fillRect/>
                </a:stretch>
              </p:blipFill>
              <p:spPr>
                <a:xfrm>
                  <a:off x="1043608" y="3594011"/>
                  <a:ext cx="648072" cy="1296000"/>
                </a:xfrm>
                <a:prstGeom prst="rect">
                  <a:avLst/>
                </a:prstGeom>
              </p:spPr>
            </p:pic>
            <p:sp>
              <p:nvSpPr>
                <p:cNvPr id="64" name="Rectangle 89"/>
                <p:cNvSpPr>
                  <a:spLocks noChangeArrowheads="1"/>
                </p:cNvSpPr>
                <p:nvPr/>
              </p:nvSpPr>
              <p:spPr bwMode="auto">
                <a:xfrm>
                  <a:off x="1873257" y="3372361"/>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3</a:t>
                  </a:r>
                  <a:endParaRPr lang="en-GB" altLang="de-DE" sz="2400" dirty="0">
                    <a:latin typeface="Arial" panose="020B0604020202020204" pitchFamily="34" charset="0"/>
                    <a:cs typeface="Arial" panose="020B0604020202020204" pitchFamily="34" charset="0"/>
                  </a:endParaRPr>
                </a:p>
              </p:txBody>
            </p:sp>
            <p:cxnSp>
              <p:nvCxnSpPr>
                <p:cNvPr id="66" name="Gerade Verbindung mit Pfeil 70"/>
                <p:cNvCxnSpPr/>
                <p:nvPr/>
              </p:nvCxnSpPr>
              <p:spPr>
                <a:xfrm>
                  <a:off x="7837959" y="1467758"/>
                  <a:ext cx="0" cy="1997038"/>
                </a:xfrm>
                <a:prstGeom prst="straightConnector1">
                  <a:avLst/>
                </a:prstGeom>
                <a:ln w="57150">
                  <a:solidFill>
                    <a:srgbClr val="0000FF"/>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67" name="Rectangle 138"/>
                <p:cNvSpPr>
                  <a:spLocks noChangeArrowheads="1"/>
                </p:cNvSpPr>
                <p:nvPr/>
              </p:nvSpPr>
              <p:spPr bwMode="auto">
                <a:xfrm>
                  <a:off x="2335693" y="2119556"/>
                  <a:ext cx="1166986" cy="553998"/>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800" dirty="0">
                      <a:latin typeface="Arial" panose="020B0604020202020204" pitchFamily="34" charset="0"/>
                      <a:cs typeface="Arial" panose="020B0604020202020204" pitchFamily="34" charset="0"/>
                    </a:rPr>
                    <a:t>Inbreeding </a:t>
                  </a:r>
                </a:p>
                <a:p>
                  <a:pPr eaLnBrk="1" hangingPunct="1">
                    <a:spcBef>
                      <a:spcPct val="0"/>
                    </a:spcBef>
                    <a:buFontTx/>
                    <a:buNone/>
                  </a:pPr>
                  <a:r>
                    <a:rPr lang="en-GB" altLang="de-DE" sz="1800" dirty="0">
                      <a:latin typeface="Arial" panose="020B0604020202020204" pitchFamily="34" charset="0"/>
                      <a:cs typeface="Arial" panose="020B0604020202020204" pitchFamily="34" charset="0"/>
                    </a:rPr>
                    <a:t>Depression</a:t>
                  </a:r>
                  <a:endParaRPr lang="en-GB" altLang="de-DE" sz="2400" dirty="0">
                    <a:latin typeface="Arial" panose="020B0604020202020204" pitchFamily="34" charset="0"/>
                    <a:cs typeface="Arial" panose="020B0604020202020204" pitchFamily="34" charset="0"/>
                  </a:endParaRPr>
                </a:p>
              </p:txBody>
            </p:sp>
            <p:sp>
              <p:nvSpPr>
                <p:cNvPr id="70" name="Line 126"/>
                <p:cNvSpPr>
                  <a:spLocks noChangeShapeType="1"/>
                </p:cNvSpPr>
                <p:nvPr/>
              </p:nvSpPr>
              <p:spPr bwMode="auto">
                <a:xfrm flipH="1">
                  <a:off x="2325307" y="1463422"/>
                  <a:ext cx="5685002" cy="12412"/>
                </a:xfrm>
                <a:prstGeom prst="line">
                  <a:avLst/>
                </a:prstGeom>
                <a:noFill/>
                <a:ln w="6350">
                  <a:solidFill>
                    <a:schemeClr val="tx1">
                      <a:lumMod val="50000"/>
                      <a:lumOff val="50000"/>
                    </a:schemeClr>
                  </a:solidFill>
                  <a:prstDash val="sysDash"/>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71" name="Rectangle 111"/>
                <p:cNvSpPr>
                  <a:spLocks noChangeArrowheads="1"/>
                </p:cNvSpPr>
                <p:nvPr/>
              </p:nvSpPr>
              <p:spPr bwMode="auto">
                <a:xfrm rot="16200000">
                  <a:off x="1132426" y="2184268"/>
                  <a:ext cx="1107098" cy="276999"/>
                </a:xfrm>
                <a:prstGeom prst="rect">
                  <a:avLst/>
                </a:prstGeom>
                <a:solidFill>
                  <a:schemeClr val="bg1"/>
                </a:solidFill>
                <a:ln>
                  <a:noFill/>
                </a:ln>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800" dirty="0">
                      <a:solidFill>
                        <a:srgbClr val="000000"/>
                      </a:solidFill>
                      <a:latin typeface="Arial" panose="020B0604020202020204" pitchFamily="34" charset="0"/>
                      <a:cs typeface="Arial" panose="020B0604020202020204" pitchFamily="34" charset="0"/>
                    </a:rPr>
                    <a:t>Yield (t/ha)</a:t>
                  </a:r>
                  <a:endParaRPr lang="en-GB" altLang="de-DE" sz="1800" dirty="0">
                    <a:latin typeface="Arial" panose="020B0604020202020204" pitchFamily="34" charset="0"/>
                    <a:cs typeface="Arial" panose="020B0604020202020204" pitchFamily="34" charset="0"/>
                  </a:endParaRPr>
                </a:p>
              </p:txBody>
            </p:sp>
            <p:sp>
              <p:nvSpPr>
                <p:cNvPr id="72" name="Rechteck 1"/>
                <p:cNvSpPr/>
                <p:nvPr/>
              </p:nvSpPr>
              <p:spPr>
                <a:xfrm>
                  <a:off x="2191503" y="4809710"/>
                  <a:ext cx="5942838" cy="123274"/>
                </a:xfrm>
                <a:prstGeom prst="rect">
                  <a:avLst/>
                </a:prstGeom>
                <a:gradFill flip="none" rotWithShape="1">
                  <a:gsLst>
                    <a:gs pos="0">
                      <a:schemeClr val="tx1">
                        <a:lumMod val="50000"/>
                        <a:lumOff val="50000"/>
                      </a:schemeClr>
                    </a:gs>
                    <a:gs pos="100000">
                      <a:srgbClr val="0000F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cxnSp>
              <p:nvCxnSpPr>
                <p:cNvPr id="74" name="Gerade Verbindung mit Pfeil 81"/>
                <p:cNvCxnSpPr/>
                <p:nvPr/>
              </p:nvCxnSpPr>
              <p:spPr>
                <a:xfrm flipV="1">
                  <a:off x="2314060" y="1482998"/>
                  <a:ext cx="0" cy="1997038"/>
                </a:xfrm>
                <a:prstGeom prst="straightConnector1">
                  <a:avLst/>
                </a:prstGeom>
                <a:ln w="38100">
                  <a:solidFill>
                    <a:schemeClr val="tx1">
                      <a:lumMod val="50000"/>
                      <a:lumOff val="50000"/>
                    </a:schemeClr>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5" name="Gerade Verbindung mit Pfeil 3"/>
                <p:cNvCxnSpPr/>
                <p:nvPr/>
              </p:nvCxnSpPr>
              <p:spPr>
                <a:xfrm flipV="1">
                  <a:off x="2369491" y="3468851"/>
                  <a:ext cx="5497562" cy="11185"/>
                </a:xfrm>
                <a:prstGeom prst="straightConnector1">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78" name="Picture 2" descr="C:\Users\Mohamed Ali\Pictures\Pfenning.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flipH="1">
                  <a:off x="4283968" y="1288172"/>
                  <a:ext cx="1152128" cy="572400"/>
                </a:xfrm>
                <a:prstGeom prst="rect">
                  <a:avLst/>
                </a:prstGeom>
                <a:noFill/>
                <a:extLst>
                  <a:ext uri="{909E8E84-426E-40DD-AFC4-6F175D3DCCD1}">
                    <a14:hiddenFill xmlns:a14="http://schemas.microsoft.com/office/drawing/2010/main">
                      <a:solidFill>
                        <a:srgbClr val="FFFFFF"/>
                      </a:solidFill>
                    </a14:hiddenFill>
                  </a:ext>
                </a:extLst>
              </p:spPr>
            </p:pic>
            <p:sp>
              <p:nvSpPr>
                <p:cNvPr id="36" name="Rectangle 116"/>
                <p:cNvSpPr>
                  <a:spLocks noChangeArrowheads="1"/>
                </p:cNvSpPr>
                <p:nvPr/>
              </p:nvSpPr>
              <p:spPr bwMode="auto">
                <a:xfrm>
                  <a:off x="7893057" y="4910649"/>
                  <a:ext cx="42639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0.00</a:t>
                  </a:r>
                  <a:endParaRPr lang="en-GB" altLang="de-DE" sz="2400" dirty="0">
                    <a:latin typeface="Arial" panose="020B0604020202020204" pitchFamily="34" charset="0"/>
                    <a:cs typeface="Arial" panose="020B0604020202020204" pitchFamily="34" charset="0"/>
                  </a:endParaRPr>
                </a:p>
              </p:txBody>
            </p:sp>
            <p:sp>
              <p:nvSpPr>
                <p:cNvPr id="38" name="Rectangle 118"/>
                <p:cNvSpPr>
                  <a:spLocks noChangeArrowheads="1"/>
                </p:cNvSpPr>
                <p:nvPr/>
              </p:nvSpPr>
              <p:spPr bwMode="auto">
                <a:xfrm>
                  <a:off x="6407157" y="4910649"/>
                  <a:ext cx="42639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0.25</a:t>
                  </a:r>
                  <a:endParaRPr lang="en-GB" altLang="de-DE" sz="2400" dirty="0">
                    <a:latin typeface="Arial" panose="020B0604020202020204" pitchFamily="34" charset="0"/>
                    <a:cs typeface="Arial" panose="020B0604020202020204" pitchFamily="34" charset="0"/>
                  </a:endParaRPr>
                </a:p>
              </p:txBody>
            </p:sp>
            <p:sp>
              <p:nvSpPr>
                <p:cNvPr id="40" name="Rectangle 120"/>
                <p:cNvSpPr>
                  <a:spLocks noChangeArrowheads="1"/>
                </p:cNvSpPr>
                <p:nvPr/>
              </p:nvSpPr>
              <p:spPr bwMode="auto">
                <a:xfrm>
                  <a:off x="4921257" y="4910649"/>
                  <a:ext cx="42639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0.50</a:t>
                  </a:r>
                  <a:endParaRPr lang="en-GB" altLang="de-DE" sz="2400" dirty="0">
                    <a:latin typeface="Arial" panose="020B0604020202020204" pitchFamily="34" charset="0"/>
                    <a:cs typeface="Arial" panose="020B0604020202020204" pitchFamily="34" charset="0"/>
                  </a:endParaRPr>
                </a:p>
              </p:txBody>
            </p:sp>
            <p:sp>
              <p:nvSpPr>
                <p:cNvPr id="42" name="Rectangle 122"/>
                <p:cNvSpPr>
                  <a:spLocks noChangeArrowheads="1"/>
                </p:cNvSpPr>
                <p:nvPr/>
              </p:nvSpPr>
              <p:spPr bwMode="auto">
                <a:xfrm>
                  <a:off x="3435357" y="4910649"/>
                  <a:ext cx="42639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0.75</a:t>
                  </a:r>
                  <a:endParaRPr lang="en-GB" altLang="de-DE" sz="2400" dirty="0">
                    <a:latin typeface="Arial" panose="020B0604020202020204" pitchFamily="34" charset="0"/>
                    <a:cs typeface="Arial" panose="020B0604020202020204" pitchFamily="34" charset="0"/>
                  </a:endParaRPr>
                </a:p>
              </p:txBody>
            </p:sp>
            <p:sp>
              <p:nvSpPr>
                <p:cNvPr id="44" name="Rectangle 124"/>
                <p:cNvSpPr>
                  <a:spLocks noChangeArrowheads="1"/>
                </p:cNvSpPr>
                <p:nvPr/>
              </p:nvSpPr>
              <p:spPr bwMode="auto">
                <a:xfrm>
                  <a:off x="1947869" y="4910649"/>
                  <a:ext cx="42639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1.00</a:t>
                  </a:r>
                  <a:endParaRPr lang="en-GB" altLang="de-DE" sz="2400" dirty="0">
                    <a:latin typeface="Arial" panose="020B0604020202020204" pitchFamily="34" charset="0"/>
                    <a:cs typeface="Arial" panose="020B0604020202020204" pitchFamily="34" charset="0"/>
                  </a:endParaRPr>
                </a:p>
              </p:txBody>
            </p:sp>
            <p:sp>
              <p:nvSpPr>
                <p:cNvPr id="84" name="Rectangle 138"/>
                <p:cNvSpPr>
                  <a:spLocks noChangeArrowheads="1"/>
                </p:cNvSpPr>
                <p:nvPr/>
              </p:nvSpPr>
              <p:spPr bwMode="auto">
                <a:xfrm>
                  <a:off x="6623544" y="3788412"/>
                  <a:ext cx="1171733" cy="553998"/>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algn="r" eaLnBrk="1" hangingPunct="1">
                    <a:spcBef>
                      <a:spcPct val="0"/>
                    </a:spcBef>
                    <a:buFontTx/>
                    <a:buNone/>
                  </a:pPr>
                  <a:r>
                    <a:rPr lang="en-GB" altLang="de-DE" sz="1800" dirty="0">
                      <a:latin typeface="Arial" panose="020B0604020202020204" pitchFamily="34" charset="0"/>
                      <a:cs typeface="Arial" panose="020B0604020202020204" pitchFamily="34" charset="0"/>
                    </a:rPr>
                    <a:t>Inbreeding</a:t>
                  </a:r>
                  <a:br>
                    <a:rPr lang="en-GB" altLang="de-DE" sz="1800" dirty="0">
                      <a:latin typeface="Arial" panose="020B0604020202020204" pitchFamily="34" charset="0"/>
                      <a:cs typeface="Arial" panose="020B0604020202020204" pitchFamily="34" charset="0"/>
                    </a:rPr>
                  </a:br>
                  <a:r>
                    <a:rPr lang="en-GB" altLang="de-DE" sz="1800" dirty="0">
                      <a:latin typeface="Arial" panose="020B0604020202020204" pitchFamily="34" charset="0"/>
                      <a:cs typeface="Arial" panose="020B0604020202020204" pitchFamily="34" charset="0"/>
                    </a:rPr>
                    <a:t>minimum</a:t>
                  </a:r>
                </a:p>
              </p:txBody>
            </p:sp>
            <p:sp>
              <p:nvSpPr>
                <p:cNvPr id="85" name="Rectangle 127"/>
                <p:cNvSpPr>
                  <a:spLocks noChangeArrowheads="1"/>
                </p:cNvSpPr>
                <p:nvPr/>
              </p:nvSpPr>
              <p:spPr bwMode="auto">
                <a:xfrm>
                  <a:off x="7899427" y="3469632"/>
                  <a:ext cx="227012" cy="1317625"/>
                </a:xfrm>
                <a:prstGeom prst="rect">
                  <a:avLst/>
                </a:prstGeom>
                <a:solidFill>
                  <a:srgbClr val="7F7F7F">
                    <a:alpha val="58039"/>
                  </a:srgbClr>
                </a:solidFill>
                <a:ln w="30163">
                  <a:noFill/>
                  <a:miter lim="800000"/>
                  <a:headEnd/>
                  <a:tailEnd/>
                </a:ln>
              </p:spPr>
              <p:txBody>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endParaRPr lang="en-GB" altLang="de-DE" sz="2400" dirty="0">
                    <a:latin typeface="Arial" panose="020B0604020202020204" pitchFamily="34" charset="0"/>
                    <a:cs typeface="Arial" panose="020B0604020202020204" pitchFamily="34" charset="0"/>
                  </a:endParaRPr>
                </a:p>
              </p:txBody>
            </p:sp>
            <p:sp>
              <p:nvSpPr>
                <p:cNvPr id="79" name="Textfeld 14"/>
                <p:cNvSpPr txBox="1"/>
                <p:nvPr/>
              </p:nvSpPr>
              <p:spPr>
                <a:xfrm>
                  <a:off x="2241557" y="712551"/>
                  <a:ext cx="5764212" cy="369332"/>
                </a:xfrm>
                <a:prstGeom prst="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txBody>
                <a:bodyPr wrap="square" rtlCol="0">
                  <a:spAutoFit/>
                </a:bodyPr>
                <a:lstStyle/>
                <a:p>
                  <a:pPr algn="ctr"/>
                  <a:r>
                    <a:rPr lang="en-GB" dirty="0">
                      <a:solidFill>
                        <a:srgbClr val="0000FF"/>
                      </a:solidFill>
                      <a:latin typeface="Arial" panose="020B0604020202020204" pitchFamily="34" charset="0"/>
                      <a:cs typeface="Arial" panose="020B0604020202020204" pitchFamily="34" charset="0"/>
                    </a:rPr>
                    <a:t>Heterosis &amp; </a:t>
                  </a:r>
                  <a:r>
                    <a:rPr lang="en-GB" dirty="0" err="1">
                      <a:latin typeface="Arial" panose="020B0604020202020204" pitchFamily="34" charset="0"/>
                      <a:cs typeface="Arial" panose="020B0604020202020204" pitchFamily="34" charset="0"/>
                    </a:rPr>
                    <a:t>Inbr</a:t>
                  </a:r>
                  <a:r>
                    <a:rPr lang="en-GB" dirty="0">
                      <a:latin typeface="Arial" panose="020B0604020202020204" pitchFamily="34" charset="0"/>
                      <a:cs typeface="Arial" panose="020B0604020202020204" pitchFamily="34" charset="0"/>
                    </a:rPr>
                    <a:t>. Depression are 2 sides of same coin</a:t>
                  </a:r>
                </a:p>
              </p:txBody>
            </p:sp>
          </p:grpSp>
          <p:sp>
            <p:nvSpPr>
              <p:cNvPr id="5" name="Rectangle 4"/>
              <p:cNvSpPr/>
              <p:nvPr/>
            </p:nvSpPr>
            <p:spPr>
              <a:xfrm>
                <a:off x="0" y="660400"/>
                <a:ext cx="9180945" cy="4867564"/>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2" name="TextBox 1"/>
              <p:cNvSpPr txBox="1"/>
              <p:nvPr/>
            </p:nvSpPr>
            <p:spPr>
              <a:xfrm>
                <a:off x="40839" y="694269"/>
                <a:ext cx="1153602"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Brünjes, 2017</a:t>
                </a:r>
              </a:p>
            </p:txBody>
          </p:sp>
          <p:sp>
            <p:nvSpPr>
              <p:cNvPr id="80" name="Textfeld 14"/>
              <p:cNvSpPr txBox="1"/>
              <p:nvPr/>
            </p:nvSpPr>
            <p:spPr>
              <a:xfrm>
                <a:off x="2006024" y="564478"/>
                <a:ext cx="5764212" cy="369332"/>
              </a:xfrm>
              <a:prstGeom prst="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txBody>
              <a:bodyPr wrap="square" rtlCol="0">
                <a:spAutoFit/>
              </a:bodyPr>
              <a:lstStyle/>
              <a:p>
                <a:pPr algn="ctr"/>
                <a:r>
                  <a:rPr lang="en-GB" dirty="0">
                    <a:solidFill>
                      <a:srgbClr val="0000FF"/>
                    </a:solidFill>
                    <a:latin typeface="Arial" panose="020B0604020202020204" pitchFamily="34" charset="0"/>
                    <a:cs typeface="Arial" panose="020B0604020202020204" pitchFamily="34" charset="0"/>
                  </a:rPr>
                  <a:t>Heterosis &amp; </a:t>
                </a:r>
                <a:r>
                  <a:rPr lang="en-GB" dirty="0" err="1">
                    <a:latin typeface="Arial" panose="020B0604020202020204" pitchFamily="34" charset="0"/>
                    <a:cs typeface="Arial" panose="020B0604020202020204" pitchFamily="34" charset="0"/>
                  </a:rPr>
                  <a:t>Inbr</a:t>
                </a:r>
                <a:r>
                  <a:rPr lang="en-GB" dirty="0">
                    <a:latin typeface="Arial" panose="020B0604020202020204" pitchFamily="34" charset="0"/>
                    <a:cs typeface="Arial" panose="020B0604020202020204" pitchFamily="34" charset="0"/>
                  </a:rPr>
                  <a:t>. Depression are 2 sides of same coin</a:t>
                </a:r>
              </a:p>
            </p:txBody>
          </p:sp>
        </p:grpSp>
      </p:grpSp>
      <p:sp>
        <p:nvSpPr>
          <p:cNvPr id="11"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18</a:t>
            </a:fld>
            <a:endParaRPr lang="en-GB" sz="2400" dirty="0">
              <a:latin typeface="Arial" panose="020B0604020202020204" pitchFamily="34" charset="0"/>
              <a:cs typeface="Arial" panose="020B0604020202020204" pitchFamily="34" charset="0"/>
            </a:endParaRPr>
          </a:p>
        </p:txBody>
      </p:sp>
      <p:sp>
        <p:nvSpPr>
          <p:cNvPr id="7" name="Right Triangle 6"/>
          <p:cNvSpPr/>
          <p:nvPr/>
        </p:nvSpPr>
        <p:spPr>
          <a:xfrm>
            <a:off x="2405" y="6642100"/>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66323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326"/>
          <p:cNvSpPr txBox="1"/>
          <p:nvPr/>
        </p:nvSpPr>
        <p:spPr>
          <a:xfrm>
            <a:off x="72000" y="36000"/>
            <a:ext cx="1204149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Relationship between Heterozygosity, Inbreeding Coefficient, </a:t>
            </a:r>
            <a:r>
              <a:rPr lang="en-GB" sz="2400" dirty="0">
                <a:solidFill>
                  <a:srgbClr val="0000FF"/>
                </a:solidFill>
                <a:latin typeface="Arial" panose="020B0604020202020204" pitchFamily="34" charset="0"/>
                <a:cs typeface="Arial" panose="020B0604020202020204" pitchFamily="34" charset="0"/>
              </a:rPr>
              <a:t>Heterosis</a:t>
            </a:r>
            <a:r>
              <a:rPr lang="en-GB" sz="2400" dirty="0">
                <a:latin typeface="Arial" panose="020B0604020202020204" pitchFamily="34" charset="0"/>
                <a:cs typeface="Arial" panose="020B0604020202020204" pitchFamily="34" charset="0"/>
              </a:rPr>
              <a:t> &amp; performance.</a:t>
            </a:r>
          </a:p>
        </p:txBody>
      </p:sp>
      <p:sp>
        <p:nvSpPr>
          <p:cNvPr id="7" name="Right Triangle 6"/>
          <p:cNvSpPr/>
          <p:nvPr/>
        </p:nvSpPr>
        <p:spPr>
          <a:xfrm>
            <a:off x="2405" y="6642100"/>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87" name="TextBox 86"/>
          <p:cNvSpPr txBox="1"/>
          <p:nvPr/>
        </p:nvSpPr>
        <p:spPr>
          <a:xfrm>
            <a:off x="9298278" y="605371"/>
            <a:ext cx="2814400" cy="489364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If you calculate the difference between F1 and the (mean of the) F2-generation, then you estimate ½ Heterosis.</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If you calculate the difference between F2 and F∞, then … same.</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If two parents</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of a cross happened to be  F=⅓ inbred, then the differ-</a:t>
            </a:r>
            <a:r>
              <a:rPr lang="en-GB" dirty="0" err="1">
                <a:latin typeface="Arial" panose="020B0604020202020204" pitchFamily="34" charset="0"/>
                <a:cs typeface="Arial" panose="020B0604020202020204" pitchFamily="34" charset="0"/>
              </a:rPr>
              <a:t>rence</a:t>
            </a:r>
            <a:r>
              <a:rPr lang="en-GB" dirty="0">
                <a:latin typeface="Arial" panose="020B0604020202020204" pitchFamily="34" charset="0"/>
                <a:cs typeface="Arial" panose="020B0604020202020204" pitchFamily="34" charset="0"/>
              </a:rPr>
              <a:t> between their hybrid population and these two parents estimates ⅔ of the heterosis in this cross.</a:t>
            </a:r>
            <a:r>
              <a:rPr lang="en-GB" dirty="0">
                <a:solidFill>
                  <a:srgbClr val="0000FF"/>
                </a:solidFill>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sym typeface="Wingdings" panose="05000000000000000000" pitchFamily="2" charset="2"/>
              </a:rPr>
              <a:t></a:t>
            </a:r>
          </a:p>
        </p:txBody>
      </p:sp>
      <p:sp>
        <p:nvSpPr>
          <p:cNvPr id="88" name="TextBox 87"/>
          <p:cNvSpPr txBox="1"/>
          <p:nvPr/>
        </p:nvSpPr>
        <p:spPr>
          <a:xfrm>
            <a:off x="72000" y="5735781"/>
            <a:ext cx="12040678"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It is </a:t>
            </a:r>
            <a:r>
              <a:rPr lang="en-GB" dirty="0">
                <a:solidFill>
                  <a:srgbClr val="FF0000"/>
                </a:solidFill>
                <a:latin typeface="Arial" panose="020B0604020202020204" pitchFamily="34" charset="0"/>
                <a:cs typeface="Arial" panose="020B0604020202020204" pitchFamily="34" charset="0"/>
              </a:rPr>
              <a:t>not true </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though you may read and hear and think this </a:t>
            </a:r>
            <a:r>
              <a:rPr lang="en-GB" dirty="0">
                <a:latin typeface="Arial" panose="020B0604020202020204" pitchFamily="34" charset="0"/>
                <a:cs typeface="Arial" panose="020B0604020202020204" pitchFamily="34" charset="0"/>
              </a:rPr>
              <a:t>– it is not true that Heterosis of an F1 hybrid is the larger, the more the actual parents are inbred. It is </a:t>
            </a:r>
            <a:r>
              <a:rPr lang="en-GB" dirty="0">
                <a:solidFill>
                  <a:srgbClr val="FF0000"/>
                </a:solidFill>
                <a:latin typeface="Arial" panose="020B0604020202020204" pitchFamily="34" charset="0"/>
                <a:cs typeface="Arial" panose="020B0604020202020204" pitchFamily="34" charset="0"/>
              </a:rPr>
              <a:t>true</a:t>
            </a:r>
            <a:r>
              <a:rPr lang="en-GB" dirty="0">
                <a:latin typeface="Arial" panose="020B0604020202020204" pitchFamily="34" charset="0"/>
                <a:cs typeface="Arial" panose="020B0604020202020204" pitchFamily="34" charset="0"/>
              </a:rPr>
              <a:t> that the more the parents are inbred, the larger is the </a:t>
            </a:r>
            <a:r>
              <a:rPr lang="en-GB" dirty="0">
                <a:solidFill>
                  <a:srgbClr val="0000FF"/>
                </a:solidFill>
                <a:latin typeface="Arial" panose="020B0604020202020204" pitchFamily="34" charset="0"/>
                <a:cs typeface="Arial" panose="020B0604020202020204" pitchFamily="34" charset="0"/>
              </a:rPr>
              <a:t>share</a:t>
            </a:r>
            <a:r>
              <a:rPr lang="en-GB" dirty="0">
                <a:latin typeface="Arial" panose="020B0604020202020204" pitchFamily="34" charset="0"/>
                <a:cs typeface="Arial" panose="020B0604020202020204" pitchFamily="34" charset="0"/>
              </a:rPr>
              <a:t> of Heterosis that the difference shows. With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fully</a:t>
            </a:r>
            <a:r>
              <a:rPr lang="en-GB" dirty="0">
                <a:latin typeface="Arial" panose="020B0604020202020204" pitchFamily="34" charset="0"/>
                <a:cs typeface="Arial" panose="020B0604020202020204" pitchFamily="34" charset="0"/>
              </a:rPr>
              <a:t> inbred parents, F1 minus parental mean shows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full</a:t>
            </a:r>
            <a:r>
              <a:rPr lang="en-GB" dirty="0">
                <a:latin typeface="Arial" panose="020B0604020202020204" pitchFamily="34" charset="0"/>
                <a:cs typeface="Arial" panose="020B0604020202020204" pitchFamily="34" charset="0"/>
              </a:rPr>
              <a:t> Heterosis.  </a:t>
            </a:r>
          </a:p>
        </p:txBody>
      </p:sp>
      <p:grpSp>
        <p:nvGrpSpPr>
          <p:cNvPr id="76" name="Group 75"/>
          <p:cNvGrpSpPr/>
          <p:nvPr/>
        </p:nvGrpSpPr>
        <p:grpSpPr>
          <a:xfrm>
            <a:off x="0" y="198102"/>
            <a:ext cx="9211733" cy="5431454"/>
            <a:chOff x="0" y="96510"/>
            <a:chExt cx="9211733" cy="5431454"/>
          </a:xfrm>
        </p:grpSpPr>
        <p:grpSp>
          <p:nvGrpSpPr>
            <p:cNvPr id="77" name="Group 76"/>
            <p:cNvGrpSpPr/>
            <p:nvPr/>
          </p:nvGrpSpPr>
          <p:grpSpPr>
            <a:xfrm>
              <a:off x="62004" y="469900"/>
              <a:ext cx="9149729" cy="4982633"/>
              <a:chOff x="62004" y="469900"/>
              <a:chExt cx="9149729" cy="4982633"/>
            </a:xfrm>
          </p:grpSpPr>
          <p:sp>
            <p:nvSpPr>
              <p:cNvPr id="154" name="Rectangle 153"/>
              <p:cNvSpPr/>
              <p:nvPr/>
            </p:nvSpPr>
            <p:spPr>
              <a:xfrm>
                <a:off x="62004" y="469900"/>
                <a:ext cx="9149729" cy="4982633"/>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5" name="Rectangle 136"/>
              <p:cNvSpPr>
                <a:spLocks noChangeArrowheads="1"/>
              </p:cNvSpPr>
              <p:nvPr/>
            </p:nvSpPr>
            <p:spPr bwMode="auto">
              <a:xfrm>
                <a:off x="2231228" y="3446543"/>
                <a:ext cx="859210" cy="747897"/>
              </a:xfrm>
              <a:prstGeom prst="rect">
                <a:avLst/>
              </a:prstGeom>
              <a:solidFill>
                <a:srgbClr val="FFFFFF"/>
              </a:solidFill>
              <a:ln w="9525">
                <a:noFill/>
                <a:miter lim="800000"/>
                <a:headEnd/>
                <a:tailEnd/>
              </a:ln>
              <a:effectLst>
                <a:outerShdw blurRad="50800" dist="38100" dir="2700000" algn="tl" rotWithShape="0">
                  <a:prstClr val="black">
                    <a:alpha val="40000"/>
                  </a:prstClr>
                </a:outerShdw>
              </a:effec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lnSpc>
                    <a:spcPct val="90000"/>
                  </a:lnSpc>
                  <a:spcBef>
                    <a:spcPct val="0"/>
                  </a:spcBef>
                  <a:buNone/>
                </a:pPr>
                <a:r>
                  <a:rPr lang="en-GB" altLang="de-DE" sz="1800" dirty="0">
                    <a:solidFill>
                      <a:srgbClr val="000000"/>
                    </a:solidFill>
                    <a:latin typeface="Arial" charset="0"/>
                  </a:rPr>
                  <a:t>Parental</a:t>
                </a:r>
                <a:br>
                  <a:rPr lang="en-GB" altLang="de-DE" sz="1800" dirty="0">
                    <a:solidFill>
                      <a:srgbClr val="000000"/>
                    </a:solidFill>
                    <a:latin typeface="Arial" charset="0"/>
                  </a:rPr>
                </a:br>
                <a:r>
                  <a:rPr lang="en-GB" altLang="de-DE" sz="1800" dirty="0">
                    <a:solidFill>
                      <a:srgbClr val="000000"/>
                    </a:solidFill>
                    <a:latin typeface="Arial" charset="0"/>
                  </a:rPr>
                  <a:t>or  F</a:t>
                </a:r>
                <a:r>
                  <a:rPr lang="en-GB" altLang="de-DE" sz="1800" baseline="-25000" dirty="0">
                    <a:solidFill>
                      <a:srgbClr val="000000"/>
                    </a:solidFill>
                    <a:latin typeface="Arial" charset="0"/>
                  </a:rPr>
                  <a:t>∞</a:t>
                </a:r>
              </a:p>
              <a:p>
                <a:pPr eaLnBrk="1" hangingPunct="1">
                  <a:lnSpc>
                    <a:spcPct val="90000"/>
                  </a:lnSpc>
                  <a:spcBef>
                    <a:spcPct val="0"/>
                  </a:spcBef>
                  <a:buFontTx/>
                  <a:buNone/>
                </a:pPr>
                <a:r>
                  <a:rPr lang="en-GB" altLang="de-DE" sz="1800" dirty="0">
                    <a:solidFill>
                      <a:srgbClr val="000000"/>
                    </a:solidFill>
                    <a:latin typeface="Arial" charset="0"/>
                  </a:rPr>
                  <a:t>mean </a:t>
                </a:r>
                <a:endParaRPr lang="en-GB" altLang="de-DE" sz="2400" dirty="0"/>
              </a:p>
            </p:txBody>
          </p:sp>
        </p:grpSp>
        <p:grpSp>
          <p:nvGrpSpPr>
            <p:cNvPr id="83" name="Group 82"/>
            <p:cNvGrpSpPr/>
            <p:nvPr/>
          </p:nvGrpSpPr>
          <p:grpSpPr>
            <a:xfrm>
              <a:off x="0" y="96510"/>
              <a:ext cx="9180945" cy="5431454"/>
              <a:chOff x="0" y="96510"/>
              <a:chExt cx="9180945" cy="5431454"/>
            </a:xfrm>
          </p:grpSpPr>
          <p:sp>
            <p:nvSpPr>
              <p:cNvPr id="86" name="Rectangle 3"/>
              <p:cNvSpPr>
                <a:spLocks noChangeArrowheads="1"/>
              </p:cNvSpPr>
              <p:nvPr/>
            </p:nvSpPr>
            <p:spPr bwMode="auto">
              <a:xfrm>
                <a:off x="0" y="96510"/>
                <a:ext cx="65" cy="26417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6348" rIns="0" bIns="-634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grpSp>
            <p:nvGrpSpPr>
              <p:cNvPr id="89" name="Group 88"/>
              <p:cNvGrpSpPr/>
              <p:nvPr/>
            </p:nvGrpSpPr>
            <p:grpSpPr>
              <a:xfrm>
                <a:off x="67046" y="574006"/>
                <a:ext cx="8841427" cy="4823791"/>
                <a:chOff x="302573" y="712551"/>
                <a:chExt cx="8841427" cy="4823791"/>
              </a:xfrm>
            </p:grpSpPr>
            <p:cxnSp>
              <p:nvCxnSpPr>
                <p:cNvPr id="93" name="Gerade Verbindung mit Pfeil 81"/>
                <p:cNvCxnSpPr/>
                <p:nvPr/>
              </p:nvCxnSpPr>
              <p:spPr>
                <a:xfrm>
                  <a:off x="7837959" y="3450980"/>
                  <a:ext cx="0" cy="1404000"/>
                </a:xfrm>
                <a:prstGeom prst="straightConnector1">
                  <a:avLst/>
                </a:prstGeom>
                <a:ln w="57150">
                  <a:solidFill>
                    <a:schemeClr val="tx1">
                      <a:lumMod val="50000"/>
                      <a:lumOff val="50000"/>
                    </a:schemeClr>
                  </a:solidFill>
                  <a:headEnd type="triangle"/>
                  <a:tailEnd type="none"/>
                </a:ln>
              </p:spPr>
              <p:style>
                <a:lnRef idx="1">
                  <a:schemeClr val="accent1"/>
                </a:lnRef>
                <a:fillRef idx="0">
                  <a:schemeClr val="accent1"/>
                </a:fillRef>
                <a:effectRef idx="0">
                  <a:schemeClr val="accent1"/>
                </a:effectRef>
                <a:fontRef idx="minor">
                  <a:schemeClr val="tx1"/>
                </a:fontRef>
              </p:style>
            </p:cxnSp>
            <p:pic>
              <p:nvPicPr>
                <p:cNvPr id="94" name="Grafik 79"/>
                <p:cNvPicPr>
                  <a:picLocks/>
                </p:cNvPicPr>
                <p:nvPr/>
              </p:nvPicPr>
              <p:blipFill>
                <a:blip r:embed="rId2" cstate="print">
                  <a:extLst>
                    <a:ext uri="{BEBA8EAE-BF5A-486C-A8C5-ECC9F3942E4B}">
                      <a14:imgProps xmlns:a14="http://schemas.microsoft.com/office/drawing/2010/main">
                        <a14:imgLayer r:embed="rId3">
                          <a14:imgEffect>
                            <a14:brightnessContrast contrast="54000"/>
                          </a14:imgEffect>
                        </a14:imgLayer>
                      </a14:imgProps>
                    </a:ext>
                    <a:ext uri="{28A0092B-C50C-407E-A947-70E740481C1C}">
                      <a14:useLocalDpi xmlns:a14="http://schemas.microsoft.com/office/drawing/2010/main" val="0"/>
                    </a:ext>
                  </a:extLst>
                </a:blip>
                <a:stretch>
                  <a:fillRect/>
                </a:stretch>
              </p:blipFill>
              <p:spPr>
                <a:xfrm>
                  <a:off x="8172000" y="1430561"/>
                  <a:ext cx="972000" cy="3528000"/>
                </a:xfrm>
                <a:prstGeom prst="rect">
                  <a:avLst/>
                </a:prstGeom>
              </p:spPr>
            </p:pic>
            <p:sp>
              <p:nvSpPr>
                <p:cNvPr id="95" name="Line 76"/>
                <p:cNvSpPr>
                  <a:spLocks noChangeShapeType="1"/>
                </p:cNvSpPr>
                <p:nvPr/>
              </p:nvSpPr>
              <p:spPr bwMode="auto">
                <a:xfrm flipV="1">
                  <a:off x="2205043" y="963701"/>
                  <a:ext cx="4763" cy="383264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6" name="Line 77"/>
                <p:cNvSpPr>
                  <a:spLocks noChangeShapeType="1"/>
                </p:cNvSpPr>
                <p:nvPr/>
              </p:nvSpPr>
              <p:spPr bwMode="auto">
                <a:xfrm flipV="1">
                  <a:off x="8150232" y="965289"/>
                  <a:ext cx="1587" cy="3831060"/>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7" name="Line 78"/>
                <p:cNvSpPr>
                  <a:spLocks noChangeShapeType="1"/>
                </p:cNvSpPr>
                <p:nvPr/>
              </p:nvSpPr>
              <p:spPr bwMode="auto">
                <a:xfrm flipH="1">
                  <a:off x="2111382" y="479634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8" name="Line 79"/>
                <p:cNvSpPr>
                  <a:spLocks noChangeShapeType="1"/>
                </p:cNvSpPr>
                <p:nvPr/>
              </p:nvSpPr>
              <p:spPr bwMode="auto">
                <a:xfrm>
                  <a:off x="8150232" y="479634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99" name="Rectangle 80"/>
                <p:cNvSpPr>
                  <a:spLocks noChangeArrowheads="1"/>
                </p:cNvSpPr>
                <p:nvPr/>
              </p:nvSpPr>
              <p:spPr bwMode="auto">
                <a:xfrm>
                  <a:off x="1873257" y="4686811"/>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0</a:t>
                  </a:r>
                  <a:endParaRPr lang="en-GB" altLang="de-DE" sz="2400" dirty="0">
                    <a:latin typeface="Arial" panose="020B0604020202020204" pitchFamily="34" charset="0"/>
                    <a:cs typeface="Arial" panose="020B0604020202020204" pitchFamily="34" charset="0"/>
                  </a:endParaRPr>
                </a:p>
              </p:txBody>
            </p:sp>
            <p:sp>
              <p:nvSpPr>
                <p:cNvPr id="100" name="Line 81"/>
                <p:cNvSpPr>
                  <a:spLocks noChangeShapeType="1"/>
                </p:cNvSpPr>
                <p:nvPr/>
              </p:nvSpPr>
              <p:spPr bwMode="auto">
                <a:xfrm flipH="1">
                  <a:off x="2111382" y="435819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1" name="Rectangle 83"/>
                <p:cNvSpPr>
                  <a:spLocks noChangeArrowheads="1"/>
                </p:cNvSpPr>
                <p:nvPr/>
              </p:nvSpPr>
              <p:spPr bwMode="auto">
                <a:xfrm>
                  <a:off x="1873257" y="4248661"/>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1</a:t>
                  </a:r>
                  <a:endParaRPr lang="en-GB" altLang="de-DE" sz="2400" dirty="0">
                    <a:latin typeface="Arial" panose="020B0604020202020204" pitchFamily="34" charset="0"/>
                    <a:cs typeface="Arial" panose="020B0604020202020204" pitchFamily="34" charset="0"/>
                  </a:endParaRPr>
                </a:p>
              </p:txBody>
            </p:sp>
            <p:sp>
              <p:nvSpPr>
                <p:cNvPr id="102" name="Line 84"/>
                <p:cNvSpPr>
                  <a:spLocks noChangeShapeType="1"/>
                </p:cNvSpPr>
                <p:nvPr/>
              </p:nvSpPr>
              <p:spPr bwMode="auto">
                <a:xfrm flipH="1">
                  <a:off x="2111382" y="392004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3" name="Rectangle 86"/>
                <p:cNvSpPr>
                  <a:spLocks noChangeArrowheads="1"/>
                </p:cNvSpPr>
                <p:nvPr/>
              </p:nvSpPr>
              <p:spPr bwMode="auto">
                <a:xfrm>
                  <a:off x="1873257" y="3810511"/>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2</a:t>
                  </a:r>
                  <a:endParaRPr lang="en-GB" altLang="de-DE" sz="2400" dirty="0">
                    <a:latin typeface="Arial" panose="020B0604020202020204" pitchFamily="34" charset="0"/>
                    <a:cs typeface="Arial" panose="020B0604020202020204" pitchFamily="34" charset="0"/>
                  </a:endParaRPr>
                </a:p>
              </p:txBody>
            </p:sp>
            <p:sp>
              <p:nvSpPr>
                <p:cNvPr id="104" name="Line 87"/>
                <p:cNvSpPr>
                  <a:spLocks noChangeShapeType="1"/>
                </p:cNvSpPr>
                <p:nvPr/>
              </p:nvSpPr>
              <p:spPr bwMode="auto">
                <a:xfrm flipH="1">
                  <a:off x="2111382" y="348189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5" name="Line 90"/>
                <p:cNvSpPr>
                  <a:spLocks noChangeShapeType="1"/>
                </p:cNvSpPr>
                <p:nvPr/>
              </p:nvSpPr>
              <p:spPr bwMode="auto">
                <a:xfrm flipH="1">
                  <a:off x="2111382" y="304374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6" name="Rectangle 92"/>
                <p:cNvSpPr>
                  <a:spLocks noChangeArrowheads="1"/>
                </p:cNvSpPr>
                <p:nvPr/>
              </p:nvSpPr>
              <p:spPr bwMode="auto">
                <a:xfrm>
                  <a:off x="1873257" y="2935799"/>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4</a:t>
                  </a:r>
                  <a:endParaRPr lang="en-GB" altLang="de-DE" sz="2400" dirty="0">
                    <a:latin typeface="Arial" panose="020B0604020202020204" pitchFamily="34" charset="0"/>
                    <a:cs typeface="Arial" panose="020B0604020202020204" pitchFamily="34" charset="0"/>
                  </a:endParaRPr>
                </a:p>
              </p:txBody>
            </p:sp>
            <p:sp>
              <p:nvSpPr>
                <p:cNvPr id="107" name="Line 93"/>
                <p:cNvSpPr>
                  <a:spLocks noChangeShapeType="1"/>
                </p:cNvSpPr>
                <p:nvPr/>
              </p:nvSpPr>
              <p:spPr bwMode="auto">
                <a:xfrm flipH="1">
                  <a:off x="2111382" y="260559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08" name="Rectangle 95"/>
                <p:cNvSpPr>
                  <a:spLocks noChangeArrowheads="1"/>
                </p:cNvSpPr>
                <p:nvPr/>
              </p:nvSpPr>
              <p:spPr bwMode="auto">
                <a:xfrm>
                  <a:off x="1873257" y="2496061"/>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5</a:t>
                  </a:r>
                  <a:endParaRPr lang="en-GB" altLang="de-DE" sz="2400" dirty="0">
                    <a:latin typeface="Arial" panose="020B0604020202020204" pitchFamily="34" charset="0"/>
                    <a:cs typeface="Arial" panose="020B0604020202020204" pitchFamily="34" charset="0"/>
                  </a:endParaRPr>
                </a:p>
              </p:txBody>
            </p:sp>
            <p:sp>
              <p:nvSpPr>
                <p:cNvPr id="109" name="Line 96"/>
                <p:cNvSpPr>
                  <a:spLocks noChangeShapeType="1"/>
                </p:cNvSpPr>
                <p:nvPr/>
              </p:nvSpPr>
              <p:spPr bwMode="auto">
                <a:xfrm flipH="1">
                  <a:off x="2111382" y="216744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0" name="Rectangle 98"/>
                <p:cNvSpPr>
                  <a:spLocks noChangeArrowheads="1"/>
                </p:cNvSpPr>
                <p:nvPr/>
              </p:nvSpPr>
              <p:spPr bwMode="auto">
                <a:xfrm>
                  <a:off x="1873257" y="2059499"/>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6</a:t>
                  </a:r>
                  <a:endParaRPr lang="en-GB" altLang="de-DE" sz="2400" dirty="0">
                    <a:latin typeface="Arial" panose="020B0604020202020204" pitchFamily="34" charset="0"/>
                    <a:cs typeface="Arial" panose="020B0604020202020204" pitchFamily="34" charset="0"/>
                  </a:endParaRPr>
                </a:p>
              </p:txBody>
            </p:sp>
            <p:sp>
              <p:nvSpPr>
                <p:cNvPr id="111" name="Line 99"/>
                <p:cNvSpPr>
                  <a:spLocks noChangeShapeType="1"/>
                </p:cNvSpPr>
                <p:nvPr/>
              </p:nvSpPr>
              <p:spPr bwMode="auto">
                <a:xfrm flipH="1">
                  <a:off x="2111382" y="172929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2" name="Rectangle 101"/>
                <p:cNvSpPr>
                  <a:spLocks noChangeArrowheads="1"/>
                </p:cNvSpPr>
                <p:nvPr/>
              </p:nvSpPr>
              <p:spPr bwMode="auto">
                <a:xfrm>
                  <a:off x="1873257" y="1619761"/>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7</a:t>
                  </a:r>
                  <a:endParaRPr lang="en-GB" altLang="de-DE" sz="2400" dirty="0">
                    <a:latin typeface="Arial" panose="020B0604020202020204" pitchFamily="34" charset="0"/>
                    <a:cs typeface="Arial" panose="020B0604020202020204" pitchFamily="34" charset="0"/>
                  </a:endParaRPr>
                </a:p>
              </p:txBody>
            </p:sp>
            <p:sp>
              <p:nvSpPr>
                <p:cNvPr id="113" name="Line 102"/>
                <p:cNvSpPr>
                  <a:spLocks noChangeShapeType="1"/>
                </p:cNvSpPr>
                <p:nvPr/>
              </p:nvSpPr>
              <p:spPr bwMode="auto">
                <a:xfrm flipH="1">
                  <a:off x="2111382" y="129114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4" name="Rectangle 104"/>
                <p:cNvSpPr>
                  <a:spLocks noChangeArrowheads="1"/>
                </p:cNvSpPr>
                <p:nvPr/>
              </p:nvSpPr>
              <p:spPr bwMode="auto">
                <a:xfrm>
                  <a:off x="1873257" y="1181611"/>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8</a:t>
                  </a:r>
                  <a:endParaRPr lang="en-GB" altLang="de-DE" sz="2400" dirty="0">
                    <a:latin typeface="Arial" panose="020B0604020202020204" pitchFamily="34" charset="0"/>
                    <a:cs typeface="Arial" panose="020B0604020202020204" pitchFamily="34" charset="0"/>
                  </a:endParaRPr>
                </a:p>
              </p:txBody>
            </p:sp>
            <p:sp>
              <p:nvSpPr>
                <p:cNvPr id="115" name="Line 113"/>
                <p:cNvSpPr>
                  <a:spLocks noChangeShapeType="1"/>
                </p:cNvSpPr>
                <p:nvPr/>
              </p:nvSpPr>
              <p:spPr bwMode="auto">
                <a:xfrm>
                  <a:off x="2205044" y="4796349"/>
                  <a:ext cx="5945188"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6" name="Line 114"/>
                <p:cNvSpPr>
                  <a:spLocks noChangeShapeType="1"/>
                </p:cNvSpPr>
                <p:nvPr/>
              </p:nvSpPr>
              <p:spPr bwMode="auto">
                <a:xfrm>
                  <a:off x="2205044" y="963702"/>
                  <a:ext cx="5945188"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7" name="Line 115"/>
                <p:cNvSpPr>
                  <a:spLocks noChangeShapeType="1"/>
                </p:cNvSpPr>
                <p:nvPr/>
              </p:nvSpPr>
              <p:spPr bwMode="auto">
                <a:xfrm>
                  <a:off x="8150232" y="4796349"/>
                  <a:ext cx="1587" cy="936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8" name="Line 117"/>
                <p:cNvSpPr>
                  <a:spLocks noChangeShapeType="1"/>
                </p:cNvSpPr>
                <p:nvPr/>
              </p:nvSpPr>
              <p:spPr bwMode="auto">
                <a:xfrm>
                  <a:off x="6664332" y="4796349"/>
                  <a:ext cx="1587" cy="936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19" name="Line 119"/>
                <p:cNvSpPr>
                  <a:spLocks noChangeShapeType="1"/>
                </p:cNvSpPr>
                <p:nvPr/>
              </p:nvSpPr>
              <p:spPr bwMode="auto">
                <a:xfrm>
                  <a:off x="5178432" y="4796349"/>
                  <a:ext cx="1587" cy="936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0" name="Line 121"/>
                <p:cNvSpPr>
                  <a:spLocks noChangeShapeType="1"/>
                </p:cNvSpPr>
                <p:nvPr/>
              </p:nvSpPr>
              <p:spPr bwMode="auto">
                <a:xfrm>
                  <a:off x="3692532" y="4796349"/>
                  <a:ext cx="1587" cy="936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1" name="Line 123"/>
                <p:cNvSpPr>
                  <a:spLocks noChangeShapeType="1"/>
                </p:cNvSpPr>
                <p:nvPr/>
              </p:nvSpPr>
              <p:spPr bwMode="auto">
                <a:xfrm>
                  <a:off x="2205044" y="4796349"/>
                  <a:ext cx="1588" cy="936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22" name="Rectangle 125"/>
                <p:cNvSpPr>
                  <a:spLocks noChangeArrowheads="1"/>
                </p:cNvSpPr>
                <p:nvPr/>
              </p:nvSpPr>
              <p:spPr bwMode="auto">
                <a:xfrm>
                  <a:off x="3689174" y="5170504"/>
                  <a:ext cx="218874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800" dirty="0">
                      <a:solidFill>
                        <a:srgbClr val="000000"/>
                      </a:solidFill>
                      <a:latin typeface="Arial" panose="020B0604020202020204" pitchFamily="34" charset="0"/>
                      <a:cs typeface="Arial" panose="020B0604020202020204" pitchFamily="34" charset="0"/>
                    </a:rPr>
                    <a:t>Inbreeding coefficient</a:t>
                  </a:r>
                  <a:endParaRPr lang="en-GB" altLang="de-DE" sz="1800" dirty="0">
                    <a:latin typeface="Arial" panose="020B0604020202020204" pitchFamily="34" charset="0"/>
                    <a:cs typeface="Arial" panose="020B0604020202020204" pitchFamily="34" charset="0"/>
                  </a:endParaRPr>
                </a:p>
              </p:txBody>
            </p:sp>
            <p:sp>
              <p:nvSpPr>
                <p:cNvPr id="123" name="Rectangle 127"/>
                <p:cNvSpPr>
                  <a:spLocks noChangeArrowheads="1"/>
                </p:cNvSpPr>
                <p:nvPr/>
              </p:nvSpPr>
              <p:spPr bwMode="auto">
                <a:xfrm>
                  <a:off x="2209807" y="3483486"/>
                  <a:ext cx="227012" cy="1317625"/>
                </a:xfrm>
                <a:prstGeom prst="rect">
                  <a:avLst/>
                </a:prstGeom>
                <a:noFill/>
                <a:ln w="301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endParaRPr lang="en-GB" altLang="de-DE" sz="2400" dirty="0">
                    <a:latin typeface="Arial" panose="020B0604020202020204" pitchFamily="34" charset="0"/>
                    <a:cs typeface="Arial" panose="020B0604020202020204" pitchFamily="34" charset="0"/>
                  </a:endParaRPr>
                </a:p>
              </p:txBody>
            </p:sp>
            <p:sp>
              <p:nvSpPr>
                <p:cNvPr id="124" name="Rectangle 128"/>
                <p:cNvSpPr>
                  <a:spLocks noChangeArrowheads="1"/>
                </p:cNvSpPr>
                <p:nvPr/>
              </p:nvSpPr>
              <p:spPr bwMode="auto">
                <a:xfrm>
                  <a:off x="7893057" y="1467758"/>
                  <a:ext cx="225425" cy="3318718"/>
                </a:xfrm>
                <a:prstGeom prst="rect">
                  <a:avLst/>
                </a:prstGeom>
                <a:solidFill>
                  <a:srgbClr val="0000FF"/>
                </a:solidFill>
                <a:ln w="301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endParaRPr lang="en-GB" altLang="de-DE" sz="2400" dirty="0">
                    <a:latin typeface="Arial" panose="020B0604020202020204" pitchFamily="34" charset="0"/>
                    <a:cs typeface="Arial" panose="020B0604020202020204" pitchFamily="34" charset="0"/>
                  </a:endParaRPr>
                </a:p>
              </p:txBody>
            </p:sp>
            <p:sp>
              <p:nvSpPr>
                <p:cNvPr id="125" name="Rectangle 129"/>
                <p:cNvSpPr>
                  <a:spLocks noChangeArrowheads="1"/>
                </p:cNvSpPr>
                <p:nvPr/>
              </p:nvSpPr>
              <p:spPr bwMode="auto">
                <a:xfrm>
                  <a:off x="5057782" y="2460204"/>
                  <a:ext cx="227012" cy="2325032"/>
                </a:xfrm>
                <a:prstGeom prst="rect">
                  <a:avLst/>
                </a:prstGeom>
                <a:solidFill>
                  <a:srgbClr val="7575FF"/>
                </a:solidFill>
                <a:ln w="301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endParaRPr lang="en-GB" altLang="de-DE" sz="2400" dirty="0">
                    <a:latin typeface="Arial" panose="020B0604020202020204" pitchFamily="34" charset="0"/>
                    <a:cs typeface="Arial" panose="020B0604020202020204" pitchFamily="34" charset="0"/>
                  </a:endParaRPr>
                </a:p>
              </p:txBody>
            </p:sp>
            <p:sp>
              <p:nvSpPr>
                <p:cNvPr id="126" name="Rectangle 130"/>
                <p:cNvSpPr>
                  <a:spLocks noChangeArrowheads="1"/>
                </p:cNvSpPr>
                <p:nvPr/>
              </p:nvSpPr>
              <p:spPr bwMode="auto">
                <a:xfrm>
                  <a:off x="3576644" y="2979926"/>
                  <a:ext cx="227013" cy="1821185"/>
                </a:xfrm>
                <a:prstGeom prst="rect">
                  <a:avLst/>
                </a:prstGeom>
                <a:solidFill>
                  <a:srgbClr val="A7A7FF"/>
                </a:solidFill>
                <a:ln w="301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endParaRPr lang="en-GB" altLang="de-DE" sz="2400" dirty="0">
                    <a:latin typeface="Arial" panose="020B0604020202020204" pitchFamily="34" charset="0"/>
                    <a:cs typeface="Arial" panose="020B0604020202020204" pitchFamily="34" charset="0"/>
                  </a:endParaRPr>
                </a:p>
              </p:txBody>
            </p:sp>
            <p:sp>
              <p:nvSpPr>
                <p:cNvPr id="127" name="Rectangle 138"/>
                <p:cNvSpPr>
                  <a:spLocks noChangeArrowheads="1"/>
                </p:cNvSpPr>
                <p:nvPr/>
              </p:nvSpPr>
              <p:spPr bwMode="auto">
                <a:xfrm>
                  <a:off x="8213693" y="1118751"/>
                  <a:ext cx="91852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800" dirty="0">
                      <a:solidFill>
                        <a:srgbClr val="000000"/>
                      </a:solidFill>
                      <a:latin typeface="Arial" panose="020B0604020202020204" pitchFamily="34" charset="0"/>
                      <a:cs typeface="Arial" panose="020B0604020202020204" pitchFamily="34" charset="0"/>
                    </a:rPr>
                    <a:t>F</a:t>
                  </a:r>
                  <a:r>
                    <a:rPr lang="en-GB" altLang="de-DE" sz="1800" baseline="-25000" dirty="0">
                      <a:solidFill>
                        <a:srgbClr val="000000"/>
                      </a:solidFill>
                      <a:latin typeface="Arial" panose="020B0604020202020204" pitchFamily="34" charset="0"/>
                      <a:cs typeface="Arial" panose="020B0604020202020204" pitchFamily="34" charset="0"/>
                    </a:rPr>
                    <a:t>1</a:t>
                  </a:r>
                  <a:r>
                    <a:rPr lang="en-GB" altLang="de-DE" sz="1800" dirty="0">
                      <a:solidFill>
                        <a:srgbClr val="000000"/>
                      </a:solidFill>
                      <a:latin typeface="Arial" panose="020B0604020202020204" pitchFamily="34" charset="0"/>
                      <a:cs typeface="Arial" panose="020B0604020202020204" pitchFamily="34" charset="0"/>
                    </a:rPr>
                    <a:t> hybrid</a:t>
                  </a:r>
                  <a:endParaRPr lang="en-GB" altLang="de-DE" sz="2400" dirty="0">
                    <a:latin typeface="Arial" panose="020B0604020202020204" pitchFamily="34" charset="0"/>
                    <a:cs typeface="Arial" panose="020B0604020202020204" pitchFamily="34" charset="0"/>
                  </a:endParaRPr>
                </a:p>
              </p:txBody>
            </p:sp>
            <p:sp>
              <p:nvSpPr>
                <p:cNvPr id="128" name="Rectangle 139"/>
                <p:cNvSpPr>
                  <a:spLocks noChangeArrowheads="1"/>
                </p:cNvSpPr>
                <p:nvPr/>
              </p:nvSpPr>
              <p:spPr bwMode="auto">
                <a:xfrm>
                  <a:off x="5340108" y="3495015"/>
                  <a:ext cx="57708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800" dirty="0">
                      <a:solidFill>
                        <a:srgbClr val="000000"/>
                      </a:solidFill>
                      <a:latin typeface="Arial" panose="020B0604020202020204" pitchFamily="34" charset="0"/>
                      <a:cs typeface="Arial" panose="020B0604020202020204" pitchFamily="34" charset="0"/>
                    </a:rPr>
                    <a:t>F</a:t>
                  </a:r>
                  <a:r>
                    <a:rPr lang="en-GB" altLang="de-DE" sz="1800" baseline="-25000" dirty="0">
                      <a:solidFill>
                        <a:srgbClr val="000000"/>
                      </a:solidFill>
                      <a:latin typeface="Arial" panose="020B0604020202020204" pitchFamily="34" charset="0"/>
                      <a:cs typeface="Arial" panose="020B0604020202020204" pitchFamily="34" charset="0"/>
                    </a:rPr>
                    <a:t>2</a:t>
                  </a:r>
                  <a:r>
                    <a:rPr lang="en-GB" altLang="de-DE" sz="1800" dirty="0">
                      <a:solidFill>
                        <a:srgbClr val="000000"/>
                      </a:solidFill>
                      <a:latin typeface="Arial" panose="020B0604020202020204" pitchFamily="34" charset="0"/>
                      <a:cs typeface="Arial" panose="020B0604020202020204" pitchFamily="34" charset="0"/>
                    </a:rPr>
                    <a:t> </a:t>
                  </a:r>
                </a:p>
                <a:p>
                  <a:pPr eaLnBrk="1" hangingPunct="1">
                    <a:spcBef>
                      <a:spcPct val="0"/>
                    </a:spcBef>
                    <a:buFontTx/>
                    <a:buNone/>
                  </a:pPr>
                  <a:r>
                    <a:rPr lang="en-GB" altLang="de-DE" sz="1800" dirty="0">
                      <a:solidFill>
                        <a:srgbClr val="000000"/>
                      </a:solidFill>
                      <a:latin typeface="Arial" panose="020B0604020202020204" pitchFamily="34" charset="0"/>
                      <a:cs typeface="Arial" panose="020B0604020202020204" pitchFamily="34" charset="0"/>
                    </a:rPr>
                    <a:t>Gen. </a:t>
                  </a:r>
                </a:p>
                <a:p>
                  <a:pPr eaLnBrk="1" hangingPunct="1">
                    <a:spcBef>
                      <a:spcPct val="0"/>
                    </a:spcBef>
                    <a:buFontTx/>
                    <a:buNone/>
                  </a:pPr>
                  <a:r>
                    <a:rPr lang="en-GB" altLang="de-DE" sz="1800" dirty="0">
                      <a:solidFill>
                        <a:srgbClr val="000000"/>
                      </a:solidFill>
                      <a:latin typeface="Arial" panose="020B0604020202020204" pitchFamily="34" charset="0"/>
                      <a:cs typeface="Arial" panose="020B0604020202020204" pitchFamily="34" charset="0"/>
                    </a:rPr>
                    <a:t>mean</a:t>
                  </a:r>
                  <a:endParaRPr lang="en-GB" altLang="de-DE" sz="2400" dirty="0">
                    <a:latin typeface="Arial" panose="020B0604020202020204" pitchFamily="34" charset="0"/>
                    <a:cs typeface="Arial" panose="020B0604020202020204" pitchFamily="34" charset="0"/>
                  </a:endParaRPr>
                </a:p>
              </p:txBody>
            </p:sp>
            <p:sp>
              <p:nvSpPr>
                <p:cNvPr id="129" name="Rectangle 140"/>
                <p:cNvSpPr>
                  <a:spLocks noChangeArrowheads="1"/>
                </p:cNvSpPr>
                <p:nvPr/>
              </p:nvSpPr>
              <p:spPr bwMode="auto">
                <a:xfrm>
                  <a:off x="3862195" y="3493033"/>
                  <a:ext cx="20304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800" dirty="0">
                      <a:solidFill>
                        <a:srgbClr val="000000"/>
                      </a:solidFill>
                      <a:latin typeface="Arial" panose="020B0604020202020204" pitchFamily="34" charset="0"/>
                      <a:cs typeface="Arial" panose="020B0604020202020204" pitchFamily="34" charset="0"/>
                    </a:rPr>
                    <a:t>F</a:t>
                  </a:r>
                  <a:r>
                    <a:rPr lang="en-GB" altLang="de-DE" sz="1800" baseline="-25000" dirty="0">
                      <a:solidFill>
                        <a:srgbClr val="000000"/>
                      </a:solidFill>
                      <a:latin typeface="Arial" panose="020B0604020202020204" pitchFamily="34" charset="0"/>
                      <a:cs typeface="Arial" panose="020B0604020202020204" pitchFamily="34" charset="0"/>
                    </a:rPr>
                    <a:t>3</a:t>
                  </a:r>
                  <a:r>
                    <a:rPr lang="en-GB" altLang="de-DE" sz="1800" dirty="0">
                      <a:solidFill>
                        <a:srgbClr val="000000"/>
                      </a:solidFill>
                      <a:latin typeface="Arial" panose="020B0604020202020204" pitchFamily="34" charset="0"/>
                      <a:cs typeface="Arial" panose="020B0604020202020204" pitchFamily="34" charset="0"/>
                    </a:rPr>
                    <a:t> </a:t>
                  </a:r>
                </a:p>
                <a:p>
                  <a:pPr eaLnBrk="1" hangingPunct="1">
                    <a:spcBef>
                      <a:spcPct val="0"/>
                    </a:spcBef>
                    <a:buFontTx/>
                    <a:buNone/>
                  </a:pPr>
                  <a:r>
                    <a:rPr lang="en-GB" altLang="de-DE" sz="1800" dirty="0">
                      <a:solidFill>
                        <a:srgbClr val="000000"/>
                      </a:solidFill>
                      <a:latin typeface="Arial" panose="020B0604020202020204" pitchFamily="34" charset="0"/>
                      <a:cs typeface="Arial" panose="020B0604020202020204" pitchFamily="34" charset="0"/>
                    </a:rPr>
                    <a:t>Generation</a:t>
                  </a:r>
                </a:p>
                <a:p>
                  <a:pPr eaLnBrk="1" hangingPunct="1">
                    <a:spcBef>
                      <a:spcPct val="0"/>
                    </a:spcBef>
                    <a:buFontTx/>
                    <a:buNone/>
                  </a:pPr>
                  <a:r>
                    <a:rPr lang="en-GB" altLang="de-DE" sz="1800" dirty="0">
                      <a:solidFill>
                        <a:srgbClr val="000000"/>
                      </a:solidFill>
                      <a:latin typeface="Arial" panose="020B0604020202020204" pitchFamily="34" charset="0"/>
                      <a:cs typeface="Arial" panose="020B0604020202020204" pitchFamily="34" charset="0"/>
                    </a:rPr>
                    <a:t>mean</a:t>
                  </a:r>
                  <a:endParaRPr lang="en-GB" altLang="de-DE" sz="2400" dirty="0">
                    <a:latin typeface="Arial" panose="020B0604020202020204" pitchFamily="34" charset="0"/>
                    <a:cs typeface="Arial" panose="020B0604020202020204" pitchFamily="34" charset="0"/>
                  </a:endParaRPr>
                </a:p>
              </p:txBody>
            </p:sp>
            <p:sp>
              <p:nvSpPr>
                <p:cNvPr id="130" name="Line 126"/>
                <p:cNvSpPr>
                  <a:spLocks noChangeShapeType="1"/>
                </p:cNvSpPr>
                <p:nvPr/>
              </p:nvSpPr>
              <p:spPr bwMode="auto">
                <a:xfrm flipH="1">
                  <a:off x="488142" y="3469118"/>
                  <a:ext cx="7637803" cy="14367"/>
                </a:xfrm>
                <a:prstGeom prst="line">
                  <a:avLst/>
                </a:prstGeom>
                <a:noFill/>
                <a:ln w="6350">
                  <a:solidFill>
                    <a:schemeClr val="tx1">
                      <a:lumMod val="50000"/>
                      <a:lumOff val="50000"/>
                    </a:schemeClr>
                  </a:solidFill>
                  <a:prstDash val="sysDash"/>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31" name="Rectangle 138"/>
                <p:cNvSpPr>
                  <a:spLocks noChangeArrowheads="1"/>
                </p:cNvSpPr>
                <p:nvPr/>
              </p:nvSpPr>
              <p:spPr bwMode="auto">
                <a:xfrm>
                  <a:off x="6820061" y="2110622"/>
                  <a:ext cx="974626" cy="276999"/>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800" dirty="0">
                      <a:solidFill>
                        <a:srgbClr val="0000FF"/>
                      </a:solidFill>
                      <a:latin typeface="Arial" panose="020B0604020202020204" pitchFamily="34" charset="0"/>
                      <a:cs typeface="Arial" panose="020B0604020202020204" pitchFamily="34" charset="0"/>
                    </a:rPr>
                    <a:t>Heterosis</a:t>
                  </a:r>
                  <a:endParaRPr lang="en-GB" altLang="de-DE" sz="2400" dirty="0">
                    <a:solidFill>
                      <a:srgbClr val="0000FF"/>
                    </a:solidFill>
                    <a:latin typeface="Arial" panose="020B0604020202020204" pitchFamily="34" charset="0"/>
                    <a:cs typeface="Arial" panose="020B0604020202020204" pitchFamily="34" charset="0"/>
                  </a:endParaRPr>
                </a:p>
              </p:txBody>
            </p:sp>
            <p:sp>
              <p:nvSpPr>
                <p:cNvPr id="132" name="Line 126"/>
                <p:cNvSpPr>
                  <a:spLocks noChangeShapeType="1"/>
                </p:cNvSpPr>
                <p:nvPr/>
              </p:nvSpPr>
              <p:spPr bwMode="auto">
                <a:xfrm flipH="1">
                  <a:off x="2323311" y="1467758"/>
                  <a:ext cx="5682457" cy="2012278"/>
                </a:xfrm>
                <a:prstGeom prst="line">
                  <a:avLst/>
                </a:prstGeom>
                <a:noFill/>
                <a:ln w="30163">
                  <a:solidFill>
                    <a:srgbClr val="0000FF"/>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pic>
              <p:nvPicPr>
                <p:cNvPr id="133" name="Grafik 5"/>
                <p:cNvPicPr>
                  <a:picLocks/>
                </p:cNvPicPr>
                <p:nvPr/>
              </p:nvPicPr>
              <p:blipFill>
                <a:blip r:embed="rId4" cstate="print">
                  <a:extLst>
                    <a:ext uri="{BEBA8EAE-BF5A-486C-A8C5-ECC9F3942E4B}">
                      <a14:imgProps xmlns:a14="http://schemas.microsoft.com/office/drawing/2010/main">
                        <a14:imgLayer r:embed="rId5">
                          <a14:imgEffect>
                            <a14:brightnessContrast bright="36000"/>
                          </a14:imgEffect>
                        </a14:imgLayer>
                      </a14:imgProps>
                    </a:ext>
                    <a:ext uri="{28A0092B-C50C-407E-A947-70E740481C1C}">
                      <a14:useLocalDpi xmlns:a14="http://schemas.microsoft.com/office/drawing/2010/main" val="0"/>
                    </a:ext>
                  </a:extLst>
                </a:blip>
                <a:stretch>
                  <a:fillRect/>
                </a:stretch>
              </p:blipFill>
              <p:spPr>
                <a:xfrm>
                  <a:off x="385515" y="3207865"/>
                  <a:ext cx="658093" cy="1691672"/>
                </a:xfrm>
                <a:prstGeom prst="rect">
                  <a:avLst/>
                </a:prstGeom>
              </p:spPr>
            </p:pic>
            <p:sp>
              <p:nvSpPr>
                <p:cNvPr id="134" name="Textfeld 77"/>
                <p:cNvSpPr txBox="1"/>
                <p:nvPr/>
              </p:nvSpPr>
              <p:spPr>
                <a:xfrm>
                  <a:off x="302573" y="4890011"/>
                  <a:ext cx="748923" cy="646331"/>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Line1</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P1</a:t>
                  </a:r>
                </a:p>
              </p:txBody>
            </p:sp>
            <p:sp>
              <p:nvSpPr>
                <p:cNvPr id="135" name="Textfeld 78"/>
                <p:cNvSpPr txBox="1"/>
                <p:nvPr/>
              </p:nvSpPr>
              <p:spPr>
                <a:xfrm>
                  <a:off x="1022653" y="4890011"/>
                  <a:ext cx="748923" cy="646331"/>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Line2</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P2</a:t>
                  </a:r>
                </a:p>
              </p:txBody>
            </p:sp>
            <p:pic>
              <p:nvPicPr>
                <p:cNvPr id="136" name="Grafik 6"/>
                <p:cNvPicPr>
                  <a:picLocks/>
                </p:cNvPicPr>
                <p:nvPr/>
              </p:nvPicPr>
              <p:blipFill>
                <a:blip r:embed="rId6" cstate="print">
                  <a:extLst>
                    <a:ext uri="{BEBA8EAE-BF5A-486C-A8C5-ECC9F3942E4B}">
                      <a14:imgProps xmlns:a14="http://schemas.microsoft.com/office/drawing/2010/main">
                        <a14:imgLayer r:embed="rId7">
                          <a14:imgEffect>
                            <a14:brightnessContrast bright="-19000" contrast="36000"/>
                          </a14:imgEffect>
                        </a14:imgLayer>
                      </a14:imgProps>
                    </a:ext>
                    <a:ext uri="{28A0092B-C50C-407E-A947-70E740481C1C}">
                      <a14:useLocalDpi xmlns:a14="http://schemas.microsoft.com/office/drawing/2010/main" val="0"/>
                    </a:ext>
                  </a:extLst>
                </a:blip>
                <a:stretch>
                  <a:fillRect/>
                </a:stretch>
              </p:blipFill>
              <p:spPr>
                <a:xfrm>
                  <a:off x="1043608" y="3594011"/>
                  <a:ext cx="648072" cy="1296000"/>
                </a:xfrm>
                <a:prstGeom prst="rect">
                  <a:avLst/>
                </a:prstGeom>
              </p:spPr>
            </p:pic>
            <p:sp>
              <p:nvSpPr>
                <p:cNvPr id="137" name="Rectangle 89"/>
                <p:cNvSpPr>
                  <a:spLocks noChangeArrowheads="1"/>
                </p:cNvSpPr>
                <p:nvPr/>
              </p:nvSpPr>
              <p:spPr bwMode="auto">
                <a:xfrm>
                  <a:off x="1873257" y="3372361"/>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3</a:t>
                  </a:r>
                  <a:endParaRPr lang="en-GB" altLang="de-DE" sz="2400" dirty="0">
                    <a:latin typeface="Arial" panose="020B0604020202020204" pitchFamily="34" charset="0"/>
                    <a:cs typeface="Arial" panose="020B0604020202020204" pitchFamily="34" charset="0"/>
                  </a:endParaRPr>
                </a:p>
              </p:txBody>
            </p:sp>
            <p:cxnSp>
              <p:nvCxnSpPr>
                <p:cNvPr id="138" name="Gerade Verbindung mit Pfeil 70"/>
                <p:cNvCxnSpPr/>
                <p:nvPr/>
              </p:nvCxnSpPr>
              <p:spPr>
                <a:xfrm>
                  <a:off x="7837959" y="1467758"/>
                  <a:ext cx="0" cy="1997038"/>
                </a:xfrm>
                <a:prstGeom prst="straightConnector1">
                  <a:avLst/>
                </a:prstGeom>
                <a:ln w="57150">
                  <a:solidFill>
                    <a:srgbClr val="0000FF"/>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39" name="Rectangle 138"/>
                <p:cNvSpPr>
                  <a:spLocks noChangeArrowheads="1"/>
                </p:cNvSpPr>
                <p:nvPr/>
              </p:nvSpPr>
              <p:spPr bwMode="auto">
                <a:xfrm>
                  <a:off x="2331254" y="2119556"/>
                  <a:ext cx="1166986" cy="553998"/>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800" dirty="0">
                      <a:latin typeface="Arial" panose="020B0604020202020204" pitchFamily="34" charset="0"/>
                      <a:cs typeface="Arial" panose="020B0604020202020204" pitchFamily="34" charset="0"/>
                    </a:rPr>
                    <a:t>Inbreeding </a:t>
                  </a:r>
                </a:p>
                <a:p>
                  <a:pPr eaLnBrk="1" hangingPunct="1">
                    <a:spcBef>
                      <a:spcPct val="0"/>
                    </a:spcBef>
                    <a:buFontTx/>
                    <a:buNone/>
                  </a:pPr>
                  <a:r>
                    <a:rPr lang="en-GB" altLang="de-DE" sz="1800" dirty="0">
                      <a:latin typeface="Arial" panose="020B0604020202020204" pitchFamily="34" charset="0"/>
                      <a:cs typeface="Arial" panose="020B0604020202020204" pitchFamily="34" charset="0"/>
                    </a:rPr>
                    <a:t>Depression</a:t>
                  </a:r>
                  <a:endParaRPr lang="en-GB" altLang="de-DE" sz="2400" dirty="0">
                    <a:latin typeface="Arial" panose="020B0604020202020204" pitchFamily="34" charset="0"/>
                    <a:cs typeface="Arial" panose="020B0604020202020204" pitchFamily="34" charset="0"/>
                  </a:endParaRPr>
                </a:p>
              </p:txBody>
            </p:sp>
            <p:sp>
              <p:nvSpPr>
                <p:cNvPr id="140" name="Line 126"/>
                <p:cNvSpPr>
                  <a:spLocks noChangeShapeType="1"/>
                </p:cNvSpPr>
                <p:nvPr/>
              </p:nvSpPr>
              <p:spPr bwMode="auto">
                <a:xfrm flipH="1">
                  <a:off x="2325307" y="1463422"/>
                  <a:ext cx="5685002" cy="12412"/>
                </a:xfrm>
                <a:prstGeom prst="line">
                  <a:avLst/>
                </a:prstGeom>
                <a:noFill/>
                <a:ln w="6350">
                  <a:solidFill>
                    <a:schemeClr val="tx1">
                      <a:lumMod val="50000"/>
                      <a:lumOff val="50000"/>
                    </a:schemeClr>
                  </a:solidFill>
                  <a:prstDash val="sysDash"/>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1" name="Rectangle 111"/>
                <p:cNvSpPr>
                  <a:spLocks noChangeArrowheads="1"/>
                </p:cNvSpPr>
                <p:nvPr/>
              </p:nvSpPr>
              <p:spPr bwMode="auto">
                <a:xfrm rot="16200000">
                  <a:off x="1132426" y="2184268"/>
                  <a:ext cx="1107098" cy="276999"/>
                </a:xfrm>
                <a:prstGeom prst="rect">
                  <a:avLst/>
                </a:prstGeom>
                <a:solidFill>
                  <a:schemeClr val="bg1"/>
                </a:solidFill>
                <a:ln>
                  <a:noFill/>
                </a:ln>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800" dirty="0">
                      <a:solidFill>
                        <a:srgbClr val="000000"/>
                      </a:solidFill>
                      <a:latin typeface="Arial" panose="020B0604020202020204" pitchFamily="34" charset="0"/>
                      <a:cs typeface="Arial" panose="020B0604020202020204" pitchFamily="34" charset="0"/>
                    </a:rPr>
                    <a:t>Yield (t/ha)</a:t>
                  </a:r>
                  <a:endParaRPr lang="en-GB" altLang="de-DE" sz="1800" dirty="0">
                    <a:latin typeface="Arial" panose="020B0604020202020204" pitchFamily="34" charset="0"/>
                    <a:cs typeface="Arial" panose="020B0604020202020204" pitchFamily="34" charset="0"/>
                  </a:endParaRPr>
                </a:p>
              </p:txBody>
            </p:sp>
            <p:sp>
              <p:nvSpPr>
                <p:cNvPr id="142" name="Rechteck 1"/>
                <p:cNvSpPr/>
                <p:nvPr/>
              </p:nvSpPr>
              <p:spPr>
                <a:xfrm>
                  <a:off x="2191503" y="4809710"/>
                  <a:ext cx="5942838" cy="123274"/>
                </a:xfrm>
                <a:prstGeom prst="rect">
                  <a:avLst/>
                </a:prstGeom>
                <a:gradFill flip="none" rotWithShape="1">
                  <a:gsLst>
                    <a:gs pos="0">
                      <a:schemeClr val="tx1">
                        <a:lumMod val="50000"/>
                        <a:lumOff val="50000"/>
                      </a:schemeClr>
                    </a:gs>
                    <a:gs pos="100000">
                      <a:srgbClr val="0000F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cxnSp>
              <p:nvCxnSpPr>
                <p:cNvPr id="143" name="Gerade Verbindung mit Pfeil 81"/>
                <p:cNvCxnSpPr/>
                <p:nvPr/>
              </p:nvCxnSpPr>
              <p:spPr>
                <a:xfrm flipV="1">
                  <a:off x="2314060" y="1482998"/>
                  <a:ext cx="0" cy="1997038"/>
                </a:xfrm>
                <a:prstGeom prst="straightConnector1">
                  <a:avLst/>
                </a:prstGeom>
                <a:ln w="38100">
                  <a:solidFill>
                    <a:schemeClr val="tx1">
                      <a:lumMod val="50000"/>
                      <a:lumOff val="50000"/>
                    </a:schemeClr>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44" name="Gerade Verbindung mit Pfeil 3"/>
                <p:cNvCxnSpPr/>
                <p:nvPr/>
              </p:nvCxnSpPr>
              <p:spPr>
                <a:xfrm flipV="1">
                  <a:off x="2369491" y="3468851"/>
                  <a:ext cx="5497562" cy="11185"/>
                </a:xfrm>
                <a:prstGeom prst="straightConnector1">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145" name="Picture 2" descr="C:\Users\Mohamed Ali\Pictures\Pfenning.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flipH="1">
                  <a:off x="4283968" y="1288172"/>
                  <a:ext cx="1152128" cy="572400"/>
                </a:xfrm>
                <a:prstGeom prst="rect">
                  <a:avLst/>
                </a:prstGeom>
                <a:noFill/>
                <a:extLst>
                  <a:ext uri="{909E8E84-426E-40DD-AFC4-6F175D3DCCD1}">
                    <a14:hiddenFill xmlns:a14="http://schemas.microsoft.com/office/drawing/2010/main">
                      <a:solidFill>
                        <a:srgbClr val="FFFFFF"/>
                      </a:solidFill>
                    </a14:hiddenFill>
                  </a:ext>
                </a:extLst>
              </p:spPr>
            </p:pic>
            <p:sp>
              <p:nvSpPr>
                <p:cNvPr id="146" name="Rectangle 116"/>
                <p:cNvSpPr>
                  <a:spLocks noChangeArrowheads="1"/>
                </p:cNvSpPr>
                <p:nvPr/>
              </p:nvSpPr>
              <p:spPr bwMode="auto">
                <a:xfrm>
                  <a:off x="7893057" y="4910649"/>
                  <a:ext cx="42639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0.00</a:t>
                  </a:r>
                  <a:endParaRPr lang="en-GB" altLang="de-DE" sz="2400" dirty="0">
                    <a:latin typeface="Arial" panose="020B0604020202020204" pitchFamily="34" charset="0"/>
                    <a:cs typeface="Arial" panose="020B0604020202020204" pitchFamily="34" charset="0"/>
                  </a:endParaRPr>
                </a:p>
              </p:txBody>
            </p:sp>
            <p:sp>
              <p:nvSpPr>
                <p:cNvPr id="147" name="Rectangle 118"/>
                <p:cNvSpPr>
                  <a:spLocks noChangeArrowheads="1"/>
                </p:cNvSpPr>
                <p:nvPr/>
              </p:nvSpPr>
              <p:spPr bwMode="auto">
                <a:xfrm>
                  <a:off x="6407157" y="4910649"/>
                  <a:ext cx="42639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0.25</a:t>
                  </a:r>
                  <a:endParaRPr lang="en-GB" altLang="de-DE" sz="2400" dirty="0">
                    <a:latin typeface="Arial" panose="020B0604020202020204" pitchFamily="34" charset="0"/>
                    <a:cs typeface="Arial" panose="020B0604020202020204" pitchFamily="34" charset="0"/>
                  </a:endParaRPr>
                </a:p>
              </p:txBody>
            </p:sp>
            <p:sp>
              <p:nvSpPr>
                <p:cNvPr id="148" name="Rectangle 120"/>
                <p:cNvSpPr>
                  <a:spLocks noChangeArrowheads="1"/>
                </p:cNvSpPr>
                <p:nvPr/>
              </p:nvSpPr>
              <p:spPr bwMode="auto">
                <a:xfrm>
                  <a:off x="4921257" y="4910649"/>
                  <a:ext cx="42639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0.50</a:t>
                  </a:r>
                  <a:endParaRPr lang="en-GB" altLang="de-DE" sz="2400" dirty="0">
                    <a:latin typeface="Arial" panose="020B0604020202020204" pitchFamily="34" charset="0"/>
                    <a:cs typeface="Arial" panose="020B0604020202020204" pitchFamily="34" charset="0"/>
                  </a:endParaRPr>
                </a:p>
              </p:txBody>
            </p:sp>
            <p:sp>
              <p:nvSpPr>
                <p:cNvPr id="149" name="Rectangle 122"/>
                <p:cNvSpPr>
                  <a:spLocks noChangeArrowheads="1"/>
                </p:cNvSpPr>
                <p:nvPr/>
              </p:nvSpPr>
              <p:spPr bwMode="auto">
                <a:xfrm>
                  <a:off x="3435357" y="4910649"/>
                  <a:ext cx="42639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0.75</a:t>
                  </a:r>
                  <a:endParaRPr lang="en-GB" altLang="de-DE" sz="2400" dirty="0">
                    <a:latin typeface="Arial" panose="020B0604020202020204" pitchFamily="34" charset="0"/>
                    <a:cs typeface="Arial" panose="020B0604020202020204" pitchFamily="34" charset="0"/>
                  </a:endParaRPr>
                </a:p>
              </p:txBody>
            </p:sp>
            <p:sp>
              <p:nvSpPr>
                <p:cNvPr id="150" name="Rectangle 124"/>
                <p:cNvSpPr>
                  <a:spLocks noChangeArrowheads="1"/>
                </p:cNvSpPr>
                <p:nvPr/>
              </p:nvSpPr>
              <p:spPr bwMode="auto">
                <a:xfrm>
                  <a:off x="1947869" y="4910649"/>
                  <a:ext cx="42639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panose="020B0604020202020204" pitchFamily="34" charset="0"/>
                      <a:cs typeface="Arial" panose="020B0604020202020204" pitchFamily="34" charset="0"/>
                    </a:rPr>
                    <a:t>1.00</a:t>
                  </a:r>
                  <a:endParaRPr lang="en-GB" altLang="de-DE" sz="2400" dirty="0">
                    <a:latin typeface="Arial" panose="020B0604020202020204" pitchFamily="34" charset="0"/>
                    <a:cs typeface="Arial" panose="020B0604020202020204" pitchFamily="34" charset="0"/>
                  </a:endParaRPr>
                </a:p>
              </p:txBody>
            </p:sp>
            <p:sp>
              <p:nvSpPr>
                <p:cNvPr id="151" name="Rectangle 138"/>
                <p:cNvSpPr>
                  <a:spLocks noChangeArrowheads="1"/>
                </p:cNvSpPr>
                <p:nvPr/>
              </p:nvSpPr>
              <p:spPr bwMode="auto">
                <a:xfrm>
                  <a:off x="6623544" y="3788412"/>
                  <a:ext cx="1171733" cy="553998"/>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algn="r" eaLnBrk="1" hangingPunct="1">
                    <a:spcBef>
                      <a:spcPct val="0"/>
                    </a:spcBef>
                    <a:buFontTx/>
                    <a:buNone/>
                  </a:pPr>
                  <a:r>
                    <a:rPr lang="en-GB" altLang="de-DE" sz="1800" dirty="0">
                      <a:latin typeface="Arial" panose="020B0604020202020204" pitchFamily="34" charset="0"/>
                      <a:cs typeface="Arial" panose="020B0604020202020204" pitchFamily="34" charset="0"/>
                    </a:rPr>
                    <a:t>Inbreeding</a:t>
                  </a:r>
                  <a:br>
                    <a:rPr lang="en-GB" altLang="de-DE" sz="1800" dirty="0">
                      <a:latin typeface="Arial" panose="020B0604020202020204" pitchFamily="34" charset="0"/>
                      <a:cs typeface="Arial" panose="020B0604020202020204" pitchFamily="34" charset="0"/>
                    </a:rPr>
                  </a:br>
                  <a:r>
                    <a:rPr lang="en-GB" altLang="de-DE" sz="1800" dirty="0">
                      <a:latin typeface="Arial" panose="020B0604020202020204" pitchFamily="34" charset="0"/>
                      <a:cs typeface="Arial" panose="020B0604020202020204" pitchFamily="34" charset="0"/>
                    </a:rPr>
                    <a:t>minimum</a:t>
                  </a:r>
                </a:p>
              </p:txBody>
            </p:sp>
            <p:sp>
              <p:nvSpPr>
                <p:cNvPr id="152" name="Rectangle 127"/>
                <p:cNvSpPr>
                  <a:spLocks noChangeArrowheads="1"/>
                </p:cNvSpPr>
                <p:nvPr/>
              </p:nvSpPr>
              <p:spPr bwMode="auto">
                <a:xfrm>
                  <a:off x="7899427" y="3469632"/>
                  <a:ext cx="227012" cy="1317625"/>
                </a:xfrm>
                <a:prstGeom prst="rect">
                  <a:avLst/>
                </a:prstGeom>
                <a:solidFill>
                  <a:srgbClr val="7F7F7F">
                    <a:alpha val="58039"/>
                  </a:srgbClr>
                </a:solidFill>
                <a:ln w="30163">
                  <a:noFill/>
                  <a:miter lim="800000"/>
                  <a:headEnd/>
                  <a:tailEnd/>
                </a:ln>
              </p:spPr>
              <p:txBody>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endParaRPr lang="en-GB" altLang="de-DE" sz="2400" dirty="0">
                    <a:latin typeface="Arial" panose="020B0604020202020204" pitchFamily="34" charset="0"/>
                    <a:cs typeface="Arial" panose="020B0604020202020204" pitchFamily="34" charset="0"/>
                  </a:endParaRPr>
                </a:p>
              </p:txBody>
            </p:sp>
            <p:sp>
              <p:nvSpPr>
                <p:cNvPr id="153" name="Textfeld 14"/>
                <p:cNvSpPr txBox="1"/>
                <p:nvPr/>
              </p:nvSpPr>
              <p:spPr>
                <a:xfrm>
                  <a:off x="2241557" y="712551"/>
                  <a:ext cx="5764212" cy="369332"/>
                </a:xfrm>
                <a:prstGeom prst="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txBody>
                <a:bodyPr wrap="square" rtlCol="0">
                  <a:spAutoFit/>
                </a:bodyPr>
                <a:lstStyle/>
                <a:p>
                  <a:pPr algn="ctr"/>
                  <a:r>
                    <a:rPr lang="en-GB" dirty="0">
                      <a:solidFill>
                        <a:srgbClr val="0000FF"/>
                      </a:solidFill>
                      <a:latin typeface="Arial" panose="020B0604020202020204" pitchFamily="34" charset="0"/>
                      <a:cs typeface="Arial" panose="020B0604020202020204" pitchFamily="34" charset="0"/>
                    </a:rPr>
                    <a:t>Heterosis &amp; </a:t>
                  </a:r>
                  <a:r>
                    <a:rPr lang="en-GB" dirty="0" err="1">
                      <a:latin typeface="Arial" panose="020B0604020202020204" pitchFamily="34" charset="0"/>
                      <a:cs typeface="Arial" panose="020B0604020202020204" pitchFamily="34" charset="0"/>
                    </a:rPr>
                    <a:t>Inbr</a:t>
                  </a:r>
                  <a:r>
                    <a:rPr lang="en-GB" dirty="0">
                      <a:latin typeface="Arial" panose="020B0604020202020204" pitchFamily="34" charset="0"/>
                      <a:cs typeface="Arial" panose="020B0604020202020204" pitchFamily="34" charset="0"/>
                    </a:rPr>
                    <a:t>. Depression are 2 sides of same coin</a:t>
                  </a:r>
                </a:p>
              </p:txBody>
            </p:sp>
          </p:grpSp>
          <p:sp>
            <p:nvSpPr>
              <p:cNvPr id="90" name="Rectangle 89"/>
              <p:cNvSpPr/>
              <p:nvPr/>
            </p:nvSpPr>
            <p:spPr>
              <a:xfrm>
                <a:off x="0" y="660400"/>
                <a:ext cx="9180945" cy="4867564"/>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91" name="TextBox 90"/>
              <p:cNvSpPr txBox="1"/>
              <p:nvPr/>
            </p:nvSpPr>
            <p:spPr>
              <a:xfrm>
                <a:off x="110109" y="694269"/>
                <a:ext cx="1153602"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Brünjes, 2017</a:t>
                </a:r>
              </a:p>
            </p:txBody>
          </p:sp>
          <p:sp>
            <p:nvSpPr>
              <p:cNvPr id="92" name="Textfeld 14"/>
              <p:cNvSpPr txBox="1"/>
              <p:nvPr/>
            </p:nvSpPr>
            <p:spPr>
              <a:xfrm>
                <a:off x="2006024" y="564478"/>
                <a:ext cx="5764212" cy="369332"/>
              </a:xfrm>
              <a:prstGeom prst="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txBody>
              <a:bodyPr wrap="square" rtlCol="0">
                <a:spAutoFit/>
              </a:bodyPr>
              <a:lstStyle/>
              <a:p>
                <a:pPr algn="ctr"/>
                <a:r>
                  <a:rPr lang="en-GB" dirty="0">
                    <a:solidFill>
                      <a:srgbClr val="0000FF"/>
                    </a:solidFill>
                    <a:latin typeface="Arial" panose="020B0604020202020204" pitchFamily="34" charset="0"/>
                    <a:cs typeface="Arial" panose="020B0604020202020204" pitchFamily="34" charset="0"/>
                  </a:rPr>
                  <a:t>Heterosis &amp; </a:t>
                </a:r>
                <a:r>
                  <a:rPr lang="en-GB" dirty="0" err="1">
                    <a:latin typeface="Arial" panose="020B0604020202020204" pitchFamily="34" charset="0"/>
                    <a:cs typeface="Arial" panose="020B0604020202020204" pitchFamily="34" charset="0"/>
                  </a:rPr>
                  <a:t>Inbr</a:t>
                </a:r>
                <a:r>
                  <a:rPr lang="en-GB" dirty="0">
                    <a:latin typeface="Arial" panose="020B0604020202020204" pitchFamily="34" charset="0"/>
                    <a:cs typeface="Arial" panose="020B0604020202020204" pitchFamily="34" charset="0"/>
                  </a:rPr>
                  <a:t>. Depression are 2 sides of same coin</a:t>
                </a:r>
              </a:p>
            </p:txBody>
          </p:sp>
        </p:grpSp>
      </p:grpSp>
      <p:sp>
        <p:nvSpPr>
          <p:cNvPr id="11"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19</a:t>
            </a:fld>
            <a:endParaRPr lang="en-GB" sz="24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788F002B-C43C-479B-A8A2-E4875F0ECBE8}"/>
              </a:ext>
            </a:extLst>
          </p:cNvPr>
          <p:cNvSpPr txBox="1"/>
          <p:nvPr/>
        </p:nvSpPr>
        <p:spPr>
          <a:xfrm>
            <a:off x="7155407" y="5357674"/>
            <a:ext cx="224605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GB" sz="1700" dirty="0">
                <a:latin typeface="Arial" panose="020B0604020202020204" pitchFamily="34" charset="0"/>
                <a:cs typeface="Arial" panose="020B0604020202020204" pitchFamily="34" charset="0"/>
              </a:rPr>
              <a:t>unrelated, of course</a:t>
            </a:r>
          </a:p>
        </p:txBody>
      </p:sp>
    </p:spTree>
    <p:extLst>
      <p:ext uri="{BB962C8B-B14F-4D97-AF65-F5344CB8AC3E}">
        <p14:creationId xmlns:p14="http://schemas.microsoft.com/office/powerpoint/2010/main" val="28716005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5"/>
          <p:cNvSpPr txBox="1"/>
          <p:nvPr/>
        </p:nvSpPr>
        <p:spPr>
          <a:xfrm>
            <a:off x="11630100" y="6346567"/>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a:t>
            </a:fld>
            <a:endParaRPr lang="en-US" sz="2400" dirty="0">
              <a:latin typeface="Arial" panose="020B0604020202020204" pitchFamily="34" charset="0"/>
              <a:cs typeface="Arial" panose="020B0604020202020204" pitchFamily="34" charset="0"/>
            </a:endParaRPr>
          </a:p>
        </p:txBody>
      </p:sp>
      <p:sp>
        <p:nvSpPr>
          <p:cNvPr id="10" name="Text Box 3"/>
          <p:cNvSpPr txBox="1">
            <a:spLocks noChangeArrowheads="1"/>
          </p:cNvSpPr>
          <p:nvPr/>
        </p:nvSpPr>
        <p:spPr bwMode="auto">
          <a:xfrm>
            <a:off x="72000" y="36000"/>
            <a:ext cx="12026833" cy="1077218"/>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3200" dirty="0">
                <a:latin typeface="Arial" panose="020B0604020202020204" pitchFamily="34" charset="0"/>
                <a:cs typeface="Arial" panose="020B0604020202020204" pitchFamily="34" charset="0"/>
              </a:rPr>
              <a:t>Sequential Number: #20 </a:t>
            </a:r>
            <a:br>
              <a:rPr lang="en-GB" altLang="de-DE" sz="3200" dirty="0">
                <a:latin typeface="Arial" panose="020B0604020202020204" pitchFamily="34" charset="0"/>
                <a:cs typeface="Arial" panose="020B0604020202020204" pitchFamily="34" charset="0"/>
              </a:rPr>
            </a:b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UNPLAB-BrMeth_Ch-2[</a:t>
            </a:r>
            <a:r>
              <a:rPr lang="de-DE" altLang="de-DE" sz="32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Heterosis</a:t>
            </a: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GB"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95AAD1B-01E0-4ABD-8507-89685A1CDAF4}"/>
              </a:ext>
            </a:extLst>
          </p:cNvPr>
          <p:cNvSpPr txBox="1"/>
          <p:nvPr/>
        </p:nvSpPr>
        <p:spPr>
          <a:xfrm>
            <a:off x="86149" y="2760756"/>
            <a:ext cx="12019702" cy="181588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rgbClr val="3366CC"/>
                </a:solidFill>
                <a:latin typeface="Arial" panose="020B0604020202020204" pitchFamily="34" charset="0"/>
                <a:cs typeface="Arial" panose="020B0604020202020204" pitchFamily="34" charset="0"/>
              </a:rPr>
              <a:t>Unless I explicitly state otherwise, images and cartoons are created using </a:t>
            </a:r>
            <a:r>
              <a:rPr lang="en-GB" sz="1600" dirty="0" err="1">
                <a:solidFill>
                  <a:srgbClr val="3366CC"/>
                </a:solidFill>
                <a:latin typeface="Arial" panose="020B0604020202020204" pitchFamily="34" charset="0"/>
                <a:cs typeface="Arial" panose="020B0604020202020204" pitchFamily="34" charset="0"/>
              </a:rPr>
              <a:t>ChatGPT</a:t>
            </a:r>
            <a:r>
              <a:rPr lang="en-GB" sz="1600" dirty="0">
                <a:solidFill>
                  <a:srgbClr val="3366CC"/>
                </a:solidFill>
                <a:latin typeface="Arial" panose="020B0604020202020204" pitchFamily="34" charset="0"/>
                <a:cs typeface="Arial" panose="020B0604020202020204" pitchFamily="34" charset="0"/>
              </a:rPr>
              <a:t>. </a:t>
            </a:r>
          </a:p>
          <a:p>
            <a:r>
              <a:rPr lang="en-GB" sz="1600" dirty="0">
                <a:latin typeface="Arial" panose="020B0604020202020204" pitchFamily="34" charset="0"/>
                <a:cs typeface="Arial" panose="020B0604020202020204" pitchFamily="34" charset="0"/>
              </a:rPr>
              <a:t>You may use this material free of charge under the terms of the CC BY license. This requires that you provide appropriate attribution to the author: </a:t>
            </a:r>
            <a:r>
              <a:rPr lang="en-GB" sz="1600" b="1" dirty="0">
                <a:latin typeface="Arial" panose="020B0604020202020204" pitchFamily="34" charset="0"/>
                <a:cs typeface="Arial" panose="020B0604020202020204" pitchFamily="34" charset="0"/>
              </a:rPr>
              <a:t>W. Link, University of </a:t>
            </a:r>
            <a:r>
              <a:rPr lang="en-GB" sz="1600" b="1" dirty="0" err="1">
                <a:latin typeface="Arial" panose="020B0604020202020204" pitchFamily="34" charset="0"/>
                <a:cs typeface="Arial" panose="020B0604020202020204" pitchFamily="34" charset="0"/>
              </a:rPr>
              <a:t>Goettingen</a:t>
            </a:r>
            <a:r>
              <a:rPr lang="en-GB" sz="1600" b="1" dirty="0">
                <a:latin typeface="Arial" panose="020B0604020202020204" pitchFamily="34" charset="0"/>
                <a:cs typeface="Arial" panose="020B0604020202020204" pitchFamily="34" charset="0"/>
              </a:rPr>
              <a:t>, Germany</a:t>
            </a:r>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In a few cases, individual images, photographs, or similar material may be subject to a more restrictive Creative Commons license. Where this applies, it is explicitly indicated, and you must comply with the stated license terms for those items.</a:t>
            </a:r>
          </a:p>
          <a:p>
            <a:r>
              <a:rPr lang="en-GB" sz="1600" dirty="0">
                <a:latin typeface="Arial" panose="020B0604020202020204" pitchFamily="34" charset="0"/>
                <a:cs typeface="Arial" panose="020B0604020202020204" pitchFamily="34" charset="0"/>
              </a:rPr>
              <a:t>Please check the license information carefully before reuse. Responsibility for complying with the applicable license terms rests entirely with you.</a:t>
            </a:r>
            <a:endParaRPr lang="en-GB" dirty="0">
              <a:solidFill>
                <a:srgbClr val="3366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88212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 name="Picture 40" descr="normal"/>
          <p:cNvPicPr>
            <a:picLocks noChangeAspect="1" noChangeArrowheads="1"/>
          </p:cNvPicPr>
          <p:nvPr/>
        </p:nvPicPr>
        <p:blipFill>
          <a:blip r:embed="rId2">
            <a:duotone>
              <a:schemeClr val="accent2">
                <a:shade val="45000"/>
                <a:satMod val="135000"/>
              </a:schemeClr>
              <a:prstClr val="white"/>
            </a:duotone>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4731561" y="1110656"/>
            <a:ext cx="3082744" cy="248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feld 326"/>
          <p:cNvSpPr txBox="1"/>
          <p:nvPr/>
        </p:nvSpPr>
        <p:spPr>
          <a:xfrm>
            <a:off x="2405" y="49360"/>
            <a:ext cx="1214726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Relationship between heterozygosity, inbreeding coefficient, heterosis and performance.</a:t>
            </a:r>
            <a:endParaRPr lang="en-GB" sz="2400" dirty="0"/>
          </a:p>
        </p:txBody>
      </p:sp>
      <p:sp>
        <p:nvSpPr>
          <p:cNvPr id="14" name="Rectangle 3"/>
          <p:cNvSpPr>
            <a:spLocks noChangeArrowheads="1"/>
          </p:cNvSpPr>
          <p:nvPr/>
        </p:nvSpPr>
        <p:spPr bwMode="auto">
          <a:xfrm>
            <a:off x="0" y="96510"/>
            <a:ext cx="65" cy="26417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6348" rIns="0" bIns="-634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nvGrpSpPr>
          <p:cNvPr id="86" name="Group 85"/>
          <p:cNvGrpSpPr/>
          <p:nvPr/>
        </p:nvGrpSpPr>
        <p:grpSpPr>
          <a:xfrm>
            <a:off x="0" y="660400"/>
            <a:ext cx="9180945" cy="4867564"/>
            <a:chOff x="0" y="660400"/>
            <a:chExt cx="9180945" cy="4867564"/>
          </a:xfrm>
        </p:grpSpPr>
        <p:grpSp>
          <p:nvGrpSpPr>
            <p:cNvPr id="4" name="Group 3"/>
            <p:cNvGrpSpPr/>
            <p:nvPr/>
          </p:nvGrpSpPr>
          <p:grpSpPr>
            <a:xfrm>
              <a:off x="67046" y="815865"/>
              <a:ext cx="8841427" cy="4581932"/>
              <a:chOff x="302573" y="954410"/>
              <a:chExt cx="8841427" cy="4581932"/>
            </a:xfrm>
          </p:grpSpPr>
          <p:cxnSp>
            <p:nvCxnSpPr>
              <p:cNvPr id="82" name="Gerade Verbindung mit Pfeil 81"/>
              <p:cNvCxnSpPr/>
              <p:nvPr/>
            </p:nvCxnSpPr>
            <p:spPr>
              <a:xfrm>
                <a:off x="7837959" y="3450980"/>
                <a:ext cx="0" cy="1404000"/>
              </a:xfrm>
              <a:prstGeom prst="straightConnector1">
                <a:avLst/>
              </a:prstGeom>
              <a:ln w="57150">
                <a:solidFill>
                  <a:schemeClr val="tx1">
                    <a:lumMod val="50000"/>
                    <a:lumOff val="50000"/>
                  </a:schemeClr>
                </a:solidFill>
                <a:headEnd type="triangle"/>
                <a:tailEnd type="none"/>
              </a:ln>
            </p:spPr>
            <p:style>
              <a:lnRef idx="1">
                <a:schemeClr val="accent1"/>
              </a:lnRef>
              <a:fillRef idx="0">
                <a:schemeClr val="accent1"/>
              </a:fillRef>
              <a:effectRef idx="0">
                <a:schemeClr val="accent1"/>
              </a:effectRef>
              <a:fontRef idx="minor">
                <a:schemeClr val="tx1"/>
              </a:fontRef>
            </p:style>
          </p:cxnSp>
          <p:pic>
            <p:nvPicPr>
              <p:cNvPr id="6" name="Grafik 79"/>
              <p:cNvPicPr>
                <a:picLocks/>
              </p:cNvPicPr>
              <p:nvPr/>
            </p:nvPicPr>
            <p:blipFill>
              <a:blip r:embed="rId4" cstate="print">
                <a:extLst>
                  <a:ext uri="{BEBA8EAE-BF5A-486C-A8C5-ECC9F3942E4B}">
                    <a14:imgProps xmlns:a14="http://schemas.microsoft.com/office/drawing/2010/main">
                      <a14:imgLayer r:embed="rId5">
                        <a14:imgEffect>
                          <a14:brightnessContrast contrast="54000"/>
                        </a14:imgEffect>
                      </a14:imgLayer>
                    </a14:imgProps>
                  </a:ext>
                  <a:ext uri="{28A0092B-C50C-407E-A947-70E740481C1C}">
                    <a14:useLocalDpi xmlns:a14="http://schemas.microsoft.com/office/drawing/2010/main" val="0"/>
                  </a:ext>
                </a:extLst>
              </a:blip>
              <a:stretch>
                <a:fillRect/>
              </a:stretch>
            </p:blipFill>
            <p:spPr>
              <a:xfrm>
                <a:off x="8172000" y="1430561"/>
                <a:ext cx="972000" cy="3528000"/>
              </a:xfrm>
              <a:prstGeom prst="rect">
                <a:avLst/>
              </a:prstGeom>
            </p:spPr>
          </p:pic>
          <p:sp>
            <p:nvSpPr>
              <p:cNvPr id="12" name="Line 76"/>
              <p:cNvSpPr>
                <a:spLocks noChangeShapeType="1"/>
              </p:cNvSpPr>
              <p:nvPr/>
            </p:nvSpPr>
            <p:spPr bwMode="auto">
              <a:xfrm flipV="1">
                <a:off x="2205043" y="963701"/>
                <a:ext cx="4763" cy="383264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 name="Line 77"/>
              <p:cNvSpPr>
                <a:spLocks noChangeShapeType="1"/>
              </p:cNvSpPr>
              <p:nvPr/>
            </p:nvSpPr>
            <p:spPr bwMode="auto">
              <a:xfrm flipV="1">
                <a:off x="8150232" y="965289"/>
                <a:ext cx="1587" cy="3831060"/>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5" name="Line 78"/>
              <p:cNvSpPr>
                <a:spLocks noChangeShapeType="1"/>
              </p:cNvSpPr>
              <p:nvPr/>
            </p:nvSpPr>
            <p:spPr bwMode="auto">
              <a:xfrm flipH="1">
                <a:off x="2111382" y="479634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6" name="Line 79"/>
              <p:cNvSpPr>
                <a:spLocks noChangeShapeType="1"/>
              </p:cNvSpPr>
              <p:nvPr/>
            </p:nvSpPr>
            <p:spPr bwMode="auto">
              <a:xfrm>
                <a:off x="8150232" y="479634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7" name="Rectangle 80"/>
              <p:cNvSpPr>
                <a:spLocks noChangeArrowheads="1"/>
              </p:cNvSpPr>
              <p:nvPr/>
            </p:nvSpPr>
            <p:spPr bwMode="auto">
              <a:xfrm>
                <a:off x="1873257" y="4686811"/>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charset="0"/>
                  </a:rPr>
                  <a:t>0</a:t>
                </a:r>
                <a:endParaRPr lang="en-GB" altLang="de-DE" sz="2400" dirty="0"/>
              </a:p>
            </p:txBody>
          </p:sp>
          <p:sp>
            <p:nvSpPr>
              <p:cNvPr id="18" name="Line 81"/>
              <p:cNvSpPr>
                <a:spLocks noChangeShapeType="1"/>
              </p:cNvSpPr>
              <p:nvPr/>
            </p:nvSpPr>
            <p:spPr bwMode="auto">
              <a:xfrm flipH="1">
                <a:off x="2111382" y="435819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9" name="Rectangle 83"/>
              <p:cNvSpPr>
                <a:spLocks noChangeArrowheads="1"/>
              </p:cNvSpPr>
              <p:nvPr/>
            </p:nvSpPr>
            <p:spPr bwMode="auto">
              <a:xfrm>
                <a:off x="1873257" y="4248661"/>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charset="0"/>
                  </a:rPr>
                  <a:t>1</a:t>
                </a:r>
                <a:endParaRPr lang="en-GB" altLang="de-DE" sz="2400" dirty="0"/>
              </a:p>
            </p:txBody>
          </p:sp>
          <p:sp>
            <p:nvSpPr>
              <p:cNvPr id="20" name="Line 84"/>
              <p:cNvSpPr>
                <a:spLocks noChangeShapeType="1"/>
              </p:cNvSpPr>
              <p:nvPr/>
            </p:nvSpPr>
            <p:spPr bwMode="auto">
              <a:xfrm flipH="1">
                <a:off x="2111382" y="392004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1" name="Rectangle 86"/>
              <p:cNvSpPr>
                <a:spLocks noChangeArrowheads="1"/>
              </p:cNvSpPr>
              <p:nvPr/>
            </p:nvSpPr>
            <p:spPr bwMode="auto">
              <a:xfrm>
                <a:off x="1873257" y="3810511"/>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charset="0"/>
                  </a:rPr>
                  <a:t>2</a:t>
                </a:r>
                <a:endParaRPr lang="en-GB" altLang="de-DE" sz="2400" dirty="0"/>
              </a:p>
            </p:txBody>
          </p:sp>
          <p:sp>
            <p:nvSpPr>
              <p:cNvPr id="22" name="Line 87"/>
              <p:cNvSpPr>
                <a:spLocks noChangeShapeType="1"/>
              </p:cNvSpPr>
              <p:nvPr/>
            </p:nvSpPr>
            <p:spPr bwMode="auto">
              <a:xfrm flipH="1">
                <a:off x="2111382" y="348189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3" name="Line 90"/>
              <p:cNvSpPr>
                <a:spLocks noChangeShapeType="1"/>
              </p:cNvSpPr>
              <p:nvPr/>
            </p:nvSpPr>
            <p:spPr bwMode="auto">
              <a:xfrm flipH="1">
                <a:off x="2111382" y="304374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4" name="Rectangle 92"/>
              <p:cNvSpPr>
                <a:spLocks noChangeArrowheads="1"/>
              </p:cNvSpPr>
              <p:nvPr/>
            </p:nvSpPr>
            <p:spPr bwMode="auto">
              <a:xfrm>
                <a:off x="1873257" y="2935799"/>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charset="0"/>
                  </a:rPr>
                  <a:t>4</a:t>
                </a:r>
                <a:endParaRPr lang="en-GB" altLang="de-DE" sz="2400" dirty="0"/>
              </a:p>
            </p:txBody>
          </p:sp>
          <p:sp>
            <p:nvSpPr>
              <p:cNvPr id="25" name="Line 93"/>
              <p:cNvSpPr>
                <a:spLocks noChangeShapeType="1"/>
              </p:cNvSpPr>
              <p:nvPr/>
            </p:nvSpPr>
            <p:spPr bwMode="auto">
              <a:xfrm flipH="1">
                <a:off x="2111382" y="260559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6" name="Rectangle 95"/>
              <p:cNvSpPr>
                <a:spLocks noChangeArrowheads="1"/>
              </p:cNvSpPr>
              <p:nvPr/>
            </p:nvSpPr>
            <p:spPr bwMode="auto">
              <a:xfrm>
                <a:off x="1873257" y="2496061"/>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charset="0"/>
                  </a:rPr>
                  <a:t>5</a:t>
                </a:r>
                <a:endParaRPr lang="en-GB" altLang="de-DE" sz="2400" dirty="0"/>
              </a:p>
            </p:txBody>
          </p:sp>
          <p:sp>
            <p:nvSpPr>
              <p:cNvPr id="27" name="Line 96"/>
              <p:cNvSpPr>
                <a:spLocks noChangeShapeType="1"/>
              </p:cNvSpPr>
              <p:nvPr/>
            </p:nvSpPr>
            <p:spPr bwMode="auto">
              <a:xfrm flipH="1">
                <a:off x="2111382" y="216744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8" name="Rectangle 98"/>
              <p:cNvSpPr>
                <a:spLocks noChangeArrowheads="1"/>
              </p:cNvSpPr>
              <p:nvPr/>
            </p:nvSpPr>
            <p:spPr bwMode="auto">
              <a:xfrm>
                <a:off x="1873257" y="2059499"/>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charset="0"/>
                  </a:rPr>
                  <a:t>6</a:t>
                </a:r>
                <a:endParaRPr lang="en-GB" altLang="de-DE" sz="2400" dirty="0"/>
              </a:p>
            </p:txBody>
          </p:sp>
          <p:sp>
            <p:nvSpPr>
              <p:cNvPr id="29" name="Line 99"/>
              <p:cNvSpPr>
                <a:spLocks noChangeShapeType="1"/>
              </p:cNvSpPr>
              <p:nvPr/>
            </p:nvSpPr>
            <p:spPr bwMode="auto">
              <a:xfrm flipH="1">
                <a:off x="2111382" y="172929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0" name="Rectangle 101"/>
              <p:cNvSpPr>
                <a:spLocks noChangeArrowheads="1"/>
              </p:cNvSpPr>
              <p:nvPr/>
            </p:nvSpPr>
            <p:spPr bwMode="auto">
              <a:xfrm>
                <a:off x="1873257" y="1619761"/>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charset="0"/>
                  </a:rPr>
                  <a:t>7</a:t>
                </a:r>
                <a:endParaRPr lang="en-GB" altLang="de-DE" sz="2400" dirty="0"/>
              </a:p>
            </p:txBody>
          </p:sp>
          <p:sp>
            <p:nvSpPr>
              <p:cNvPr id="31" name="Line 102"/>
              <p:cNvSpPr>
                <a:spLocks noChangeShapeType="1"/>
              </p:cNvSpPr>
              <p:nvPr/>
            </p:nvSpPr>
            <p:spPr bwMode="auto">
              <a:xfrm flipH="1">
                <a:off x="2111382" y="1291149"/>
                <a:ext cx="93662"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2" name="Rectangle 104"/>
              <p:cNvSpPr>
                <a:spLocks noChangeArrowheads="1"/>
              </p:cNvSpPr>
              <p:nvPr/>
            </p:nvSpPr>
            <p:spPr bwMode="auto">
              <a:xfrm>
                <a:off x="1873257" y="1181611"/>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charset="0"/>
                  </a:rPr>
                  <a:t>8</a:t>
                </a:r>
                <a:endParaRPr lang="en-GB" altLang="de-DE" sz="2400" dirty="0"/>
              </a:p>
            </p:txBody>
          </p:sp>
          <p:sp>
            <p:nvSpPr>
              <p:cNvPr id="33" name="Line 113"/>
              <p:cNvSpPr>
                <a:spLocks noChangeShapeType="1"/>
              </p:cNvSpPr>
              <p:nvPr/>
            </p:nvSpPr>
            <p:spPr bwMode="auto">
              <a:xfrm>
                <a:off x="2205044" y="4796349"/>
                <a:ext cx="5945188"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4" name="Line 114"/>
              <p:cNvSpPr>
                <a:spLocks noChangeShapeType="1"/>
              </p:cNvSpPr>
              <p:nvPr/>
            </p:nvSpPr>
            <p:spPr bwMode="auto">
              <a:xfrm>
                <a:off x="2205044" y="963702"/>
                <a:ext cx="5945188"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5" name="Line 115"/>
              <p:cNvSpPr>
                <a:spLocks noChangeShapeType="1"/>
              </p:cNvSpPr>
              <p:nvPr/>
            </p:nvSpPr>
            <p:spPr bwMode="auto">
              <a:xfrm>
                <a:off x="8150232" y="4796349"/>
                <a:ext cx="1587" cy="936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7" name="Line 117"/>
              <p:cNvSpPr>
                <a:spLocks noChangeShapeType="1"/>
              </p:cNvSpPr>
              <p:nvPr/>
            </p:nvSpPr>
            <p:spPr bwMode="auto">
              <a:xfrm>
                <a:off x="6664332" y="4796349"/>
                <a:ext cx="1587" cy="936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9" name="Line 119"/>
              <p:cNvSpPr>
                <a:spLocks noChangeShapeType="1"/>
              </p:cNvSpPr>
              <p:nvPr/>
            </p:nvSpPr>
            <p:spPr bwMode="auto">
              <a:xfrm>
                <a:off x="5178432" y="4796349"/>
                <a:ext cx="1587" cy="936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1" name="Line 121"/>
              <p:cNvSpPr>
                <a:spLocks noChangeShapeType="1"/>
              </p:cNvSpPr>
              <p:nvPr/>
            </p:nvSpPr>
            <p:spPr bwMode="auto">
              <a:xfrm>
                <a:off x="3692532" y="4796349"/>
                <a:ext cx="1587" cy="936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3" name="Line 123"/>
              <p:cNvSpPr>
                <a:spLocks noChangeShapeType="1"/>
              </p:cNvSpPr>
              <p:nvPr/>
            </p:nvSpPr>
            <p:spPr bwMode="auto">
              <a:xfrm>
                <a:off x="2205044" y="4796349"/>
                <a:ext cx="1588" cy="936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5" name="Rectangle 125"/>
              <p:cNvSpPr>
                <a:spLocks noChangeArrowheads="1"/>
              </p:cNvSpPr>
              <p:nvPr/>
            </p:nvSpPr>
            <p:spPr bwMode="auto">
              <a:xfrm>
                <a:off x="3689174" y="5223595"/>
                <a:ext cx="218874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800" dirty="0">
                    <a:solidFill>
                      <a:srgbClr val="000000"/>
                    </a:solidFill>
                    <a:latin typeface="Arial" charset="0"/>
                  </a:rPr>
                  <a:t>Inbreeding coefficient</a:t>
                </a:r>
                <a:endParaRPr lang="en-GB" altLang="de-DE" sz="1800" dirty="0"/>
              </a:p>
            </p:txBody>
          </p:sp>
          <p:sp>
            <p:nvSpPr>
              <p:cNvPr id="46" name="Rectangle 127"/>
              <p:cNvSpPr>
                <a:spLocks noChangeArrowheads="1"/>
              </p:cNvSpPr>
              <p:nvPr/>
            </p:nvSpPr>
            <p:spPr bwMode="auto">
              <a:xfrm>
                <a:off x="2209807" y="3483486"/>
                <a:ext cx="227012" cy="1317625"/>
              </a:xfrm>
              <a:prstGeom prst="rect">
                <a:avLst/>
              </a:prstGeom>
              <a:noFill/>
              <a:ln w="301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endParaRPr lang="en-GB" altLang="de-DE" sz="2400" dirty="0"/>
              </a:p>
            </p:txBody>
          </p:sp>
          <p:sp>
            <p:nvSpPr>
              <p:cNvPr id="47" name="Rectangle 128"/>
              <p:cNvSpPr>
                <a:spLocks noChangeArrowheads="1"/>
              </p:cNvSpPr>
              <p:nvPr/>
            </p:nvSpPr>
            <p:spPr bwMode="auto">
              <a:xfrm>
                <a:off x="7893057" y="1467758"/>
                <a:ext cx="225425" cy="3318718"/>
              </a:xfrm>
              <a:prstGeom prst="rect">
                <a:avLst/>
              </a:prstGeom>
              <a:solidFill>
                <a:srgbClr val="0000FF"/>
              </a:solidFill>
              <a:ln w="301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endParaRPr lang="en-GB" altLang="de-DE" sz="2400" dirty="0"/>
              </a:p>
            </p:txBody>
          </p:sp>
          <p:sp>
            <p:nvSpPr>
              <p:cNvPr id="48" name="Rectangle 129"/>
              <p:cNvSpPr>
                <a:spLocks noChangeArrowheads="1"/>
              </p:cNvSpPr>
              <p:nvPr/>
            </p:nvSpPr>
            <p:spPr bwMode="auto">
              <a:xfrm>
                <a:off x="5057782" y="2460204"/>
                <a:ext cx="227012" cy="2325032"/>
              </a:xfrm>
              <a:prstGeom prst="rect">
                <a:avLst/>
              </a:prstGeom>
              <a:solidFill>
                <a:srgbClr val="7575FF"/>
              </a:solidFill>
              <a:ln w="301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endParaRPr lang="en-GB" altLang="de-DE" sz="2400" dirty="0"/>
              </a:p>
            </p:txBody>
          </p:sp>
          <p:sp>
            <p:nvSpPr>
              <p:cNvPr id="49" name="Rectangle 130"/>
              <p:cNvSpPr>
                <a:spLocks noChangeArrowheads="1"/>
              </p:cNvSpPr>
              <p:nvPr/>
            </p:nvSpPr>
            <p:spPr bwMode="auto">
              <a:xfrm>
                <a:off x="3576644" y="2979926"/>
                <a:ext cx="227013" cy="1821185"/>
              </a:xfrm>
              <a:prstGeom prst="rect">
                <a:avLst/>
              </a:prstGeom>
              <a:solidFill>
                <a:srgbClr val="A7A7FF"/>
              </a:solidFill>
              <a:ln w="301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endParaRPr lang="en-GB" altLang="de-DE" sz="2400" dirty="0"/>
              </a:p>
            </p:txBody>
          </p:sp>
          <p:sp>
            <p:nvSpPr>
              <p:cNvPr id="50" name="Rectangle 133"/>
              <p:cNvSpPr>
                <a:spLocks noChangeArrowheads="1"/>
              </p:cNvSpPr>
              <p:nvPr/>
            </p:nvSpPr>
            <p:spPr bwMode="auto">
              <a:xfrm>
                <a:off x="2478094" y="3448561"/>
                <a:ext cx="720725" cy="914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endParaRPr lang="en-GB" altLang="de-DE" sz="2400" dirty="0"/>
              </a:p>
            </p:txBody>
          </p:sp>
          <p:sp>
            <p:nvSpPr>
              <p:cNvPr id="51" name="Rectangle 134"/>
              <p:cNvSpPr>
                <a:spLocks noChangeArrowheads="1"/>
              </p:cNvSpPr>
              <p:nvPr/>
            </p:nvSpPr>
            <p:spPr bwMode="auto">
              <a:xfrm>
                <a:off x="2524132" y="3639031"/>
                <a:ext cx="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endParaRPr lang="en-GB" altLang="de-DE" sz="2400" dirty="0"/>
              </a:p>
            </p:txBody>
          </p:sp>
          <p:sp>
            <p:nvSpPr>
              <p:cNvPr id="52" name="Rectangle 136"/>
              <p:cNvSpPr>
                <a:spLocks noChangeArrowheads="1"/>
              </p:cNvSpPr>
              <p:nvPr/>
            </p:nvSpPr>
            <p:spPr bwMode="auto">
              <a:xfrm>
                <a:off x="2479219" y="3638202"/>
                <a:ext cx="859210" cy="747897"/>
              </a:xfrm>
              <a:prstGeom prst="rect">
                <a:avLst/>
              </a:prstGeom>
              <a:solidFill>
                <a:srgbClr val="FFFFFF"/>
              </a:solidFill>
              <a:ln w="9525">
                <a:noFill/>
                <a:miter lim="800000"/>
                <a:headEnd/>
                <a:tailEnd/>
              </a:ln>
              <a:effectLst>
                <a:outerShdw blurRad="50800" dist="38100" dir="2700000" algn="tl" rotWithShape="0">
                  <a:prstClr val="black">
                    <a:alpha val="40000"/>
                  </a:prstClr>
                </a:outerShdw>
              </a:effec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lnSpc>
                    <a:spcPct val="90000"/>
                  </a:lnSpc>
                  <a:spcBef>
                    <a:spcPct val="0"/>
                  </a:spcBef>
                  <a:buNone/>
                </a:pPr>
                <a:r>
                  <a:rPr lang="en-GB" altLang="de-DE" sz="1800" dirty="0">
                    <a:solidFill>
                      <a:srgbClr val="000000"/>
                    </a:solidFill>
                    <a:latin typeface="Arial" charset="0"/>
                  </a:rPr>
                  <a:t>Parental</a:t>
                </a:r>
                <a:br>
                  <a:rPr lang="en-GB" altLang="de-DE" sz="1800" dirty="0">
                    <a:solidFill>
                      <a:srgbClr val="000000"/>
                    </a:solidFill>
                    <a:latin typeface="Arial" charset="0"/>
                  </a:rPr>
                </a:br>
                <a:r>
                  <a:rPr lang="en-GB" altLang="de-DE" sz="1800" dirty="0">
                    <a:solidFill>
                      <a:srgbClr val="000000"/>
                    </a:solidFill>
                    <a:latin typeface="Arial" charset="0"/>
                  </a:rPr>
                  <a:t>or  F</a:t>
                </a:r>
                <a:r>
                  <a:rPr lang="en-GB" altLang="de-DE" sz="1800" baseline="-25000" dirty="0">
                    <a:solidFill>
                      <a:srgbClr val="000000"/>
                    </a:solidFill>
                    <a:latin typeface="Arial" charset="0"/>
                  </a:rPr>
                  <a:t>∞</a:t>
                </a:r>
              </a:p>
              <a:p>
                <a:pPr eaLnBrk="1" hangingPunct="1">
                  <a:lnSpc>
                    <a:spcPct val="90000"/>
                  </a:lnSpc>
                  <a:spcBef>
                    <a:spcPct val="0"/>
                  </a:spcBef>
                  <a:buFontTx/>
                  <a:buNone/>
                </a:pPr>
                <a:r>
                  <a:rPr lang="en-GB" altLang="de-DE" sz="1800" dirty="0">
                    <a:solidFill>
                      <a:srgbClr val="000000"/>
                    </a:solidFill>
                    <a:latin typeface="Arial" charset="0"/>
                  </a:rPr>
                  <a:t>mean </a:t>
                </a:r>
                <a:endParaRPr lang="en-GB" altLang="de-DE" sz="2400" dirty="0"/>
              </a:p>
            </p:txBody>
          </p:sp>
          <p:sp>
            <p:nvSpPr>
              <p:cNvPr id="53" name="Rectangle 138"/>
              <p:cNvSpPr>
                <a:spLocks noChangeArrowheads="1"/>
              </p:cNvSpPr>
              <p:nvPr/>
            </p:nvSpPr>
            <p:spPr bwMode="auto">
              <a:xfrm>
                <a:off x="8172400" y="1118751"/>
                <a:ext cx="91852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800" dirty="0">
                    <a:solidFill>
                      <a:srgbClr val="000000"/>
                    </a:solidFill>
                    <a:latin typeface="Arial" charset="0"/>
                  </a:rPr>
                  <a:t>F</a:t>
                </a:r>
                <a:r>
                  <a:rPr lang="en-GB" altLang="de-DE" sz="1800" baseline="-25000" dirty="0">
                    <a:solidFill>
                      <a:srgbClr val="000000"/>
                    </a:solidFill>
                    <a:latin typeface="Arial" charset="0"/>
                  </a:rPr>
                  <a:t>1</a:t>
                </a:r>
                <a:r>
                  <a:rPr lang="en-GB" altLang="de-DE" sz="1800" dirty="0">
                    <a:solidFill>
                      <a:srgbClr val="000000"/>
                    </a:solidFill>
                    <a:latin typeface="Arial" charset="0"/>
                  </a:rPr>
                  <a:t> hybrid</a:t>
                </a:r>
                <a:endParaRPr lang="en-GB" altLang="de-DE" sz="2400" dirty="0"/>
              </a:p>
            </p:txBody>
          </p:sp>
          <p:sp>
            <p:nvSpPr>
              <p:cNvPr id="54" name="Rectangle 139"/>
              <p:cNvSpPr>
                <a:spLocks noChangeArrowheads="1"/>
              </p:cNvSpPr>
              <p:nvPr/>
            </p:nvSpPr>
            <p:spPr bwMode="auto">
              <a:xfrm>
                <a:off x="5340108" y="3495015"/>
                <a:ext cx="57708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800" dirty="0">
                    <a:solidFill>
                      <a:srgbClr val="000000"/>
                    </a:solidFill>
                    <a:latin typeface="Arial" charset="0"/>
                  </a:rPr>
                  <a:t>F</a:t>
                </a:r>
                <a:r>
                  <a:rPr lang="en-GB" altLang="de-DE" sz="1800" baseline="-25000" dirty="0">
                    <a:solidFill>
                      <a:srgbClr val="000000"/>
                    </a:solidFill>
                    <a:latin typeface="Arial" charset="0"/>
                  </a:rPr>
                  <a:t>2</a:t>
                </a:r>
                <a:r>
                  <a:rPr lang="en-GB" altLang="de-DE" sz="1800" dirty="0">
                    <a:solidFill>
                      <a:srgbClr val="000000"/>
                    </a:solidFill>
                    <a:latin typeface="Arial" charset="0"/>
                  </a:rPr>
                  <a:t> </a:t>
                </a:r>
              </a:p>
              <a:p>
                <a:pPr eaLnBrk="1" hangingPunct="1">
                  <a:spcBef>
                    <a:spcPct val="0"/>
                  </a:spcBef>
                  <a:buFontTx/>
                  <a:buNone/>
                </a:pPr>
                <a:r>
                  <a:rPr lang="en-GB" altLang="de-DE" sz="1800" dirty="0">
                    <a:solidFill>
                      <a:srgbClr val="000000"/>
                    </a:solidFill>
                    <a:latin typeface="Arial" charset="0"/>
                  </a:rPr>
                  <a:t>Gen. </a:t>
                </a:r>
              </a:p>
              <a:p>
                <a:pPr eaLnBrk="1" hangingPunct="1">
                  <a:spcBef>
                    <a:spcPct val="0"/>
                  </a:spcBef>
                  <a:buFontTx/>
                  <a:buNone/>
                </a:pPr>
                <a:r>
                  <a:rPr lang="en-GB" altLang="de-DE" sz="1800" dirty="0">
                    <a:solidFill>
                      <a:srgbClr val="000000"/>
                    </a:solidFill>
                    <a:latin typeface="Arial" charset="0"/>
                  </a:rPr>
                  <a:t>mean</a:t>
                </a:r>
                <a:endParaRPr lang="en-GB" altLang="de-DE" sz="2400" dirty="0"/>
              </a:p>
            </p:txBody>
          </p:sp>
          <p:sp>
            <p:nvSpPr>
              <p:cNvPr id="55" name="Rectangle 140"/>
              <p:cNvSpPr>
                <a:spLocks noChangeArrowheads="1"/>
              </p:cNvSpPr>
              <p:nvPr/>
            </p:nvSpPr>
            <p:spPr bwMode="auto">
              <a:xfrm>
                <a:off x="3862195" y="3493033"/>
                <a:ext cx="20304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800" dirty="0">
                    <a:solidFill>
                      <a:srgbClr val="000000"/>
                    </a:solidFill>
                    <a:latin typeface="Arial" charset="0"/>
                  </a:rPr>
                  <a:t>F</a:t>
                </a:r>
                <a:r>
                  <a:rPr lang="en-GB" altLang="de-DE" sz="1800" baseline="-25000" dirty="0">
                    <a:solidFill>
                      <a:srgbClr val="000000"/>
                    </a:solidFill>
                    <a:latin typeface="Arial" charset="0"/>
                  </a:rPr>
                  <a:t>3</a:t>
                </a:r>
                <a:r>
                  <a:rPr lang="en-GB" altLang="de-DE" sz="1800" dirty="0">
                    <a:solidFill>
                      <a:srgbClr val="000000"/>
                    </a:solidFill>
                    <a:latin typeface="Arial" charset="0"/>
                  </a:rPr>
                  <a:t> </a:t>
                </a:r>
              </a:p>
              <a:p>
                <a:pPr eaLnBrk="1" hangingPunct="1">
                  <a:spcBef>
                    <a:spcPct val="0"/>
                  </a:spcBef>
                  <a:buFontTx/>
                  <a:buNone/>
                </a:pPr>
                <a:r>
                  <a:rPr lang="en-GB" altLang="de-DE" sz="1800" dirty="0">
                    <a:solidFill>
                      <a:srgbClr val="000000"/>
                    </a:solidFill>
                    <a:latin typeface="Arial" charset="0"/>
                  </a:rPr>
                  <a:t>Generation</a:t>
                </a:r>
              </a:p>
              <a:p>
                <a:pPr eaLnBrk="1" hangingPunct="1">
                  <a:spcBef>
                    <a:spcPct val="0"/>
                  </a:spcBef>
                  <a:buFontTx/>
                  <a:buNone/>
                </a:pPr>
                <a:r>
                  <a:rPr lang="en-GB" altLang="de-DE" sz="1800" dirty="0">
                    <a:solidFill>
                      <a:srgbClr val="000000"/>
                    </a:solidFill>
                    <a:latin typeface="Arial" charset="0"/>
                  </a:rPr>
                  <a:t>mean</a:t>
                </a:r>
                <a:endParaRPr lang="en-GB" altLang="de-DE" sz="2400" dirty="0"/>
              </a:p>
            </p:txBody>
          </p:sp>
          <p:sp>
            <p:nvSpPr>
              <p:cNvPr id="56" name="Line 126"/>
              <p:cNvSpPr>
                <a:spLocks noChangeShapeType="1"/>
              </p:cNvSpPr>
              <p:nvPr/>
            </p:nvSpPr>
            <p:spPr bwMode="auto">
              <a:xfrm flipH="1">
                <a:off x="488142" y="3469118"/>
                <a:ext cx="7637803" cy="14367"/>
              </a:xfrm>
              <a:prstGeom prst="line">
                <a:avLst/>
              </a:prstGeom>
              <a:noFill/>
              <a:ln w="6350">
                <a:solidFill>
                  <a:schemeClr val="tx1">
                    <a:lumMod val="50000"/>
                    <a:lumOff val="50000"/>
                  </a:schemeClr>
                </a:solidFill>
                <a:prstDash val="sysDash"/>
                <a:round/>
                <a:headEnd/>
                <a:tailEnd/>
              </a:ln>
              <a:extLst>
                <a:ext uri="{909E8E84-426E-40DD-AFC4-6F175D3DCCD1}">
                  <a14:hiddenFill xmlns:a14="http://schemas.microsoft.com/office/drawing/2010/main">
                    <a:noFill/>
                  </a14:hiddenFill>
                </a:ext>
              </a:extLst>
            </p:spPr>
            <p:txBody>
              <a:bodyPr/>
              <a:lstStyle/>
              <a:p>
                <a:endParaRPr lang="en-GB" dirty="0"/>
              </a:p>
            </p:txBody>
          </p:sp>
          <p:pic>
            <p:nvPicPr>
              <p:cNvPr id="60" name="Grafik 5"/>
              <p:cNvPicPr>
                <a:picLocks/>
              </p:cNvPicPr>
              <p:nvPr/>
            </p:nvPicPr>
            <p:blipFill>
              <a:blip r:embed="rId6" cstate="print">
                <a:extLst>
                  <a:ext uri="{BEBA8EAE-BF5A-486C-A8C5-ECC9F3942E4B}">
                    <a14:imgProps xmlns:a14="http://schemas.microsoft.com/office/drawing/2010/main">
                      <a14:imgLayer r:embed="rId7">
                        <a14:imgEffect>
                          <a14:brightnessContrast bright="36000"/>
                        </a14:imgEffect>
                      </a14:imgLayer>
                    </a14:imgProps>
                  </a:ext>
                  <a:ext uri="{28A0092B-C50C-407E-A947-70E740481C1C}">
                    <a14:useLocalDpi xmlns:a14="http://schemas.microsoft.com/office/drawing/2010/main" val="0"/>
                  </a:ext>
                </a:extLst>
              </a:blip>
              <a:stretch>
                <a:fillRect/>
              </a:stretch>
            </p:blipFill>
            <p:spPr>
              <a:xfrm>
                <a:off x="385515" y="3207865"/>
                <a:ext cx="658093" cy="1691672"/>
              </a:xfrm>
              <a:prstGeom prst="rect">
                <a:avLst/>
              </a:prstGeom>
            </p:spPr>
          </p:pic>
          <p:sp>
            <p:nvSpPr>
              <p:cNvPr id="61" name="Textfeld 77"/>
              <p:cNvSpPr txBox="1"/>
              <p:nvPr/>
            </p:nvSpPr>
            <p:spPr>
              <a:xfrm>
                <a:off x="302573" y="4890011"/>
                <a:ext cx="748923" cy="646331"/>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Line1</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P1</a:t>
                </a:r>
              </a:p>
            </p:txBody>
          </p:sp>
          <p:sp>
            <p:nvSpPr>
              <p:cNvPr id="62" name="Textfeld 78"/>
              <p:cNvSpPr txBox="1"/>
              <p:nvPr/>
            </p:nvSpPr>
            <p:spPr>
              <a:xfrm>
                <a:off x="1022653" y="4890011"/>
                <a:ext cx="748923" cy="646331"/>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Line2</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P2</a:t>
                </a:r>
              </a:p>
            </p:txBody>
          </p:sp>
          <p:pic>
            <p:nvPicPr>
              <p:cNvPr id="63" name="Grafik 6"/>
              <p:cNvPicPr>
                <a:picLocks/>
              </p:cNvPicPr>
              <p:nvPr/>
            </p:nvPicPr>
            <p:blipFill>
              <a:blip r:embed="rId8" cstate="print">
                <a:extLst>
                  <a:ext uri="{BEBA8EAE-BF5A-486C-A8C5-ECC9F3942E4B}">
                    <a14:imgProps xmlns:a14="http://schemas.microsoft.com/office/drawing/2010/main">
                      <a14:imgLayer r:embed="rId9">
                        <a14:imgEffect>
                          <a14:brightnessContrast bright="-19000" contrast="36000"/>
                        </a14:imgEffect>
                      </a14:imgLayer>
                    </a14:imgProps>
                  </a:ext>
                  <a:ext uri="{28A0092B-C50C-407E-A947-70E740481C1C}">
                    <a14:useLocalDpi xmlns:a14="http://schemas.microsoft.com/office/drawing/2010/main" val="0"/>
                  </a:ext>
                </a:extLst>
              </a:blip>
              <a:stretch>
                <a:fillRect/>
              </a:stretch>
            </p:blipFill>
            <p:spPr>
              <a:xfrm>
                <a:off x="1043608" y="3594011"/>
                <a:ext cx="648072" cy="1296000"/>
              </a:xfrm>
              <a:prstGeom prst="rect">
                <a:avLst/>
              </a:prstGeom>
            </p:spPr>
          </p:pic>
          <p:sp>
            <p:nvSpPr>
              <p:cNvPr id="64" name="Rectangle 89"/>
              <p:cNvSpPr>
                <a:spLocks noChangeArrowheads="1"/>
              </p:cNvSpPr>
              <p:nvPr/>
            </p:nvSpPr>
            <p:spPr bwMode="auto">
              <a:xfrm>
                <a:off x="1873257" y="3372361"/>
                <a:ext cx="12182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charset="0"/>
                  </a:rPr>
                  <a:t>3</a:t>
                </a:r>
                <a:endParaRPr lang="en-GB" altLang="de-DE" sz="2400" dirty="0"/>
              </a:p>
            </p:txBody>
          </p:sp>
          <p:cxnSp>
            <p:nvCxnSpPr>
              <p:cNvPr id="66" name="Gerade Verbindung mit Pfeil 70"/>
              <p:cNvCxnSpPr/>
              <p:nvPr/>
            </p:nvCxnSpPr>
            <p:spPr>
              <a:xfrm>
                <a:off x="7837959" y="1467758"/>
                <a:ext cx="0" cy="1997038"/>
              </a:xfrm>
              <a:prstGeom prst="straightConnector1">
                <a:avLst/>
              </a:prstGeom>
              <a:ln w="57150">
                <a:solidFill>
                  <a:srgbClr val="0000FF"/>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70" name="Line 126"/>
              <p:cNvSpPr>
                <a:spLocks noChangeShapeType="1"/>
              </p:cNvSpPr>
              <p:nvPr/>
            </p:nvSpPr>
            <p:spPr bwMode="auto">
              <a:xfrm flipH="1">
                <a:off x="2325307" y="1463422"/>
                <a:ext cx="5685002" cy="12412"/>
              </a:xfrm>
              <a:prstGeom prst="line">
                <a:avLst/>
              </a:prstGeom>
              <a:noFill/>
              <a:ln w="6350">
                <a:solidFill>
                  <a:schemeClr val="tx1">
                    <a:lumMod val="50000"/>
                    <a:lumOff val="50000"/>
                  </a:schemeClr>
                </a:solidFill>
                <a:prstDash val="sysDash"/>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71" name="Rectangle 111"/>
              <p:cNvSpPr>
                <a:spLocks noChangeArrowheads="1"/>
              </p:cNvSpPr>
              <p:nvPr/>
            </p:nvSpPr>
            <p:spPr bwMode="auto">
              <a:xfrm rot="16200000">
                <a:off x="1132426" y="2184268"/>
                <a:ext cx="1107098" cy="276999"/>
              </a:xfrm>
              <a:prstGeom prst="rect">
                <a:avLst/>
              </a:prstGeom>
              <a:solidFill>
                <a:schemeClr val="bg1"/>
              </a:solidFill>
              <a:ln>
                <a:noFill/>
              </a:ln>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800" dirty="0">
                    <a:solidFill>
                      <a:srgbClr val="000000"/>
                    </a:solidFill>
                    <a:latin typeface="Arial" charset="0"/>
                  </a:rPr>
                  <a:t>Yield (t/ha)</a:t>
                </a:r>
                <a:endParaRPr lang="en-GB" altLang="de-DE" sz="1800" dirty="0"/>
              </a:p>
            </p:txBody>
          </p:sp>
          <p:sp>
            <p:nvSpPr>
              <p:cNvPr id="72" name="Rechteck 1"/>
              <p:cNvSpPr/>
              <p:nvPr/>
            </p:nvSpPr>
            <p:spPr>
              <a:xfrm>
                <a:off x="2191503" y="4809710"/>
                <a:ext cx="5942838" cy="123274"/>
              </a:xfrm>
              <a:prstGeom prst="rect">
                <a:avLst/>
              </a:prstGeom>
              <a:gradFill flip="none" rotWithShape="1">
                <a:gsLst>
                  <a:gs pos="0">
                    <a:schemeClr val="tx1">
                      <a:lumMod val="50000"/>
                      <a:lumOff val="50000"/>
                    </a:schemeClr>
                  </a:gs>
                  <a:gs pos="100000">
                    <a:srgbClr val="0000F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74" name="Gerade Verbindung mit Pfeil 81"/>
              <p:cNvCxnSpPr/>
              <p:nvPr/>
            </p:nvCxnSpPr>
            <p:spPr>
              <a:xfrm flipV="1">
                <a:off x="2314060" y="1482998"/>
                <a:ext cx="0" cy="1997038"/>
              </a:xfrm>
              <a:prstGeom prst="straightConnector1">
                <a:avLst/>
              </a:prstGeom>
              <a:ln w="38100">
                <a:solidFill>
                  <a:schemeClr val="tx1">
                    <a:lumMod val="50000"/>
                    <a:lumOff val="50000"/>
                  </a:schemeClr>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5" name="Gerade Verbindung mit Pfeil 3"/>
              <p:cNvCxnSpPr/>
              <p:nvPr/>
            </p:nvCxnSpPr>
            <p:spPr>
              <a:xfrm flipV="1">
                <a:off x="2369491" y="3468851"/>
                <a:ext cx="5497562" cy="11185"/>
              </a:xfrm>
              <a:prstGeom prst="straightConnector1">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78" name="Picture 2" descr="C:\Users\Mohamed Ali\Pictures\Pfenning.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flipH="1">
                <a:off x="4283968" y="1288172"/>
                <a:ext cx="1152128" cy="572400"/>
              </a:xfrm>
              <a:prstGeom prst="rect">
                <a:avLst/>
              </a:prstGeom>
              <a:noFill/>
              <a:extLst>
                <a:ext uri="{909E8E84-426E-40DD-AFC4-6F175D3DCCD1}">
                  <a14:hiddenFill xmlns:a14="http://schemas.microsoft.com/office/drawing/2010/main">
                    <a:solidFill>
                      <a:srgbClr val="FFFFFF"/>
                    </a:solidFill>
                  </a14:hiddenFill>
                </a:ext>
              </a:extLst>
            </p:spPr>
          </p:pic>
          <p:sp>
            <p:nvSpPr>
              <p:cNvPr id="79" name="Textfeld 14"/>
              <p:cNvSpPr txBox="1"/>
              <p:nvPr/>
            </p:nvSpPr>
            <p:spPr>
              <a:xfrm>
                <a:off x="3635895" y="954410"/>
                <a:ext cx="2672379" cy="369332"/>
              </a:xfrm>
              <a:prstGeom prst="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‘Two sides of same coin‘</a:t>
                </a:r>
              </a:p>
            </p:txBody>
          </p:sp>
          <p:sp>
            <p:nvSpPr>
              <p:cNvPr id="36" name="Rectangle 116"/>
              <p:cNvSpPr>
                <a:spLocks noChangeArrowheads="1"/>
              </p:cNvSpPr>
              <p:nvPr/>
            </p:nvSpPr>
            <p:spPr bwMode="auto">
              <a:xfrm>
                <a:off x="7893057" y="4910649"/>
                <a:ext cx="42639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charset="0"/>
                  </a:rPr>
                  <a:t>0.00</a:t>
                </a:r>
                <a:endParaRPr lang="en-GB" altLang="de-DE" sz="2400" dirty="0"/>
              </a:p>
            </p:txBody>
          </p:sp>
          <p:sp>
            <p:nvSpPr>
              <p:cNvPr id="38" name="Rectangle 118"/>
              <p:cNvSpPr>
                <a:spLocks noChangeArrowheads="1"/>
              </p:cNvSpPr>
              <p:nvPr/>
            </p:nvSpPr>
            <p:spPr bwMode="auto">
              <a:xfrm>
                <a:off x="6407157" y="4910649"/>
                <a:ext cx="42639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charset="0"/>
                  </a:rPr>
                  <a:t>0.25</a:t>
                </a:r>
                <a:endParaRPr lang="en-GB" altLang="de-DE" sz="2400" dirty="0"/>
              </a:p>
            </p:txBody>
          </p:sp>
          <p:sp>
            <p:nvSpPr>
              <p:cNvPr id="40" name="Rectangle 120"/>
              <p:cNvSpPr>
                <a:spLocks noChangeArrowheads="1"/>
              </p:cNvSpPr>
              <p:nvPr/>
            </p:nvSpPr>
            <p:spPr bwMode="auto">
              <a:xfrm>
                <a:off x="4921257" y="4910649"/>
                <a:ext cx="42639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charset="0"/>
                  </a:rPr>
                  <a:t>0.50</a:t>
                </a:r>
                <a:endParaRPr lang="en-GB" altLang="de-DE" sz="2400" dirty="0"/>
              </a:p>
            </p:txBody>
          </p:sp>
          <p:sp>
            <p:nvSpPr>
              <p:cNvPr id="42" name="Rectangle 122"/>
              <p:cNvSpPr>
                <a:spLocks noChangeArrowheads="1"/>
              </p:cNvSpPr>
              <p:nvPr/>
            </p:nvSpPr>
            <p:spPr bwMode="auto">
              <a:xfrm>
                <a:off x="3435357" y="4910649"/>
                <a:ext cx="42639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charset="0"/>
                  </a:rPr>
                  <a:t>0.75</a:t>
                </a:r>
                <a:endParaRPr lang="en-GB" altLang="de-DE" sz="2400" dirty="0"/>
              </a:p>
            </p:txBody>
          </p:sp>
          <p:sp>
            <p:nvSpPr>
              <p:cNvPr id="44" name="Rectangle 124"/>
              <p:cNvSpPr>
                <a:spLocks noChangeArrowheads="1"/>
              </p:cNvSpPr>
              <p:nvPr/>
            </p:nvSpPr>
            <p:spPr bwMode="auto">
              <a:xfrm>
                <a:off x="1947869" y="4910649"/>
                <a:ext cx="42639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r>
                  <a:rPr lang="en-GB" altLang="de-DE" sz="1700" dirty="0">
                    <a:solidFill>
                      <a:srgbClr val="000000"/>
                    </a:solidFill>
                    <a:latin typeface="Arial" charset="0"/>
                  </a:rPr>
                  <a:t>1.00</a:t>
                </a:r>
                <a:endParaRPr lang="en-GB" altLang="de-DE" sz="2400" dirty="0"/>
              </a:p>
            </p:txBody>
          </p:sp>
          <p:sp>
            <p:nvSpPr>
              <p:cNvPr id="84" name="Rectangle 138"/>
              <p:cNvSpPr>
                <a:spLocks noChangeArrowheads="1"/>
              </p:cNvSpPr>
              <p:nvPr/>
            </p:nvSpPr>
            <p:spPr bwMode="auto">
              <a:xfrm>
                <a:off x="6641241" y="3788412"/>
                <a:ext cx="1171733" cy="553998"/>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lIns="0" tIns="0" rIns="0" bIns="0">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algn="r" eaLnBrk="1" hangingPunct="1">
                  <a:spcBef>
                    <a:spcPct val="0"/>
                  </a:spcBef>
                  <a:buFontTx/>
                  <a:buNone/>
                </a:pPr>
                <a:r>
                  <a:rPr lang="en-GB" altLang="de-DE" sz="1800" dirty="0">
                    <a:latin typeface="Arial" panose="020B0604020202020204" pitchFamily="34" charset="0"/>
                    <a:cs typeface="Arial" panose="020B0604020202020204" pitchFamily="34" charset="0"/>
                  </a:rPr>
                  <a:t>Inbreeding</a:t>
                </a:r>
                <a:br>
                  <a:rPr lang="en-GB" altLang="de-DE" sz="1800" dirty="0">
                    <a:latin typeface="Arial" panose="020B0604020202020204" pitchFamily="34" charset="0"/>
                    <a:cs typeface="Arial" panose="020B0604020202020204" pitchFamily="34" charset="0"/>
                  </a:rPr>
                </a:br>
                <a:r>
                  <a:rPr lang="en-GB" altLang="de-DE" sz="1800" dirty="0">
                    <a:latin typeface="Arial" panose="020B0604020202020204" pitchFamily="34" charset="0"/>
                    <a:cs typeface="Arial" panose="020B0604020202020204" pitchFamily="34" charset="0"/>
                  </a:rPr>
                  <a:t>minimum</a:t>
                </a:r>
              </a:p>
            </p:txBody>
          </p:sp>
          <p:sp>
            <p:nvSpPr>
              <p:cNvPr id="85" name="Rectangle 127"/>
              <p:cNvSpPr>
                <a:spLocks noChangeArrowheads="1"/>
              </p:cNvSpPr>
              <p:nvPr/>
            </p:nvSpPr>
            <p:spPr bwMode="auto">
              <a:xfrm>
                <a:off x="7899427" y="3469632"/>
                <a:ext cx="227012" cy="1317625"/>
              </a:xfrm>
              <a:prstGeom prst="rect">
                <a:avLst/>
              </a:prstGeom>
              <a:solidFill>
                <a:srgbClr val="7F7F7F">
                  <a:alpha val="58039"/>
                </a:srgbClr>
              </a:solidFill>
              <a:ln w="30163">
                <a:noFill/>
                <a:miter lim="800000"/>
                <a:headEnd/>
                <a:tailEnd/>
              </a:ln>
            </p:spPr>
            <p:txBody>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endParaRPr lang="en-GB" altLang="de-DE" sz="2400" dirty="0"/>
              </a:p>
            </p:txBody>
          </p:sp>
          <p:sp>
            <p:nvSpPr>
              <p:cNvPr id="59" name="Line 126"/>
              <p:cNvSpPr>
                <a:spLocks noChangeShapeType="1"/>
              </p:cNvSpPr>
              <p:nvPr/>
            </p:nvSpPr>
            <p:spPr bwMode="auto">
              <a:xfrm flipH="1">
                <a:off x="2323311" y="1467758"/>
                <a:ext cx="5682457" cy="2012278"/>
              </a:xfrm>
              <a:prstGeom prst="line">
                <a:avLst/>
              </a:prstGeom>
              <a:noFill/>
              <a:ln w="30163">
                <a:solidFill>
                  <a:srgbClr val="0000FF"/>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en-GB" dirty="0"/>
              </a:p>
            </p:txBody>
          </p:sp>
        </p:grpSp>
        <p:sp>
          <p:nvSpPr>
            <p:cNvPr id="5" name="Rectangle 4"/>
            <p:cNvSpPr/>
            <p:nvPr/>
          </p:nvSpPr>
          <p:spPr>
            <a:xfrm>
              <a:off x="0" y="660400"/>
              <a:ext cx="9180945" cy="4867564"/>
            </a:xfrm>
            <a:prstGeom prst="rect">
              <a:avLst/>
            </a:prstGeom>
            <a:no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87" name="TextBox 86"/>
          <p:cNvSpPr txBox="1"/>
          <p:nvPr/>
        </p:nvSpPr>
        <p:spPr>
          <a:xfrm>
            <a:off x="9281345" y="660400"/>
            <a:ext cx="2872509" cy="590931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What was not fully shown in this diagram?</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parental mean is taken from two homo-</a:t>
            </a:r>
            <a:r>
              <a:rPr lang="en-GB" dirty="0" err="1">
                <a:latin typeface="Arial" panose="020B0604020202020204" pitchFamily="34" charset="0"/>
                <a:cs typeface="Arial" panose="020B0604020202020204" pitchFamily="34" charset="0"/>
              </a:rPr>
              <a:t>zygous</a:t>
            </a:r>
            <a:r>
              <a:rPr lang="en-GB" dirty="0">
                <a:latin typeface="Arial" panose="020B0604020202020204" pitchFamily="34" charset="0"/>
                <a:cs typeface="Arial" panose="020B0604020202020204" pitchFamily="34" charset="0"/>
              </a:rPr>
              <a:t> parents (</a:t>
            </a:r>
            <a:r>
              <a:rPr lang="en-GB" dirty="0" err="1">
                <a:latin typeface="Arial" panose="020B0604020202020204" pitchFamily="34" charset="0"/>
                <a:cs typeface="Arial" panose="020B0604020202020204" pitchFamily="34" charset="0"/>
              </a:rPr>
              <a:t>unre-lated</a:t>
            </a:r>
            <a:r>
              <a:rPr lang="en-GB" dirty="0">
                <a:latin typeface="Arial" panose="020B0604020202020204" pitchFamily="34" charset="0"/>
                <a:cs typeface="Arial" panose="020B0604020202020204" pitchFamily="34" charset="0"/>
              </a:rPr>
              <a:t>, different from each other).</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F2 and F3 value is the mean of N=∞ random individuals of F2 or of F3; </a:t>
            </a:r>
            <a:r>
              <a:rPr lang="en-GB" dirty="0">
                <a:solidFill>
                  <a:srgbClr val="C00000"/>
                </a:solidFill>
                <a:latin typeface="Arial" panose="020B0604020202020204" pitchFamily="34" charset="0"/>
                <a:cs typeface="Arial" panose="020B0604020202020204" pitchFamily="34" charset="0"/>
              </a:rPr>
              <a:t>the segregation variance of these generations might be a point of consideration</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Further inbred genera-</a:t>
            </a:r>
            <a:r>
              <a:rPr lang="en-GB" dirty="0" err="1">
                <a:latin typeface="Arial" panose="020B0604020202020204" pitchFamily="34" charset="0"/>
                <a:cs typeface="Arial" panose="020B0604020202020204" pitchFamily="34" charset="0"/>
              </a:rPr>
              <a:t>tions</a:t>
            </a:r>
            <a:r>
              <a:rPr lang="en-GB" dirty="0">
                <a:latin typeface="Arial" panose="020B0604020202020204" pitchFamily="34" charset="0"/>
                <a:cs typeface="Arial" panose="020B0604020202020204" pitchFamily="34" charset="0"/>
              </a:rPr>
              <a:t> such as F4, F5 are not shown (inbred with F=7/8 and F=15/16 etc.) </a:t>
            </a:r>
          </a:p>
        </p:txBody>
      </p:sp>
      <p:sp>
        <p:nvSpPr>
          <p:cNvPr id="88" name="TextBox 87"/>
          <p:cNvSpPr txBox="1"/>
          <p:nvPr/>
        </p:nvSpPr>
        <p:spPr>
          <a:xfrm>
            <a:off x="62004" y="5629567"/>
            <a:ext cx="9149729" cy="92333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Be aware: The idea is that all generations are tested in same environment(s), although our plants are mostly </a:t>
            </a:r>
            <a:r>
              <a:rPr lang="en-GB" dirty="0">
                <a:latin typeface="Arial" panose="020B0604020202020204" pitchFamily="34" charset="0"/>
                <a:cs typeface="Arial" panose="020B0604020202020204" pitchFamily="34" charset="0"/>
              </a:rPr>
              <a:t>annuals</a:t>
            </a:r>
            <a:r>
              <a:rPr lang="en-GB" dirty="0">
                <a:solidFill>
                  <a:schemeClr val="tx1">
                    <a:lumMod val="50000"/>
                    <a:lumOff val="50000"/>
                  </a:schemeClr>
                </a:solidFill>
                <a:latin typeface="Arial" panose="020B0604020202020204" pitchFamily="34" charset="0"/>
                <a:cs typeface="Arial" panose="020B0604020202020204" pitchFamily="34" charset="0"/>
              </a:rPr>
              <a:t> and parents usually are dead as offspring live. What we thus compare is sown partly or fully from stored seed of P1, P2, F1, F2 and F3 etc.</a:t>
            </a:r>
          </a:p>
        </p:txBody>
      </p:sp>
      <p:sp>
        <p:nvSpPr>
          <p:cNvPr id="7" name="Right Triangle 6"/>
          <p:cNvSpPr/>
          <p:nvPr/>
        </p:nvSpPr>
        <p:spPr>
          <a:xfrm>
            <a:off x="2405" y="6642100"/>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 name="TextBox 76"/>
          <p:cNvSpPr txBox="1"/>
          <p:nvPr/>
        </p:nvSpPr>
        <p:spPr>
          <a:xfrm>
            <a:off x="40839" y="694269"/>
            <a:ext cx="1153602"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Brünjes, 2017</a:t>
            </a:r>
            <a:endParaRPr lang="en-GB" dirty="0">
              <a:latin typeface="Arial" panose="020B0604020202020204" pitchFamily="34" charset="0"/>
              <a:cs typeface="Arial" panose="020B0604020202020204" pitchFamily="34" charset="0"/>
            </a:endParaRPr>
          </a:p>
        </p:txBody>
      </p:sp>
      <p:pic>
        <p:nvPicPr>
          <p:cNvPr id="93" name="Picture 40" descr="normal"/>
          <p:cNvPicPr>
            <a:picLocks noChangeAspect="1" noChangeArrowheads="1"/>
          </p:cNvPicPr>
          <p:nvPr/>
        </p:nvPicPr>
        <p:blipFill>
          <a:blip r:embed="rId2">
            <a:duotone>
              <a:schemeClr val="accent2">
                <a:shade val="45000"/>
                <a:satMod val="135000"/>
              </a:schemeClr>
              <a:prstClr val="white"/>
            </a:duotone>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3265678" y="1388404"/>
            <a:ext cx="3082744" cy="3043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 name="Rectangle 95"/>
          <p:cNvSpPr/>
          <p:nvPr/>
        </p:nvSpPr>
        <p:spPr>
          <a:xfrm>
            <a:off x="3367296" y="4128655"/>
            <a:ext cx="182407" cy="249568"/>
          </a:xfrm>
          <a:prstGeom prst="rect">
            <a:avLst/>
          </a:prstGeom>
          <a:solidFill>
            <a:srgbClr val="99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6129903" y="1105893"/>
            <a:ext cx="1697494" cy="1465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Rectangle 88"/>
          <p:cNvSpPr/>
          <p:nvPr/>
        </p:nvSpPr>
        <p:spPr>
          <a:xfrm>
            <a:off x="5201199" y="1358304"/>
            <a:ext cx="1282846" cy="1798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6201834" y="2523067"/>
            <a:ext cx="133889" cy="5462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Rectangle 91"/>
          <p:cNvSpPr/>
          <p:nvPr/>
        </p:nvSpPr>
        <p:spPr>
          <a:xfrm>
            <a:off x="6133013" y="2324627"/>
            <a:ext cx="148220" cy="1605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Rectangle 93"/>
          <p:cNvSpPr/>
          <p:nvPr/>
        </p:nvSpPr>
        <p:spPr>
          <a:xfrm>
            <a:off x="5363637" y="2839041"/>
            <a:ext cx="521580" cy="1605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Textfeld 5">
            <a:extLst>
              <a:ext uri="{FF2B5EF4-FFF2-40B4-BE49-F238E27FC236}">
                <a16:creationId xmlns:a16="http://schemas.microsoft.com/office/drawing/2014/main" id="{71F8AA33-EB04-4138-9F06-FAC30193A03D}"/>
              </a:ext>
            </a:extLst>
          </p:cNvPr>
          <p:cNvSpPr txBox="1"/>
          <p:nvPr/>
        </p:nvSpPr>
        <p:spPr>
          <a:xfrm>
            <a:off x="47729" y="1511993"/>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20</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8004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3"/>
                                        </p:tgtEl>
                                        <p:attrNameLst>
                                          <p:attrName>style.visibility</p:attrName>
                                        </p:attrNameLst>
                                      </p:cBhvr>
                                      <p:to>
                                        <p:strVal val="visible"/>
                                      </p:to>
                                    </p:set>
                                    <p:animEffect transition="in" filter="wipe(left)">
                                      <p:cBhvr>
                                        <p:cTn id="7" dur="2000"/>
                                        <p:tgtEl>
                                          <p:spTgt spid="93"/>
                                        </p:tgtEl>
                                      </p:cBhvr>
                                    </p:animEffect>
                                  </p:childTnLst>
                                </p:cTn>
                              </p:par>
                              <p:par>
                                <p:cTn id="8" presetID="22" presetClass="entr" presetSubtype="8" fill="hold" nodeType="withEffect">
                                  <p:stCondLst>
                                    <p:cond delay="0"/>
                                  </p:stCondLst>
                                  <p:childTnLst>
                                    <p:set>
                                      <p:cBhvr>
                                        <p:cTn id="9" dur="1" fill="hold">
                                          <p:stCondLst>
                                            <p:cond delay="0"/>
                                          </p:stCondLst>
                                        </p:cTn>
                                        <p:tgtEl>
                                          <p:spTgt spid="83"/>
                                        </p:tgtEl>
                                        <p:attrNameLst>
                                          <p:attrName>style.visibility</p:attrName>
                                        </p:attrNameLst>
                                      </p:cBhvr>
                                      <p:to>
                                        <p:strVal val="visible"/>
                                      </p:to>
                                    </p:set>
                                    <p:animEffect transition="in" filter="wipe(left)">
                                      <p:cBhvr>
                                        <p:cTn id="10" dur="40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44016" y="980728"/>
            <a:ext cx="8964488" cy="5877272"/>
            <a:chOff x="144016" y="980728"/>
            <a:chExt cx="8964488" cy="5877272"/>
          </a:xfrm>
        </p:grpSpPr>
        <p:grpSp>
          <p:nvGrpSpPr>
            <p:cNvPr id="2" name="Group 1"/>
            <p:cNvGrpSpPr/>
            <p:nvPr/>
          </p:nvGrpSpPr>
          <p:grpSpPr>
            <a:xfrm>
              <a:off x="179512" y="1014520"/>
              <a:ext cx="7893853" cy="5760000"/>
              <a:chOff x="35496" y="408833"/>
              <a:chExt cx="7956503" cy="5760000"/>
            </a:xfrm>
          </p:grpSpPr>
          <p:pic>
            <p:nvPicPr>
              <p:cNvPr id="3" name="Picture 2"/>
              <p:cNvPicPr>
                <a:picLocks noChangeAspect="1"/>
              </p:cNvPicPr>
              <p:nvPr/>
            </p:nvPicPr>
            <p:blipFill>
              <a:blip r:embed="rId2"/>
              <a:stretch>
                <a:fillRect/>
              </a:stretch>
            </p:blipFill>
            <p:spPr>
              <a:xfrm>
                <a:off x="35496" y="408833"/>
                <a:ext cx="7956503" cy="5760000"/>
              </a:xfrm>
              <a:prstGeom prst="rect">
                <a:avLst/>
              </a:prstGeom>
            </p:spPr>
          </p:pic>
          <p:sp>
            <p:nvSpPr>
              <p:cNvPr id="4" name="TextBox 3"/>
              <p:cNvSpPr txBox="1"/>
              <p:nvPr/>
            </p:nvSpPr>
            <p:spPr>
              <a:xfrm>
                <a:off x="35497" y="408833"/>
                <a:ext cx="3193498"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Genetics 116 113-125 (1987) </a:t>
                </a:r>
              </a:p>
            </p:txBody>
          </p:sp>
          <p:sp>
            <p:nvSpPr>
              <p:cNvPr id="5" name="Rectangle 4"/>
              <p:cNvSpPr/>
              <p:nvPr/>
            </p:nvSpPr>
            <p:spPr>
              <a:xfrm>
                <a:off x="323528" y="5589240"/>
                <a:ext cx="1080120"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6" name="Rectangle 5"/>
            <p:cNvSpPr/>
            <p:nvPr/>
          </p:nvSpPr>
          <p:spPr>
            <a:xfrm>
              <a:off x="5796136" y="1340768"/>
              <a:ext cx="3312368" cy="55172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p:cNvSpPr/>
            <p:nvPr/>
          </p:nvSpPr>
          <p:spPr>
            <a:xfrm>
              <a:off x="144016" y="980728"/>
              <a:ext cx="5868144" cy="5793792"/>
            </a:xfrm>
            <a:prstGeom prst="rect">
              <a:avLst/>
            </a:prstGeom>
            <a:noFill/>
            <a:ln>
              <a:solidFill>
                <a:schemeClr val="bg1">
                  <a:lumMod val="9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9" name="Rectangle 8"/>
          <p:cNvSpPr/>
          <p:nvPr/>
        </p:nvSpPr>
        <p:spPr>
          <a:xfrm>
            <a:off x="6200222" y="1368078"/>
            <a:ext cx="5905254" cy="4154984"/>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dirty="0">
                <a:latin typeface="Arial" panose="020B0604020202020204" pitchFamily="34" charset="0"/>
                <a:cs typeface="Arial" panose="020B0604020202020204" pitchFamily="34" charset="0"/>
              </a:rPr>
              <a:t>Examining performance of plants that had from 2 up to 13 of 15 random marker loci in heterozygous status (as very rough proxy for the genome-wide level of hetero-zygosity) showed the importance of heterozygosity on trait expression (grain yield).</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It became obvious that level of heterozygosity plays a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large </a:t>
            </a:r>
            <a:r>
              <a:rPr lang="en-GB" dirty="0" err="1">
                <a:latin typeface="Arial" panose="020B0604020202020204" pitchFamily="34" charset="0"/>
                <a:cs typeface="Arial" panose="020B0604020202020204" pitchFamily="34" charset="0"/>
              </a:rPr>
              <a:t>rôle</a:t>
            </a:r>
            <a:r>
              <a:rPr lang="en-GB" dirty="0">
                <a:latin typeface="Arial" panose="020B0604020202020204" pitchFamily="34" charset="0"/>
                <a:cs typeface="Arial" panose="020B0604020202020204" pitchFamily="34" charset="0"/>
              </a:rPr>
              <a:t> in expression of grain yield.</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This is in parallel to the finding that yield in F1 (highly heterozygous) is usually larger than in its homozygous parents and falls from such F1 across F2 and F3 </a:t>
            </a:r>
            <a:r>
              <a:rPr lang="en-GB" i="1" dirty="0">
                <a:solidFill>
                  <a:schemeClr val="tx1">
                    <a:lumMod val="50000"/>
                    <a:lumOff val="50000"/>
                  </a:schemeClr>
                </a:solidFill>
                <a:latin typeface="Arial" panose="020B0604020202020204" pitchFamily="34" charset="0"/>
                <a:cs typeface="Arial" panose="020B0604020202020204" pitchFamily="34" charset="0"/>
              </a:rPr>
              <a:t>et cetera </a:t>
            </a:r>
            <a:r>
              <a:rPr lang="en-GB" dirty="0">
                <a:solidFill>
                  <a:schemeClr val="tx1">
                    <a:lumMod val="50000"/>
                    <a:lumOff val="50000"/>
                  </a:schemeClr>
                </a:solidFill>
                <a:latin typeface="Arial" panose="020B0604020202020204" pitchFamily="34" charset="0"/>
                <a:cs typeface="Arial" panose="020B0604020202020204" pitchFamily="34" charset="0"/>
              </a:rPr>
              <a:t>down to F∞. Take note: Here the </a:t>
            </a:r>
            <a:r>
              <a:rPr lang="en-GB" dirty="0">
                <a:solidFill>
                  <a:srgbClr val="0000FF"/>
                </a:solidFill>
                <a:latin typeface="Arial" panose="020B0604020202020204" pitchFamily="34" charset="0"/>
                <a:cs typeface="Arial" panose="020B0604020202020204" pitchFamily="34" charset="0"/>
              </a:rPr>
              <a:t>variation in heterozygosity </a:t>
            </a:r>
            <a:r>
              <a:rPr lang="en-GB" dirty="0">
                <a:solidFill>
                  <a:schemeClr val="tx1">
                    <a:lumMod val="50000"/>
                    <a:lumOff val="50000"/>
                  </a:schemeClr>
                </a:solidFill>
                <a:latin typeface="Arial" panose="020B0604020202020204" pitchFamily="34" charset="0"/>
                <a:cs typeface="Arial" panose="020B0604020202020204" pitchFamily="34" charset="0"/>
              </a:rPr>
              <a:t>came from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segregation for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heterozygosity</a:t>
            </a:r>
            <a:r>
              <a:rPr lang="en-GB" dirty="0">
                <a:solidFill>
                  <a:srgbClr val="0000FF"/>
                </a:solidFill>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instead of creating variation in heterozygosity in a series of selfing-generations.</a:t>
            </a:r>
          </a:p>
        </p:txBody>
      </p:sp>
      <p:sp>
        <p:nvSpPr>
          <p:cNvPr id="10" name="Rectangle 9"/>
          <p:cNvSpPr/>
          <p:nvPr/>
        </p:nvSpPr>
        <p:spPr>
          <a:xfrm>
            <a:off x="6200222" y="5594762"/>
            <a:ext cx="5907121" cy="1200329"/>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r>
              <a:rPr lang="en-GB" dirty="0">
                <a:latin typeface="Arial" panose="020B0604020202020204" pitchFamily="34" charset="0"/>
                <a:cs typeface="Arial" panose="020B0604020202020204" pitchFamily="34" charset="0"/>
              </a:rPr>
              <a:t>F2 population of maize from F1 (CO159 x Tx303). Parents were very different for agronomic traits since one parents was developed in the Southern and the other in the Northern US corn belt region. </a:t>
            </a:r>
          </a:p>
        </p:txBody>
      </p:sp>
      <p:sp>
        <p:nvSpPr>
          <p:cNvPr id="12" name="TextBox 11"/>
          <p:cNvSpPr txBox="1"/>
          <p:nvPr/>
        </p:nvSpPr>
        <p:spPr>
          <a:xfrm>
            <a:off x="72000" y="36000"/>
            <a:ext cx="1203347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Experimental data on Heterozygosity </a:t>
            </a:r>
            <a:r>
              <a:rPr lang="en-GB" sz="2400" i="1" dirty="0">
                <a:latin typeface="Arial" panose="020B0604020202020204" pitchFamily="34" charset="0"/>
                <a:cs typeface="Arial" panose="020B0604020202020204" pitchFamily="34" charset="0"/>
              </a:rPr>
              <a:t>versus</a:t>
            </a:r>
            <a:r>
              <a:rPr lang="en-GB" sz="2400" dirty="0">
                <a:latin typeface="Arial" panose="020B0604020202020204" pitchFamily="34" charset="0"/>
                <a:cs typeface="Arial" panose="020B0604020202020204" pitchFamily="34" charset="0"/>
              </a:rPr>
              <a:t> Yield (and Heterosis) in an F2-Population</a:t>
            </a:r>
          </a:p>
        </p:txBody>
      </p:sp>
      <p:sp>
        <p:nvSpPr>
          <p:cNvPr id="7" name="Rounded Rectangle 6"/>
          <p:cNvSpPr/>
          <p:nvPr/>
        </p:nvSpPr>
        <p:spPr>
          <a:xfrm>
            <a:off x="2353733" y="6474493"/>
            <a:ext cx="3217334" cy="284303"/>
          </a:xfrm>
          <a:prstGeom prst="roundRect">
            <a:avLst/>
          </a:prstGeom>
          <a:noFill/>
          <a:ln w="190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ounded Rectangle 13"/>
          <p:cNvSpPr/>
          <p:nvPr/>
        </p:nvSpPr>
        <p:spPr>
          <a:xfrm>
            <a:off x="6186433" y="5613074"/>
            <a:ext cx="5556837" cy="1165607"/>
          </a:xfrm>
          <a:prstGeom prst="roundRect">
            <a:avLst/>
          </a:prstGeom>
          <a:noFill/>
          <a:ln w="190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feld 5">
            <a:extLst>
              <a:ext uri="{FF2B5EF4-FFF2-40B4-BE49-F238E27FC236}">
                <a16:creationId xmlns:a16="http://schemas.microsoft.com/office/drawing/2014/main" id="{23C36291-2D07-4B34-9EC3-F55E9FAFEB33}"/>
              </a:ext>
            </a:extLst>
          </p:cNvPr>
          <p:cNvSpPr txBox="1"/>
          <p:nvPr/>
        </p:nvSpPr>
        <p:spPr>
          <a:xfrm>
            <a:off x="11213274" y="661926"/>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21</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91975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down)">
                                      <p:cBhvr>
                                        <p:cTn id="23" dur="580">
                                          <p:stCondLst>
                                            <p:cond delay="0"/>
                                          </p:stCondLst>
                                        </p:cTn>
                                        <p:tgtEl>
                                          <p:spTgt spid="14"/>
                                        </p:tgtEl>
                                      </p:cBhvr>
                                    </p:animEffect>
                                    <p:anim calcmode="lin" valueType="num">
                                      <p:cBhvr>
                                        <p:cTn id="24"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29" dur="26">
                                          <p:stCondLst>
                                            <p:cond delay="650"/>
                                          </p:stCondLst>
                                        </p:cTn>
                                        <p:tgtEl>
                                          <p:spTgt spid="14"/>
                                        </p:tgtEl>
                                      </p:cBhvr>
                                      <p:to x="100000" y="60000"/>
                                    </p:animScale>
                                    <p:animScale>
                                      <p:cBhvr>
                                        <p:cTn id="30" dur="166" decel="50000">
                                          <p:stCondLst>
                                            <p:cond delay="676"/>
                                          </p:stCondLst>
                                        </p:cTn>
                                        <p:tgtEl>
                                          <p:spTgt spid="14"/>
                                        </p:tgtEl>
                                      </p:cBhvr>
                                      <p:to x="100000" y="100000"/>
                                    </p:animScale>
                                    <p:animScale>
                                      <p:cBhvr>
                                        <p:cTn id="31" dur="26">
                                          <p:stCondLst>
                                            <p:cond delay="1312"/>
                                          </p:stCondLst>
                                        </p:cTn>
                                        <p:tgtEl>
                                          <p:spTgt spid="14"/>
                                        </p:tgtEl>
                                      </p:cBhvr>
                                      <p:to x="100000" y="80000"/>
                                    </p:animScale>
                                    <p:animScale>
                                      <p:cBhvr>
                                        <p:cTn id="32" dur="166" decel="50000">
                                          <p:stCondLst>
                                            <p:cond delay="1338"/>
                                          </p:stCondLst>
                                        </p:cTn>
                                        <p:tgtEl>
                                          <p:spTgt spid="14"/>
                                        </p:tgtEl>
                                      </p:cBhvr>
                                      <p:to x="100000" y="100000"/>
                                    </p:animScale>
                                    <p:animScale>
                                      <p:cBhvr>
                                        <p:cTn id="33" dur="26">
                                          <p:stCondLst>
                                            <p:cond delay="1642"/>
                                          </p:stCondLst>
                                        </p:cTn>
                                        <p:tgtEl>
                                          <p:spTgt spid="14"/>
                                        </p:tgtEl>
                                      </p:cBhvr>
                                      <p:to x="100000" y="90000"/>
                                    </p:animScale>
                                    <p:animScale>
                                      <p:cBhvr>
                                        <p:cTn id="34" dur="166" decel="50000">
                                          <p:stCondLst>
                                            <p:cond delay="1668"/>
                                          </p:stCondLst>
                                        </p:cTn>
                                        <p:tgtEl>
                                          <p:spTgt spid="14"/>
                                        </p:tgtEl>
                                      </p:cBhvr>
                                      <p:to x="100000" y="100000"/>
                                    </p:animScale>
                                    <p:animScale>
                                      <p:cBhvr>
                                        <p:cTn id="35" dur="26">
                                          <p:stCondLst>
                                            <p:cond delay="1808"/>
                                          </p:stCondLst>
                                        </p:cTn>
                                        <p:tgtEl>
                                          <p:spTgt spid="14"/>
                                        </p:tgtEl>
                                      </p:cBhvr>
                                      <p:to x="100000" y="95000"/>
                                    </p:animScale>
                                    <p:animScale>
                                      <p:cBhvr>
                                        <p:cTn id="36" dur="166" decel="50000">
                                          <p:stCondLst>
                                            <p:cond delay="1834"/>
                                          </p:stCondLst>
                                        </p:cTn>
                                        <p:tgtEl>
                                          <p:spTgt spid="1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42"/>
          <p:cNvSpPr txBox="1"/>
          <p:nvPr/>
        </p:nvSpPr>
        <p:spPr>
          <a:xfrm>
            <a:off x="6021133" y="3617558"/>
            <a:ext cx="6129869" cy="313932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indent="342900">
              <a:buAutoNum type="arabicParenBoth"/>
            </a:pPr>
            <a:r>
              <a:rPr lang="en-GB" dirty="0">
                <a:latin typeface="Arial" panose="020B0604020202020204" pitchFamily="34" charset="0"/>
                <a:cs typeface="Arial" panose="020B0604020202020204" pitchFamily="34" charset="0"/>
              </a:rPr>
              <a:t>If homozygous parents vary for pairwise relatedness </a:t>
            </a:r>
            <a:r>
              <a:rPr lang="en-GB" dirty="0">
                <a:latin typeface="Lucida Handwriting" panose="03010101010101010101" pitchFamily="66" charset="0"/>
                <a:cs typeface="Arial" panose="020B0604020202020204" pitchFamily="34" charset="0"/>
              </a:rPr>
              <a:t>f</a:t>
            </a:r>
            <a:r>
              <a:rPr lang="en-GB" dirty="0">
                <a:latin typeface="Arial" panose="020B0604020202020204" pitchFamily="34" charset="0"/>
                <a:cs typeface="Arial" panose="020B0604020202020204" pitchFamily="34" charset="0"/>
              </a:rPr>
              <a:t> , then their offspring vary accordingly (r=high) for F, thus for heterozygosity and for share of heterosis. </a:t>
            </a:r>
            <a:endParaRPr lang="en-GB" dirty="0">
              <a:solidFill>
                <a:srgbClr val="0000FF"/>
              </a:solidFill>
              <a:latin typeface="Arial" panose="020B0604020202020204" pitchFamily="34" charset="0"/>
              <a:cs typeface="Arial" panose="020B0604020202020204" pitchFamily="34" charset="0"/>
            </a:endParaRPr>
          </a:p>
          <a:p>
            <a:pPr indent="342900">
              <a:buAutoNum type="arabicParenBoth"/>
            </a:pPr>
            <a:r>
              <a:rPr lang="en-GB" dirty="0">
                <a:solidFill>
                  <a:srgbClr val="0000FF"/>
                </a:solidFill>
                <a:latin typeface="Arial" panose="020B0604020202020204" pitchFamily="34" charset="0"/>
                <a:cs typeface="Arial" panose="020B0604020202020204" pitchFamily="34" charset="0"/>
              </a:rPr>
              <a:t>Within</a:t>
            </a:r>
            <a:r>
              <a:rPr lang="en-GB" dirty="0">
                <a:latin typeface="Arial" panose="020B0604020202020204" pitchFamily="34" charset="0"/>
                <a:cs typeface="Arial" panose="020B0604020202020204" pitchFamily="34" charset="0"/>
              </a:rPr>
              <a:t> a given gene pool, there are very probably </a:t>
            </a:r>
            <a:r>
              <a:rPr lang="en-GB" dirty="0">
                <a:solidFill>
                  <a:schemeClr val="tx1">
                    <a:lumMod val="50000"/>
                    <a:lumOff val="50000"/>
                  </a:schemeClr>
                </a:solidFill>
                <a:latin typeface="Arial" panose="020B0604020202020204" pitchFamily="34" charset="0"/>
                <a:cs typeface="Arial" panose="020B0604020202020204" pitchFamily="34" charset="0"/>
              </a:rPr>
              <a:t>(small, hidden, unknown)</a:t>
            </a:r>
            <a:r>
              <a:rPr lang="en-GB" dirty="0">
                <a:latin typeface="Arial" panose="020B0604020202020204" pitchFamily="34" charset="0"/>
                <a:cs typeface="Arial" panose="020B0604020202020204" pitchFamily="34" charset="0"/>
              </a:rPr>
              <a:t> differences in relatedness, this translates into </a:t>
            </a:r>
            <a:r>
              <a:rPr lang="en-GB" dirty="0">
                <a:solidFill>
                  <a:schemeClr val="tx1">
                    <a:lumMod val="50000"/>
                    <a:lumOff val="50000"/>
                  </a:schemeClr>
                </a:solidFill>
                <a:latin typeface="Arial" panose="020B0604020202020204" pitchFamily="34" charset="0"/>
                <a:cs typeface="Arial" panose="020B0604020202020204" pitchFamily="34" charset="0"/>
              </a:rPr>
              <a:t>(some)</a:t>
            </a:r>
            <a:r>
              <a:rPr lang="en-GB" dirty="0">
                <a:latin typeface="Arial" panose="020B0604020202020204" pitchFamily="34" charset="0"/>
                <a:cs typeface="Arial" panose="020B0604020202020204" pitchFamily="34" charset="0"/>
              </a:rPr>
              <a:t> correlated variation of </a:t>
            </a:r>
            <a:r>
              <a:rPr lang="en-GB" dirty="0" err="1">
                <a:latin typeface="Arial" panose="020B0604020202020204" pitchFamily="34" charset="0"/>
                <a:cs typeface="Arial" panose="020B0604020202020204" pitchFamily="34" charset="0"/>
              </a:rPr>
              <a:t>heterozygo-sity</a:t>
            </a:r>
            <a:r>
              <a:rPr lang="en-GB" dirty="0">
                <a:latin typeface="Arial" panose="020B0604020202020204" pitchFamily="34" charset="0"/>
                <a:cs typeface="Arial" panose="020B0604020202020204" pitchFamily="34" charset="0"/>
              </a:rPr>
              <a:t> and heterosis.</a:t>
            </a:r>
            <a:endParaRPr lang="en-GB" dirty="0">
              <a:solidFill>
                <a:srgbClr val="FF0000"/>
              </a:solidFill>
              <a:latin typeface="Arial" panose="020B0604020202020204" pitchFamily="34" charset="0"/>
              <a:cs typeface="Arial" panose="020B0604020202020204" pitchFamily="34" charset="0"/>
            </a:endParaRPr>
          </a:p>
          <a:p>
            <a:pPr indent="342900">
              <a:buAutoNum type="arabicParenBoth"/>
            </a:pPr>
            <a:r>
              <a:rPr lang="en-GB" dirty="0">
                <a:solidFill>
                  <a:srgbClr val="FF0000"/>
                </a:solidFill>
                <a:latin typeface="Arial" panose="020B0604020202020204" pitchFamily="34" charset="0"/>
                <a:cs typeface="Arial" panose="020B0604020202020204" pitchFamily="34" charset="0"/>
              </a:rPr>
              <a:t>Crosses between</a:t>
            </a:r>
            <a:r>
              <a:rPr lang="en-GB" dirty="0">
                <a:latin typeface="Arial" panose="020B0604020202020204" pitchFamily="34" charset="0"/>
                <a:cs typeface="Arial" panose="020B0604020202020204" pitchFamily="34" charset="0"/>
              </a:rPr>
              <a:t> germplasm pools are with kinship </a:t>
            </a:r>
            <a:br>
              <a:rPr lang="en-GB" dirty="0">
                <a:latin typeface="Arial" panose="020B0604020202020204" pitchFamily="34" charset="0"/>
                <a:cs typeface="Arial" panose="020B0604020202020204" pitchFamily="34" charset="0"/>
              </a:rPr>
            </a:br>
            <a:r>
              <a:rPr lang="en-GB" dirty="0">
                <a:latin typeface="Lucida Handwriting" panose="03010101010101010101" pitchFamily="66" charset="0"/>
                <a:cs typeface="Arial" panose="020B0604020202020204" pitchFamily="34" charset="0"/>
              </a:rPr>
              <a:t>f</a:t>
            </a:r>
            <a:r>
              <a:rPr lang="en-GB" dirty="0">
                <a:latin typeface="Arial" panose="020B0604020202020204" pitchFamily="34" charset="0"/>
                <a:cs typeface="Arial" panose="020B0604020202020204" pitchFamily="34" charset="0"/>
              </a:rPr>
              <a:t> =0. Variation in parental distances is small, meaningless (r≈0). It does not translate into correlated variation of </a:t>
            </a:r>
            <a:r>
              <a:rPr lang="en-GB" dirty="0" err="1">
                <a:latin typeface="Arial" panose="020B0604020202020204" pitchFamily="34" charset="0"/>
                <a:cs typeface="Arial" panose="020B0604020202020204" pitchFamily="34" charset="0"/>
              </a:rPr>
              <a:t>heterosis</a:t>
            </a:r>
            <a:r>
              <a:rPr lang="en-GB" dirty="0">
                <a:latin typeface="Arial" panose="020B0604020202020204" pitchFamily="34" charset="0"/>
                <a:cs typeface="Arial" panose="020B0604020202020204" pitchFamily="34" charset="0"/>
              </a:rPr>
              <a:t> (&amp; performance).</a:t>
            </a:r>
          </a:p>
        </p:txBody>
      </p:sp>
      <p:sp>
        <p:nvSpPr>
          <p:cNvPr id="8" name="Textfeld 326"/>
          <p:cNvSpPr txBox="1"/>
          <p:nvPr/>
        </p:nvSpPr>
        <p:spPr>
          <a:xfrm>
            <a:off x="2405" y="49360"/>
            <a:ext cx="12147265"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Genetic distance of homozygous maize lines; heterosis of their offspring; and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the empirical correlation coefficient r between both parameters.</a:t>
            </a:r>
            <a:endParaRPr lang="en-GB" sz="2400" dirty="0"/>
          </a:p>
        </p:txBody>
      </p:sp>
      <p:sp>
        <p:nvSpPr>
          <p:cNvPr id="14" name="Rectangle 3"/>
          <p:cNvSpPr>
            <a:spLocks noChangeArrowheads="1"/>
          </p:cNvSpPr>
          <p:nvPr/>
        </p:nvSpPr>
        <p:spPr bwMode="auto">
          <a:xfrm>
            <a:off x="0" y="96510"/>
            <a:ext cx="65" cy="26417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6348" rIns="0" bIns="-634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Right Triangle 6"/>
          <p:cNvSpPr/>
          <p:nvPr/>
        </p:nvSpPr>
        <p:spPr>
          <a:xfrm>
            <a:off x="2405" y="6642100"/>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1" name="Group 30"/>
          <p:cNvGrpSpPr/>
          <p:nvPr/>
        </p:nvGrpSpPr>
        <p:grpSpPr>
          <a:xfrm>
            <a:off x="285604" y="989811"/>
            <a:ext cx="5410216" cy="5286148"/>
            <a:chOff x="23136" y="985578"/>
            <a:chExt cx="5410216" cy="5286148"/>
          </a:xfrm>
        </p:grpSpPr>
        <p:sp>
          <p:nvSpPr>
            <p:cNvPr id="2" name="Rectangle 1"/>
            <p:cNvSpPr/>
            <p:nvPr/>
          </p:nvSpPr>
          <p:spPr>
            <a:xfrm>
              <a:off x="544992" y="1236518"/>
              <a:ext cx="4320000" cy="4320000"/>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284064" y="5530963"/>
              <a:ext cx="521855" cy="369332"/>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0.0</a:t>
              </a:r>
              <a:endParaRPr lang="en-GB" dirty="0">
                <a:latin typeface="Arial" panose="020B0604020202020204" pitchFamily="34" charset="0"/>
                <a:cs typeface="Arial" panose="020B0604020202020204" pitchFamily="34" charset="0"/>
              </a:endParaRPr>
            </a:p>
          </p:txBody>
        </p:sp>
        <p:sp>
          <p:nvSpPr>
            <p:cNvPr id="12" name="TextBox 11"/>
            <p:cNvSpPr txBox="1"/>
            <p:nvPr/>
          </p:nvSpPr>
          <p:spPr>
            <a:xfrm>
              <a:off x="4680258" y="5530534"/>
              <a:ext cx="706845" cy="369332"/>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Max.</a:t>
              </a:r>
              <a:endParaRPr lang="en-GB" dirty="0">
                <a:latin typeface="Arial" panose="020B0604020202020204" pitchFamily="34" charset="0"/>
                <a:cs typeface="Arial" panose="020B0604020202020204" pitchFamily="34" charset="0"/>
              </a:endParaRPr>
            </a:p>
          </p:txBody>
        </p:sp>
        <p:sp>
          <p:nvSpPr>
            <p:cNvPr id="13" name="TextBox 12"/>
            <p:cNvSpPr txBox="1"/>
            <p:nvPr/>
          </p:nvSpPr>
          <p:spPr>
            <a:xfrm>
              <a:off x="67009" y="1084118"/>
              <a:ext cx="521855" cy="369332"/>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1.0</a:t>
              </a:r>
              <a:endParaRPr lang="en-GB" dirty="0">
                <a:latin typeface="Arial" panose="020B0604020202020204" pitchFamily="34" charset="0"/>
                <a:cs typeface="Arial" panose="020B0604020202020204" pitchFamily="34" charset="0"/>
              </a:endParaRPr>
            </a:p>
          </p:txBody>
        </p:sp>
        <p:sp>
          <p:nvSpPr>
            <p:cNvPr id="15" name="TextBox 14"/>
            <p:cNvSpPr txBox="1"/>
            <p:nvPr/>
          </p:nvSpPr>
          <p:spPr>
            <a:xfrm>
              <a:off x="23136" y="3211852"/>
              <a:ext cx="521855" cy="369332"/>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0.5</a:t>
              </a:r>
              <a:endParaRPr lang="en-GB" dirty="0">
                <a:latin typeface="Arial" panose="020B0604020202020204" pitchFamily="34" charset="0"/>
                <a:cs typeface="Arial" panose="020B0604020202020204" pitchFamily="34" charset="0"/>
              </a:endParaRPr>
            </a:p>
          </p:txBody>
        </p:sp>
        <p:sp>
          <p:nvSpPr>
            <p:cNvPr id="17" name="TextBox 16"/>
            <p:cNvSpPr txBox="1"/>
            <p:nvPr/>
          </p:nvSpPr>
          <p:spPr>
            <a:xfrm>
              <a:off x="4911497" y="1047173"/>
              <a:ext cx="521855" cy="369332"/>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0.0</a:t>
              </a:r>
              <a:endParaRPr lang="en-GB" dirty="0">
                <a:latin typeface="Arial" panose="020B0604020202020204" pitchFamily="34" charset="0"/>
                <a:cs typeface="Arial" panose="020B0604020202020204" pitchFamily="34" charset="0"/>
              </a:endParaRPr>
            </a:p>
          </p:txBody>
        </p:sp>
        <p:sp>
          <p:nvSpPr>
            <p:cNvPr id="18" name="TextBox 17"/>
            <p:cNvSpPr txBox="1"/>
            <p:nvPr/>
          </p:nvSpPr>
          <p:spPr>
            <a:xfrm>
              <a:off x="4867624" y="3211851"/>
              <a:ext cx="521855" cy="369332"/>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0.5</a:t>
              </a:r>
              <a:endParaRPr lang="en-GB" dirty="0">
                <a:latin typeface="Arial" panose="020B0604020202020204" pitchFamily="34" charset="0"/>
                <a:cs typeface="Arial" panose="020B0604020202020204" pitchFamily="34" charset="0"/>
              </a:endParaRPr>
            </a:p>
          </p:txBody>
        </p:sp>
        <p:sp>
          <p:nvSpPr>
            <p:cNvPr id="19" name="TextBox 18"/>
            <p:cNvSpPr txBox="1"/>
            <p:nvPr/>
          </p:nvSpPr>
          <p:spPr>
            <a:xfrm>
              <a:off x="4864992" y="5339586"/>
              <a:ext cx="521855" cy="369332"/>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1.0</a:t>
              </a:r>
              <a:endParaRPr lang="en-GB" dirty="0">
                <a:latin typeface="Arial" panose="020B0604020202020204" pitchFamily="34" charset="0"/>
                <a:cs typeface="Arial" panose="020B0604020202020204" pitchFamily="34" charset="0"/>
              </a:endParaRPr>
            </a:p>
          </p:txBody>
        </p:sp>
        <p:cxnSp>
          <p:nvCxnSpPr>
            <p:cNvPr id="5" name="Straight Connector 4"/>
            <p:cNvCxnSpPr>
              <a:stCxn id="15" idx="3"/>
              <a:endCxn id="2" idx="3"/>
            </p:cNvCxnSpPr>
            <p:nvPr/>
          </p:nvCxnSpPr>
          <p:spPr>
            <a:xfrm>
              <a:off x="544991" y="3396518"/>
              <a:ext cx="4320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Oval 24"/>
            <p:cNvSpPr/>
            <p:nvPr/>
          </p:nvSpPr>
          <p:spPr>
            <a:xfrm rot="18899750">
              <a:off x="-166680" y="2987401"/>
              <a:ext cx="5286148" cy="1282502"/>
            </a:xfrm>
            <a:prstGeom prst="ellipse">
              <a:avLst/>
            </a:prstGeom>
            <a:noFill/>
            <a:ln>
              <a:solidFill>
                <a:schemeClr val="tx1"/>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Freeform 26"/>
            <p:cNvSpPr/>
            <p:nvPr/>
          </p:nvSpPr>
          <p:spPr>
            <a:xfrm>
              <a:off x="1847273" y="1634836"/>
              <a:ext cx="2604654" cy="1856509"/>
            </a:xfrm>
            <a:custGeom>
              <a:avLst/>
              <a:gdLst>
                <a:gd name="connsiteX0" fmla="*/ 92363 w 2604654"/>
                <a:gd name="connsiteY0" fmla="*/ 1713346 h 1856509"/>
                <a:gd name="connsiteX1" fmla="*/ 0 w 2604654"/>
                <a:gd name="connsiteY1" fmla="*/ 1616364 h 1856509"/>
                <a:gd name="connsiteX2" fmla="*/ 1228436 w 2604654"/>
                <a:gd name="connsiteY2" fmla="*/ 508000 h 1856509"/>
                <a:gd name="connsiteX3" fmla="*/ 2087418 w 2604654"/>
                <a:gd name="connsiteY3" fmla="*/ 60037 h 1856509"/>
                <a:gd name="connsiteX4" fmla="*/ 2410691 w 2604654"/>
                <a:gd name="connsiteY4" fmla="*/ 0 h 1856509"/>
                <a:gd name="connsiteX5" fmla="*/ 2604654 w 2604654"/>
                <a:gd name="connsiteY5" fmla="*/ 184728 h 1856509"/>
                <a:gd name="connsiteX6" fmla="*/ 2516909 w 2604654"/>
                <a:gd name="connsiteY6" fmla="*/ 614219 h 1856509"/>
                <a:gd name="connsiteX7" fmla="*/ 2516909 w 2604654"/>
                <a:gd name="connsiteY7" fmla="*/ 655782 h 1856509"/>
                <a:gd name="connsiteX8" fmla="*/ 2189018 w 2604654"/>
                <a:gd name="connsiteY8" fmla="*/ 1205346 h 1856509"/>
                <a:gd name="connsiteX9" fmla="*/ 1814945 w 2604654"/>
                <a:gd name="connsiteY9" fmla="*/ 1713346 h 1856509"/>
                <a:gd name="connsiteX10" fmla="*/ 1671782 w 2604654"/>
                <a:gd name="connsiteY10" fmla="*/ 1856509 h 1856509"/>
                <a:gd name="connsiteX11" fmla="*/ 1616363 w 2604654"/>
                <a:gd name="connsiteY11" fmla="*/ 1764146 h 1856509"/>
                <a:gd name="connsiteX12" fmla="*/ 2041236 w 2604654"/>
                <a:gd name="connsiteY12" fmla="*/ 1256146 h 1856509"/>
                <a:gd name="connsiteX13" fmla="*/ 2493818 w 2604654"/>
                <a:gd name="connsiteY13" fmla="*/ 457200 h 1856509"/>
                <a:gd name="connsiteX14" fmla="*/ 2466109 w 2604654"/>
                <a:gd name="connsiteY14" fmla="*/ 180109 h 1856509"/>
                <a:gd name="connsiteX15" fmla="*/ 2336800 w 2604654"/>
                <a:gd name="connsiteY15" fmla="*/ 129309 h 1856509"/>
                <a:gd name="connsiteX16" fmla="*/ 2008909 w 2604654"/>
                <a:gd name="connsiteY16" fmla="*/ 226291 h 1856509"/>
                <a:gd name="connsiteX17" fmla="*/ 1971963 w 2604654"/>
                <a:gd name="connsiteY17" fmla="*/ 254000 h 1856509"/>
                <a:gd name="connsiteX18" fmla="*/ 1325418 w 2604654"/>
                <a:gd name="connsiteY18" fmla="*/ 591128 h 1856509"/>
                <a:gd name="connsiteX19" fmla="*/ 1316182 w 2604654"/>
                <a:gd name="connsiteY19" fmla="*/ 637309 h 1856509"/>
                <a:gd name="connsiteX20" fmla="*/ 882072 w 2604654"/>
                <a:gd name="connsiteY20" fmla="*/ 983673 h 1856509"/>
                <a:gd name="connsiteX21" fmla="*/ 369454 w 2604654"/>
                <a:gd name="connsiteY21" fmla="*/ 1390073 h 1856509"/>
                <a:gd name="connsiteX22" fmla="*/ 217054 w 2604654"/>
                <a:gd name="connsiteY22" fmla="*/ 1584037 h 1856509"/>
                <a:gd name="connsiteX23" fmla="*/ 92363 w 2604654"/>
                <a:gd name="connsiteY23" fmla="*/ 1713346 h 1856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604654" h="1856509">
                  <a:moveTo>
                    <a:pt x="92363" y="1713346"/>
                  </a:moveTo>
                  <a:lnTo>
                    <a:pt x="0" y="1616364"/>
                  </a:lnTo>
                  <a:lnTo>
                    <a:pt x="1228436" y="508000"/>
                  </a:lnTo>
                  <a:lnTo>
                    <a:pt x="2087418" y="60037"/>
                  </a:lnTo>
                  <a:lnTo>
                    <a:pt x="2410691" y="0"/>
                  </a:lnTo>
                  <a:lnTo>
                    <a:pt x="2604654" y="184728"/>
                  </a:lnTo>
                  <a:lnTo>
                    <a:pt x="2516909" y="614219"/>
                  </a:lnTo>
                  <a:lnTo>
                    <a:pt x="2516909" y="655782"/>
                  </a:lnTo>
                  <a:lnTo>
                    <a:pt x="2189018" y="1205346"/>
                  </a:lnTo>
                  <a:lnTo>
                    <a:pt x="1814945" y="1713346"/>
                  </a:lnTo>
                  <a:lnTo>
                    <a:pt x="1671782" y="1856509"/>
                  </a:lnTo>
                  <a:lnTo>
                    <a:pt x="1616363" y="1764146"/>
                  </a:lnTo>
                  <a:lnTo>
                    <a:pt x="2041236" y="1256146"/>
                  </a:lnTo>
                  <a:lnTo>
                    <a:pt x="2493818" y="457200"/>
                  </a:lnTo>
                  <a:lnTo>
                    <a:pt x="2466109" y="180109"/>
                  </a:lnTo>
                  <a:lnTo>
                    <a:pt x="2336800" y="129309"/>
                  </a:lnTo>
                  <a:lnTo>
                    <a:pt x="2008909" y="226291"/>
                  </a:lnTo>
                  <a:lnTo>
                    <a:pt x="1971963" y="254000"/>
                  </a:lnTo>
                  <a:lnTo>
                    <a:pt x="1325418" y="591128"/>
                  </a:lnTo>
                  <a:lnTo>
                    <a:pt x="1316182" y="637309"/>
                  </a:lnTo>
                  <a:lnTo>
                    <a:pt x="882072" y="983673"/>
                  </a:lnTo>
                  <a:lnTo>
                    <a:pt x="369454" y="1390073"/>
                  </a:lnTo>
                  <a:lnTo>
                    <a:pt x="217054" y="1584037"/>
                  </a:lnTo>
                  <a:lnTo>
                    <a:pt x="92363" y="171334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rot="19654191">
              <a:off x="1717634" y="2744540"/>
              <a:ext cx="1974716" cy="128250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2769913" y="2013401"/>
              <a:ext cx="1368000" cy="136800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4013244" y="2681228"/>
              <a:ext cx="720000" cy="720000"/>
            </a:xfrm>
            <a:prstGeom prst="ellipse">
              <a:avLst/>
            </a:prstGeom>
            <a:noFill/>
            <a:ln w="28575">
              <a:solidFill>
                <a:schemeClr val="tx1">
                  <a:lumMod val="50000"/>
                  <a:lumOff val="50000"/>
                </a:schemeClr>
              </a:solidFill>
              <a:prstDash val="sysDo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0" name="Straight Connector 19"/>
            <p:cNvCxnSpPr>
              <a:endCxn id="2" idx="0"/>
            </p:cNvCxnSpPr>
            <p:nvPr/>
          </p:nvCxnSpPr>
          <p:spPr>
            <a:xfrm flipV="1">
              <a:off x="2704991" y="1236518"/>
              <a:ext cx="1" cy="432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a:stCxn id="32" idx="2"/>
            </p:cNvCxnSpPr>
            <p:nvPr/>
          </p:nvCxnSpPr>
          <p:spPr>
            <a:xfrm flipV="1">
              <a:off x="555020" y="1236518"/>
              <a:ext cx="4289210" cy="4307223"/>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sp>
        <p:nvSpPr>
          <p:cNvPr id="32" name="Right Triangle 31"/>
          <p:cNvSpPr/>
          <p:nvPr/>
        </p:nvSpPr>
        <p:spPr>
          <a:xfrm>
            <a:off x="817488" y="5384246"/>
            <a:ext cx="144292" cy="159495"/>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Box 34"/>
          <p:cNvSpPr txBox="1"/>
          <p:nvPr/>
        </p:nvSpPr>
        <p:spPr>
          <a:xfrm>
            <a:off x="1345386" y="4087196"/>
            <a:ext cx="498764" cy="369332"/>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(1)</a:t>
            </a:r>
            <a:endParaRPr lang="en-GB" dirty="0">
              <a:latin typeface="Arial" panose="020B0604020202020204" pitchFamily="34" charset="0"/>
              <a:cs typeface="Arial" panose="020B0604020202020204" pitchFamily="34" charset="0"/>
            </a:endParaRPr>
          </a:p>
        </p:txBody>
      </p:sp>
      <p:sp>
        <p:nvSpPr>
          <p:cNvPr id="36" name="TextBox 35"/>
          <p:cNvSpPr txBox="1"/>
          <p:nvPr/>
        </p:nvSpPr>
        <p:spPr>
          <a:xfrm>
            <a:off x="2312298" y="3044280"/>
            <a:ext cx="498764" cy="369332"/>
          </a:xfrm>
          <a:prstGeom prst="rect">
            <a:avLst/>
          </a:prstGeom>
          <a:noFill/>
        </p:spPr>
        <p:txBody>
          <a:bodyPr wrap="square" rtlCol="0">
            <a:spAutoFit/>
          </a:bodyPr>
          <a:lstStyle/>
          <a:p>
            <a:r>
              <a:rPr lang="de-DE" dirty="0">
                <a:solidFill>
                  <a:srgbClr val="0000FF"/>
                </a:solidFill>
                <a:latin typeface="Arial" panose="020B0604020202020204" pitchFamily="34" charset="0"/>
                <a:cs typeface="Arial" panose="020B0604020202020204" pitchFamily="34" charset="0"/>
              </a:rPr>
              <a:t>(2)</a:t>
            </a:r>
            <a:endParaRPr lang="en-GB" dirty="0">
              <a:solidFill>
                <a:srgbClr val="0000FF"/>
              </a:solidFill>
              <a:latin typeface="Arial" panose="020B0604020202020204" pitchFamily="34" charset="0"/>
              <a:cs typeface="Arial" panose="020B0604020202020204" pitchFamily="34" charset="0"/>
            </a:endParaRPr>
          </a:p>
        </p:txBody>
      </p:sp>
      <p:sp>
        <p:nvSpPr>
          <p:cNvPr id="37" name="TextBox 36"/>
          <p:cNvSpPr txBox="1"/>
          <p:nvPr/>
        </p:nvSpPr>
        <p:spPr>
          <a:xfrm>
            <a:off x="3400769" y="2087091"/>
            <a:ext cx="498764" cy="369332"/>
          </a:xfrm>
          <a:prstGeom prst="rect">
            <a:avLst/>
          </a:prstGeom>
          <a:noFill/>
        </p:spPr>
        <p:txBody>
          <a:bodyPr wrap="square" rtlCol="0">
            <a:spAutoFit/>
          </a:bodyPr>
          <a:lstStyle/>
          <a:p>
            <a:r>
              <a:rPr lang="de-DE" dirty="0">
                <a:solidFill>
                  <a:srgbClr val="FF0000"/>
                </a:solidFill>
                <a:latin typeface="Arial" panose="020B0604020202020204" pitchFamily="34" charset="0"/>
                <a:cs typeface="Arial" panose="020B0604020202020204" pitchFamily="34" charset="0"/>
              </a:rPr>
              <a:t>(3)</a:t>
            </a:r>
            <a:endParaRPr lang="en-GB" dirty="0">
              <a:solidFill>
                <a:srgbClr val="FF0000"/>
              </a:solidFill>
              <a:latin typeface="Arial" panose="020B0604020202020204" pitchFamily="34" charset="0"/>
              <a:cs typeface="Arial" panose="020B0604020202020204" pitchFamily="34" charset="0"/>
            </a:endParaRPr>
          </a:p>
        </p:txBody>
      </p:sp>
      <p:sp>
        <p:nvSpPr>
          <p:cNvPr id="38" name="TextBox 37"/>
          <p:cNvSpPr txBox="1"/>
          <p:nvPr/>
        </p:nvSpPr>
        <p:spPr>
          <a:xfrm>
            <a:off x="4421059" y="3012069"/>
            <a:ext cx="498764" cy="369332"/>
          </a:xfrm>
          <a:prstGeom prst="rect">
            <a:avLst/>
          </a:prstGeom>
          <a:noFill/>
        </p:spPr>
        <p:txBody>
          <a:bodyPr wrap="square" rtlCol="0">
            <a:spAutoFit/>
          </a:bodyPr>
          <a:lstStyle/>
          <a:p>
            <a:r>
              <a:rPr lang="de-DE" dirty="0">
                <a:solidFill>
                  <a:schemeClr val="tx1">
                    <a:lumMod val="50000"/>
                    <a:lumOff val="50000"/>
                  </a:schemeClr>
                </a:solidFill>
                <a:latin typeface="Arial" panose="020B0604020202020204" pitchFamily="34" charset="0"/>
                <a:cs typeface="Arial" panose="020B0604020202020204" pitchFamily="34" charset="0"/>
              </a:rPr>
              <a:t>(4)</a:t>
            </a:r>
            <a:endParaRPr lang="en-GB"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39" name="TextBox 38"/>
          <p:cNvSpPr txBox="1"/>
          <p:nvPr/>
        </p:nvSpPr>
        <p:spPr>
          <a:xfrm>
            <a:off x="5985178" y="936263"/>
            <a:ext cx="6164491" cy="258532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Schematic representation of parental genetic distances based on DNA-markers and kinship </a:t>
            </a:r>
            <a:r>
              <a:rPr lang="en-GB" dirty="0">
                <a:latin typeface="Lucida Handwriting" panose="03010101010101010101" pitchFamily="66" charset="0"/>
                <a:cs typeface="Arial" panose="020B0604020202020204" pitchFamily="34" charset="0"/>
              </a:rPr>
              <a:t>f</a:t>
            </a:r>
            <a:r>
              <a:rPr lang="en-GB" dirty="0">
                <a:latin typeface="Arial" panose="020B0604020202020204" pitchFamily="34" charset="0"/>
                <a:cs typeface="Arial" panose="020B0604020202020204" pitchFamily="34" charset="0"/>
              </a:rPr>
              <a:t> ; and share of heterosis which is realized in F1 hybrids when crossing two thus-specified parents. </a:t>
            </a:r>
          </a:p>
          <a:p>
            <a:r>
              <a:rPr lang="en-GB" dirty="0">
                <a:latin typeface="Arial" panose="020B0604020202020204" pitchFamily="34" charset="0"/>
                <a:cs typeface="Arial" panose="020B0604020202020204" pitchFamily="34" charset="0"/>
              </a:rPr>
              <a:t>(1) Crosses between more or less related parents. </a:t>
            </a:r>
            <a:br>
              <a:rPr lang="en-GB" dirty="0">
                <a:latin typeface="Arial" panose="020B0604020202020204" pitchFamily="34" charset="0"/>
                <a:cs typeface="Arial" panose="020B0604020202020204" pitchFamily="34" charset="0"/>
              </a:rPr>
            </a:br>
            <a:r>
              <a:rPr lang="en-GB" dirty="0">
                <a:solidFill>
                  <a:srgbClr val="0000FF"/>
                </a:solidFill>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Intra</a:t>
            </a:r>
            <a:r>
              <a:rPr lang="en-GB" dirty="0">
                <a:latin typeface="Arial" panose="020B0604020202020204" pitchFamily="34" charset="0"/>
                <a:cs typeface="Arial" panose="020B0604020202020204" pitchFamily="34" charset="0"/>
              </a:rPr>
              <a:t>-group crosses between unrelated parents. </a:t>
            </a:r>
          </a:p>
          <a:p>
            <a:r>
              <a:rPr lang="en-GB" dirty="0">
                <a:solidFill>
                  <a:srgbClr val="FF0000"/>
                </a:solidFill>
                <a:latin typeface="Arial" panose="020B0604020202020204" pitchFamily="34" charset="0"/>
                <a:cs typeface="Arial" panose="020B0604020202020204" pitchFamily="34" charset="0"/>
              </a:rPr>
              <a:t>(3)</a:t>
            </a:r>
            <a:r>
              <a:rPr lang="en-GB" dirty="0">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Inter</a:t>
            </a:r>
            <a:r>
              <a:rPr lang="en-GB" dirty="0">
                <a:latin typeface="Arial" panose="020B0604020202020204" pitchFamily="34" charset="0"/>
                <a:cs typeface="Arial" panose="020B0604020202020204" pitchFamily="34" charset="0"/>
              </a:rPr>
              <a:t>-group crosses with unrelated parents</a:t>
            </a:r>
            <a:br>
              <a:rPr lang="en-GB" dirty="0">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(4)</a:t>
            </a:r>
            <a:r>
              <a:rPr lang="en-GB" dirty="0">
                <a:latin typeface="Arial" panose="020B0604020202020204" pitchFamily="34" charset="0"/>
                <a:cs typeface="Arial" panose="020B0604020202020204" pitchFamily="34" charset="0"/>
              </a:rPr>
              <a:t> Inter-group crosses with over-optimum distance. Adapted from </a:t>
            </a:r>
            <a:r>
              <a:rPr lang="en-GB" dirty="0" err="1">
                <a:latin typeface="Arial" panose="020B0604020202020204" pitchFamily="34" charset="0"/>
                <a:cs typeface="Arial" panose="020B0604020202020204" pitchFamily="34" charset="0"/>
              </a:rPr>
              <a:t>Melchinger</a:t>
            </a:r>
            <a:r>
              <a:rPr lang="en-GB" dirty="0">
                <a:latin typeface="Arial" panose="020B0604020202020204" pitchFamily="34" charset="0"/>
                <a:cs typeface="Arial" panose="020B0604020202020204" pitchFamily="34" charset="0"/>
              </a:rPr>
              <a:t>, 1999  (</a:t>
            </a:r>
            <a:r>
              <a:rPr lang="en-GB" dirty="0">
                <a:latin typeface="Arial Narrow" panose="020B0606020202030204" pitchFamily="34" charset="0"/>
                <a:cs typeface="Arial" panose="020B0604020202020204" pitchFamily="34" charset="0"/>
              </a:rPr>
              <a:t>ISBN: 978-0-891-18255-9</a:t>
            </a:r>
            <a:r>
              <a:rPr lang="en-GB" dirty="0">
                <a:latin typeface="Arial" panose="020B0604020202020204" pitchFamily="34" charset="0"/>
                <a:cs typeface="Arial" panose="020B0604020202020204" pitchFamily="34" charset="0"/>
              </a:rPr>
              <a:t>).</a:t>
            </a:r>
          </a:p>
        </p:txBody>
      </p:sp>
      <p:sp>
        <p:nvSpPr>
          <p:cNvPr id="40" name="TextBox 39"/>
          <p:cNvSpPr txBox="1"/>
          <p:nvPr/>
        </p:nvSpPr>
        <p:spPr>
          <a:xfrm rot="16200000">
            <a:off x="3495954" y="3223314"/>
            <a:ext cx="4334461"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Kinship (</a:t>
            </a:r>
            <a:r>
              <a:rPr lang="en-GB" dirty="0" err="1">
                <a:latin typeface="Arial" panose="020B0604020202020204" pitchFamily="34" charset="0"/>
                <a:cs typeface="Arial" panose="020B0604020202020204" pitchFamily="34" charset="0"/>
              </a:rPr>
              <a:t>coancestry</a:t>
            </a:r>
            <a:r>
              <a:rPr lang="en-GB" dirty="0">
                <a:latin typeface="Arial" panose="020B0604020202020204" pitchFamily="34" charset="0"/>
                <a:cs typeface="Arial" panose="020B0604020202020204" pitchFamily="34" charset="0"/>
              </a:rPr>
              <a:t>) </a:t>
            </a:r>
            <a:r>
              <a:rPr lang="en-GB" dirty="0">
                <a:latin typeface="Lucida Handwriting" panose="03010101010101010101" pitchFamily="66" charset="0"/>
                <a:cs typeface="Arial" panose="020B0604020202020204" pitchFamily="34" charset="0"/>
              </a:rPr>
              <a:t>f  </a:t>
            </a:r>
            <a:r>
              <a:rPr lang="en-GB" dirty="0">
                <a:latin typeface="Arial" panose="020B0604020202020204" pitchFamily="34" charset="0"/>
                <a:cs typeface="Arial" panose="020B0604020202020204" pitchFamily="34" charset="0"/>
              </a:rPr>
              <a:t>between parents</a:t>
            </a:r>
          </a:p>
        </p:txBody>
      </p:sp>
      <p:sp>
        <p:nvSpPr>
          <p:cNvPr id="41" name="TextBox 40"/>
          <p:cNvSpPr txBox="1"/>
          <p:nvPr/>
        </p:nvSpPr>
        <p:spPr>
          <a:xfrm rot="16200000">
            <a:off x="-2188794" y="3290970"/>
            <a:ext cx="4856928"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1-F, i.e. Panmictic index ≈ </a:t>
            </a:r>
            <a:r>
              <a:rPr lang="en-GB"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share of heterosis</a:t>
            </a:r>
          </a:p>
        </p:txBody>
      </p:sp>
      <p:sp>
        <p:nvSpPr>
          <p:cNvPr id="42" name="TextBox 41"/>
          <p:cNvSpPr txBox="1"/>
          <p:nvPr/>
        </p:nvSpPr>
        <p:spPr>
          <a:xfrm>
            <a:off x="1037096" y="5575212"/>
            <a:ext cx="3860728" cy="369332"/>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DNA-marker </a:t>
            </a:r>
            <a:r>
              <a:rPr lang="de-DE" dirty="0" err="1">
                <a:latin typeface="Arial" panose="020B0604020202020204" pitchFamily="34" charset="0"/>
                <a:cs typeface="Arial" panose="020B0604020202020204" pitchFamily="34" charset="0"/>
              </a:rPr>
              <a:t>based</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genetic</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distance</a:t>
            </a:r>
            <a:r>
              <a:rPr lang="de-DE" dirty="0">
                <a:latin typeface="Arial" panose="020B0604020202020204" pitchFamily="34" charset="0"/>
                <a:cs typeface="Arial" panose="020B0604020202020204" pitchFamily="34" charset="0"/>
              </a:rPr>
              <a:t> </a:t>
            </a:r>
            <a:endParaRPr lang="en-GB" dirty="0">
              <a:latin typeface="Arial" panose="020B0604020202020204" pitchFamily="34" charset="0"/>
              <a:cs typeface="Arial" panose="020B0604020202020204" pitchFamily="34" charset="0"/>
            </a:endParaRPr>
          </a:p>
        </p:txBody>
      </p:sp>
      <p:sp>
        <p:nvSpPr>
          <p:cNvPr id="44" name="TextBox 43"/>
          <p:cNvSpPr txBox="1"/>
          <p:nvPr/>
        </p:nvSpPr>
        <p:spPr>
          <a:xfrm>
            <a:off x="317188" y="6146800"/>
            <a:ext cx="5530660"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(4) Over-optimum distances may occur, depending</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      on available species‘ diversity.</a:t>
            </a:r>
            <a:endParaRPr lang="en-GB" dirty="0">
              <a:solidFill>
                <a:schemeClr val="tx1">
                  <a:lumMod val="50000"/>
                  <a:lumOff val="50000"/>
                </a:schemeClr>
              </a:solidFill>
            </a:endParaRPr>
          </a:p>
        </p:txBody>
      </p:sp>
      <p:sp>
        <p:nvSpPr>
          <p:cNvPr id="4" name="TextBox 3"/>
          <p:cNvSpPr txBox="1"/>
          <p:nvPr/>
        </p:nvSpPr>
        <p:spPr>
          <a:xfrm>
            <a:off x="3361896" y="2284761"/>
            <a:ext cx="600440" cy="369332"/>
          </a:xfrm>
          <a:prstGeom prst="rect">
            <a:avLst/>
          </a:prstGeom>
          <a:noFill/>
        </p:spPr>
        <p:txBody>
          <a:bodyPr wrap="square" rtlCol="0">
            <a:spAutoFit/>
          </a:bodyPr>
          <a:lstStyle/>
          <a:p>
            <a:r>
              <a:rPr lang="de-DE" dirty="0">
                <a:solidFill>
                  <a:srgbClr val="FF0000"/>
                </a:solidFill>
                <a:latin typeface="Arial" panose="020B0604020202020204" pitchFamily="34" charset="0"/>
                <a:cs typeface="Arial" panose="020B0604020202020204" pitchFamily="34" charset="0"/>
              </a:rPr>
              <a:t>r≈0</a:t>
            </a:r>
            <a:endParaRPr lang="en-GB" dirty="0">
              <a:solidFill>
                <a:srgbClr val="FF0000"/>
              </a:solidFill>
              <a:latin typeface="Arial" panose="020B0604020202020204" pitchFamily="34" charset="0"/>
              <a:cs typeface="Arial" panose="020B0604020202020204" pitchFamily="34" charset="0"/>
            </a:endParaRPr>
          </a:p>
        </p:txBody>
      </p:sp>
      <p:sp>
        <p:nvSpPr>
          <p:cNvPr id="45" name="TextBox 44"/>
          <p:cNvSpPr txBox="1"/>
          <p:nvPr/>
        </p:nvSpPr>
        <p:spPr>
          <a:xfrm>
            <a:off x="2137016" y="3280506"/>
            <a:ext cx="851340" cy="369332"/>
          </a:xfrm>
          <a:prstGeom prst="rect">
            <a:avLst/>
          </a:prstGeom>
          <a:noFill/>
        </p:spPr>
        <p:txBody>
          <a:bodyPr wrap="square" rtlCol="0">
            <a:spAutoFit/>
          </a:bodyPr>
          <a:lstStyle/>
          <a:p>
            <a:r>
              <a:rPr lang="de-DE" dirty="0">
                <a:solidFill>
                  <a:srgbClr val="0000FF"/>
                </a:solidFill>
                <a:latin typeface="Arial" panose="020B0604020202020204" pitchFamily="34" charset="0"/>
                <a:cs typeface="Arial" panose="020B0604020202020204" pitchFamily="34" charset="0"/>
              </a:rPr>
              <a:t>r=</a:t>
            </a:r>
            <a:r>
              <a:rPr lang="de-DE" dirty="0" err="1">
                <a:solidFill>
                  <a:srgbClr val="0000FF"/>
                </a:solidFill>
                <a:latin typeface="Arial" panose="020B0604020202020204" pitchFamily="34" charset="0"/>
                <a:cs typeface="Arial" panose="020B0604020202020204" pitchFamily="34" charset="0"/>
              </a:rPr>
              <a:t>low</a:t>
            </a:r>
            <a:endParaRPr lang="en-GB" dirty="0">
              <a:solidFill>
                <a:srgbClr val="0000FF"/>
              </a:solidFill>
              <a:latin typeface="Arial" panose="020B0604020202020204" pitchFamily="34" charset="0"/>
              <a:cs typeface="Arial" panose="020B0604020202020204" pitchFamily="34" charset="0"/>
            </a:endParaRPr>
          </a:p>
        </p:txBody>
      </p:sp>
      <p:sp>
        <p:nvSpPr>
          <p:cNvPr id="46" name="TextBox 45"/>
          <p:cNvSpPr txBox="1"/>
          <p:nvPr/>
        </p:nvSpPr>
        <p:spPr>
          <a:xfrm>
            <a:off x="1142495" y="4298998"/>
            <a:ext cx="851340" cy="369332"/>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r=high</a:t>
            </a:r>
            <a:endParaRPr lang="en-GB" dirty="0">
              <a:latin typeface="Arial" panose="020B0604020202020204" pitchFamily="34" charset="0"/>
              <a:cs typeface="Arial" panose="020B0604020202020204" pitchFamily="34" charset="0"/>
            </a:endParaRPr>
          </a:p>
        </p:txBody>
      </p:sp>
      <p:sp>
        <p:nvSpPr>
          <p:cNvPr id="47" name="Textfeld 5">
            <a:extLst>
              <a:ext uri="{FF2B5EF4-FFF2-40B4-BE49-F238E27FC236}">
                <a16:creationId xmlns:a16="http://schemas.microsoft.com/office/drawing/2014/main" id="{AA656075-D6F7-4444-96C4-4CFC982AA252}"/>
              </a:ext>
            </a:extLst>
          </p:cNvPr>
          <p:cNvSpPr txBox="1"/>
          <p:nvPr/>
        </p:nvSpPr>
        <p:spPr>
          <a:xfrm>
            <a:off x="11257467" y="446645"/>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22</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5427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wipe(left)">
                                      <p:cBhvr>
                                        <p:cTn id="7" dur="2000"/>
                                        <p:tgtEl>
                                          <p:spTgt spid="43"/>
                                        </p:tgtEl>
                                      </p:cBhvr>
                                    </p:animEffect>
                                  </p:childTnLst>
                                </p:cTn>
                              </p:par>
                            </p:childTnLst>
                          </p:cTn>
                        </p:par>
                        <p:par>
                          <p:cTn id="8" fill="hold">
                            <p:stCondLst>
                              <p:cond delay="2000"/>
                            </p:stCondLst>
                            <p:childTnLst>
                              <p:par>
                                <p:cTn id="9" presetID="22" presetClass="entr" presetSubtype="8" fill="hold" grpId="0" nodeType="afterEffect">
                                  <p:stCondLst>
                                    <p:cond delay="0"/>
                                  </p:stCondLst>
                                  <p:childTnLst>
                                    <p:set>
                                      <p:cBhvr>
                                        <p:cTn id="10" dur="1" fill="hold">
                                          <p:stCondLst>
                                            <p:cond delay="0"/>
                                          </p:stCondLst>
                                        </p:cTn>
                                        <p:tgtEl>
                                          <p:spTgt spid="44"/>
                                        </p:tgtEl>
                                        <p:attrNameLst>
                                          <p:attrName>style.visibility</p:attrName>
                                        </p:attrNameLst>
                                      </p:cBhvr>
                                      <p:to>
                                        <p:strVal val="visible"/>
                                      </p:to>
                                    </p:set>
                                    <p:animEffect transition="in" filter="wipe(left)">
                                      <p:cBhvr>
                                        <p:cTn id="11" dur="20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37160" y="321002"/>
            <a:ext cx="7850188" cy="62753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grpSp>
        <p:nvGrpSpPr>
          <p:cNvPr id="346" name="Group 345"/>
          <p:cNvGrpSpPr/>
          <p:nvPr/>
        </p:nvGrpSpPr>
        <p:grpSpPr>
          <a:xfrm>
            <a:off x="253456" y="663902"/>
            <a:ext cx="5849122" cy="5691962"/>
            <a:chOff x="253456" y="663902"/>
            <a:chExt cx="5849122" cy="5691962"/>
          </a:xfrm>
        </p:grpSpPr>
        <p:sp>
          <p:nvSpPr>
            <p:cNvPr id="7" name="Line 4"/>
            <p:cNvSpPr>
              <a:spLocks noChangeShapeType="1"/>
            </p:cNvSpPr>
            <p:nvPr/>
          </p:nvSpPr>
          <p:spPr bwMode="auto">
            <a:xfrm flipV="1">
              <a:off x="1064260" y="1030615"/>
              <a:ext cx="1587" cy="4637088"/>
            </a:xfrm>
            <a:prstGeom prst="line">
              <a:avLst/>
            </a:prstGeom>
            <a:solidFill>
              <a:schemeClr val="bg1"/>
            </a:solidFill>
            <a:ln w="30163">
              <a:solidFill>
                <a:srgbClr val="000000"/>
              </a:solidFill>
              <a:round/>
              <a:headEnd/>
              <a:tailEnd/>
            </a:ln>
          </p:spPr>
          <p:txBody>
            <a:bodyPr/>
            <a:lstStyle/>
            <a:p>
              <a:endParaRPr lang="en-GB" dirty="0"/>
            </a:p>
          </p:txBody>
        </p:sp>
        <p:sp>
          <p:nvSpPr>
            <p:cNvPr id="8" name="Line 5"/>
            <p:cNvSpPr>
              <a:spLocks noChangeShapeType="1"/>
            </p:cNvSpPr>
            <p:nvPr/>
          </p:nvSpPr>
          <p:spPr bwMode="auto">
            <a:xfrm flipV="1">
              <a:off x="5699760" y="1030615"/>
              <a:ext cx="1587" cy="4637088"/>
            </a:xfrm>
            <a:prstGeom prst="line">
              <a:avLst/>
            </a:prstGeom>
            <a:solidFill>
              <a:schemeClr val="bg1"/>
            </a:solidFill>
            <a:ln w="30163">
              <a:solidFill>
                <a:srgbClr val="000000"/>
              </a:solidFill>
              <a:round/>
              <a:headEnd/>
              <a:tailEnd/>
            </a:ln>
          </p:spPr>
          <p:txBody>
            <a:bodyPr/>
            <a:lstStyle/>
            <a:p>
              <a:endParaRPr lang="en-GB" dirty="0"/>
            </a:p>
          </p:txBody>
        </p:sp>
        <p:sp>
          <p:nvSpPr>
            <p:cNvPr id="9" name="Line 6"/>
            <p:cNvSpPr>
              <a:spLocks noChangeShapeType="1"/>
            </p:cNvSpPr>
            <p:nvPr/>
          </p:nvSpPr>
          <p:spPr bwMode="auto">
            <a:xfrm flipH="1">
              <a:off x="970598" y="5667702"/>
              <a:ext cx="93662" cy="1588"/>
            </a:xfrm>
            <a:prstGeom prst="line">
              <a:avLst/>
            </a:prstGeom>
            <a:solidFill>
              <a:schemeClr val="bg1"/>
            </a:solidFill>
            <a:ln w="30163">
              <a:solidFill>
                <a:srgbClr val="000000"/>
              </a:solidFill>
              <a:round/>
              <a:headEnd/>
              <a:tailEnd/>
            </a:ln>
          </p:spPr>
          <p:txBody>
            <a:bodyPr/>
            <a:lstStyle/>
            <a:p>
              <a:endParaRPr lang="en-GB" dirty="0"/>
            </a:p>
          </p:txBody>
        </p:sp>
        <p:sp>
          <p:nvSpPr>
            <p:cNvPr id="10" name="Rectangle 7"/>
            <p:cNvSpPr>
              <a:spLocks noChangeArrowheads="1"/>
            </p:cNvSpPr>
            <p:nvPr/>
          </p:nvSpPr>
          <p:spPr bwMode="auto">
            <a:xfrm>
              <a:off x="657860" y="5523240"/>
              <a:ext cx="128240"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solidFill>
                    <a:srgbClr val="000000"/>
                  </a:solidFill>
                </a:rPr>
                <a:t>2</a:t>
              </a:r>
              <a:endParaRPr lang="en-GB" altLang="de-DE" dirty="0">
                <a:latin typeface="Times New Roman" pitchFamily="18" charset="0"/>
              </a:endParaRPr>
            </a:p>
          </p:txBody>
        </p:sp>
        <p:sp>
          <p:nvSpPr>
            <p:cNvPr id="11" name="Line 8"/>
            <p:cNvSpPr>
              <a:spLocks noChangeShapeType="1"/>
            </p:cNvSpPr>
            <p:nvPr/>
          </p:nvSpPr>
          <p:spPr bwMode="auto">
            <a:xfrm flipH="1">
              <a:off x="1016635" y="5204152"/>
              <a:ext cx="47625" cy="1588"/>
            </a:xfrm>
            <a:prstGeom prst="line">
              <a:avLst/>
            </a:prstGeom>
            <a:solidFill>
              <a:schemeClr val="bg1"/>
            </a:solidFill>
            <a:ln w="30163">
              <a:solidFill>
                <a:srgbClr val="000000"/>
              </a:solidFill>
              <a:round/>
              <a:headEnd/>
              <a:tailEnd/>
            </a:ln>
          </p:spPr>
          <p:txBody>
            <a:bodyPr/>
            <a:lstStyle/>
            <a:p>
              <a:endParaRPr lang="en-GB" dirty="0"/>
            </a:p>
          </p:txBody>
        </p:sp>
        <p:sp>
          <p:nvSpPr>
            <p:cNvPr id="12" name="Line 9"/>
            <p:cNvSpPr>
              <a:spLocks noChangeShapeType="1"/>
            </p:cNvSpPr>
            <p:nvPr/>
          </p:nvSpPr>
          <p:spPr bwMode="auto">
            <a:xfrm flipH="1">
              <a:off x="970598" y="4740602"/>
              <a:ext cx="93662" cy="1588"/>
            </a:xfrm>
            <a:prstGeom prst="line">
              <a:avLst/>
            </a:prstGeom>
            <a:solidFill>
              <a:schemeClr val="bg1"/>
            </a:solidFill>
            <a:ln w="30163">
              <a:solidFill>
                <a:srgbClr val="000000"/>
              </a:solidFill>
              <a:round/>
              <a:headEnd/>
              <a:tailEnd/>
            </a:ln>
          </p:spPr>
          <p:txBody>
            <a:bodyPr/>
            <a:lstStyle/>
            <a:p>
              <a:endParaRPr lang="en-GB" dirty="0"/>
            </a:p>
          </p:txBody>
        </p:sp>
        <p:sp>
          <p:nvSpPr>
            <p:cNvPr id="13" name="Rectangle 10"/>
            <p:cNvSpPr>
              <a:spLocks noChangeArrowheads="1"/>
            </p:cNvSpPr>
            <p:nvPr/>
          </p:nvSpPr>
          <p:spPr bwMode="auto">
            <a:xfrm>
              <a:off x="657860" y="4594552"/>
              <a:ext cx="128240"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solidFill>
                    <a:srgbClr val="000000"/>
                  </a:solidFill>
                </a:rPr>
                <a:t>3</a:t>
              </a:r>
              <a:endParaRPr lang="en-GB" altLang="de-DE" dirty="0">
                <a:latin typeface="Times New Roman" pitchFamily="18" charset="0"/>
              </a:endParaRPr>
            </a:p>
          </p:txBody>
        </p:sp>
        <p:sp>
          <p:nvSpPr>
            <p:cNvPr id="14" name="Line 11"/>
            <p:cNvSpPr>
              <a:spLocks noChangeShapeType="1"/>
            </p:cNvSpPr>
            <p:nvPr/>
          </p:nvSpPr>
          <p:spPr bwMode="auto">
            <a:xfrm flipH="1">
              <a:off x="1016635" y="4277052"/>
              <a:ext cx="47625" cy="1588"/>
            </a:xfrm>
            <a:prstGeom prst="line">
              <a:avLst/>
            </a:prstGeom>
            <a:solidFill>
              <a:schemeClr val="bg1"/>
            </a:solidFill>
            <a:ln w="30163">
              <a:solidFill>
                <a:srgbClr val="000000"/>
              </a:solidFill>
              <a:round/>
              <a:headEnd/>
              <a:tailEnd/>
            </a:ln>
          </p:spPr>
          <p:txBody>
            <a:bodyPr/>
            <a:lstStyle/>
            <a:p>
              <a:endParaRPr lang="en-GB" dirty="0"/>
            </a:p>
          </p:txBody>
        </p:sp>
        <p:sp>
          <p:nvSpPr>
            <p:cNvPr id="15" name="Line 12"/>
            <p:cNvSpPr>
              <a:spLocks noChangeShapeType="1"/>
            </p:cNvSpPr>
            <p:nvPr/>
          </p:nvSpPr>
          <p:spPr bwMode="auto">
            <a:xfrm flipH="1">
              <a:off x="970598" y="3813502"/>
              <a:ext cx="93662" cy="1588"/>
            </a:xfrm>
            <a:prstGeom prst="line">
              <a:avLst/>
            </a:prstGeom>
            <a:solidFill>
              <a:schemeClr val="bg1"/>
            </a:solidFill>
            <a:ln w="30163">
              <a:solidFill>
                <a:srgbClr val="000000"/>
              </a:solidFill>
              <a:round/>
              <a:headEnd/>
              <a:tailEnd/>
            </a:ln>
          </p:spPr>
          <p:txBody>
            <a:bodyPr/>
            <a:lstStyle/>
            <a:p>
              <a:endParaRPr lang="en-GB" dirty="0"/>
            </a:p>
          </p:txBody>
        </p:sp>
        <p:sp>
          <p:nvSpPr>
            <p:cNvPr id="16" name="Rectangle 13"/>
            <p:cNvSpPr>
              <a:spLocks noChangeArrowheads="1"/>
            </p:cNvSpPr>
            <p:nvPr/>
          </p:nvSpPr>
          <p:spPr bwMode="auto">
            <a:xfrm>
              <a:off x="657860" y="3667452"/>
              <a:ext cx="128240"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solidFill>
                    <a:srgbClr val="000000"/>
                  </a:solidFill>
                </a:rPr>
                <a:t>4</a:t>
              </a:r>
              <a:endParaRPr lang="en-GB" altLang="de-DE" dirty="0">
                <a:latin typeface="Times New Roman" pitchFamily="18" charset="0"/>
              </a:endParaRPr>
            </a:p>
          </p:txBody>
        </p:sp>
        <p:sp>
          <p:nvSpPr>
            <p:cNvPr id="17" name="Line 14"/>
            <p:cNvSpPr>
              <a:spLocks noChangeShapeType="1"/>
            </p:cNvSpPr>
            <p:nvPr/>
          </p:nvSpPr>
          <p:spPr bwMode="auto">
            <a:xfrm flipH="1">
              <a:off x="1016635" y="3349952"/>
              <a:ext cx="47625" cy="1588"/>
            </a:xfrm>
            <a:prstGeom prst="line">
              <a:avLst/>
            </a:prstGeom>
            <a:solidFill>
              <a:schemeClr val="bg1"/>
            </a:solidFill>
            <a:ln w="30163">
              <a:solidFill>
                <a:srgbClr val="000000"/>
              </a:solidFill>
              <a:round/>
              <a:headEnd/>
              <a:tailEnd/>
            </a:ln>
          </p:spPr>
          <p:txBody>
            <a:bodyPr/>
            <a:lstStyle/>
            <a:p>
              <a:endParaRPr lang="en-GB" dirty="0"/>
            </a:p>
          </p:txBody>
        </p:sp>
        <p:sp>
          <p:nvSpPr>
            <p:cNvPr id="18" name="Line 15"/>
            <p:cNvSpPr>
              <a:spLocks noChangeShapeType="1"/>
            </p:cNvSpPr>
            <p:nvPr/>
          </p:nvSpPr>
          <p:spPr bwMode="auto">
            <a:xfrm flipH="1">
              <a:off x="970598" y="2884815"/>
              <a:ext cx="93662" cy="1588"/>
            </a:xfrm>
            <a:prstGeom prst="line">
              <a:avLst/>
            </a:prstGeom>
            <a:solidFill>
              <a:schemeClr val="bg1"/>
            </a:solidFill>
            <a:ln w="30163">
              <a:solidFill>
                <a:srgbClr val="000000"/>
              </a:solidFill>
              <a:round/>
              <a:headEnd/>
              <a:tailEnd/>
            </a:ln>
          </p:spPr>
          <p:txBody>
            <a:bodyPr/>
            <a:lstStyle/>
            <a:p>
              <a:endParaRPr lang="en-GB" dirty="0"/>
            </a:p>
          </p:txBody>
        </p:sp>
        <p:sp>
          <p:nvSpPr>
            <p:cNvPr id="19" name="Rectangle 16"/>
            <p:cNvSpPr>
              <a:spLocks noChangeArrowheads="1"/>
            </p:cNvSpPr>
            <p:nvPr/>
          </p:nvSpPr>
          <p:spPr bwMode="auto">
            <a:xfrm>
              <a:off x="657860" y="2740352"/>
              <a:ext cx="128240"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solidFill>
                    <a:srgbClr val="000000"/>
                  </a:solidFill>
                </a:rPr>
                <a:t>5</a:t>
              </a:r>
              <a:endParaRPr lang="en-GB" altLang="de-DE" dirty="0">
                <a:latin typeface="Times New Roman" pitchFamily="18" charset="0"/>
              </a:endParaRPr>
            </a:p>
          </p:txBody>
        </p:sp>
        <p:sp>
          <p:nvSpPr>
            <p:cNvPr id="20" name="Line 17"/>
            <p:cNvSpPr>
              <a:spLocks noChangeShapeType="1"/>
            </p:cNvSpPr>
            <p:nvPr/>
          </p:nvSpPr>
          <p:spPr bwMode="auto">
            <a:xfrm flipH="1">
              <a:off x="1016635" y="2421265"/>
              <a:ext cx="47625" cy="1588"/>
            </a:xfrm>
            <a:prstGeom prst="line">
              <a:avLst/>
            </a:prstGeom>
            <a:solidFill>
              <a:schemeClr val="bg1"/>
            </a:solidFill>
            <a:ln w="30163">
              <a:solidFill>
                <a:srgbClr val="000000"/>
              </a:solidFill>
              <a:round/>
              <a:headEnd/>
              <a:tailEnd/>
            </a:ln>
          </p:spPr>
          <p:txBody>
            <a:bodyPr/>
            <a:lstStyle/>
            <a:p>
              <a:endParaRPr lang="en-GB" dirty="0"/>
            </a:p>
          </p:txBody>
        </p:sp>
        <p:sp>
          <p:nvSpPr>
            <p:cNvPr id="21" name="Line 18"/>
            <p:cNvSpPr>
              <a:spLocks noChangeShapeType="1"/>
            </p:cNvSpPr>
            <p:nvPr/>
          </p:nvSpPr>
          <p:spPr bwMode="auto">
            <a:xfrm flipH="1">
              <a:off x="970598" y="1957715"/>
              <a:ext cx="93662" cy="1588"/>
            </a:xfrm>
            <a:prstGeom prst="line">
              <a:avLst/>
            </a:prstGeom>
            <a:solidFill>
              <a:schemeClr val="bg1"/>
            </a:solidFill>
            <a:ln w="30163">
              <a:solidFill>
                <a:srgbClr val="000000"/>
              </a:solidFill>
              <a:round/>
              <a:headEnd/>
              <a:tailEnd/>
            </a:ln>
          </p:spPr>
          <p:txBody>
            <a:bodyPr/>
            <a:lstStyle/>
            <a:p>
              <a:endParaRPr lang="en-GB" dirty="0"/>
            </a:p>
          </p:txBody>
        </p:sp>
        <p:sp>
          <p:nvSpPr>
            <p:cNvPr id="22" name="Rectangle 19"/>
            <p:cNvSpPr>
              <a:spLocks noChangeArrowheads="1"/>
            </p:cNvSpPr>
            <p:nvPr/>
          </p:nvSpPr>
          <p:spPr bwMode="auto">
            <a:xfrm>
              <a:off x="657860" y="1813252"/>
              <a:ext cx="128240"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solidFill>
                    <a:srgbClr val="000000"/>
                  </a:solidFill>
                </a:rPr>
                <a:t>6</a:t>
              </a:r>
              <a:endParaRPr lang="en-GB" altLang="de-DE" dirty="0">
                <a:latin typeface="Times New Roman" pitchFamily="18" charset="0"/>
              </a:endParaRPr>
            </a:p>
          </p:txBody>
        </p:sp>
        <p:sp>
          <p:nvSpPr>
            <p:cNvPr id="23" name="Line 20"/>
            <p:cNvSpPr>
              <a:spLocks noChangeShapeType="1"/>
            </p:cNvSpPr>
            <p:nvPr/>
          </p:nvSpPr>
          <p:spPr bwMode="auto">
            <a:xfrm flipH="1">
              <a:off x="1016635" y="1494165"/>
              <a:ext cx="47625" cy="1588"/>
            </a:xfrm>
            <a:prstGeom prst="line">
              <a:avLst/>
            </a:prstGeom>
            <a:solidFill>
              <a:schemeClr val="bg1"/>
            </a:solidFill>
            <a:ln w="30163">
              <a:solidFill>
                <a:srgbClr val="000000"/>
              </a:solidFill>
              <a:round/>
              <a:headEnd/>
              <a:tailEnd/>
            </a:ln>
          </p:spPr>
          <p:txBody>
            <a:bodyPr/>
            <a:lstStyle/>
            <a:p>
              <a:endParaRPr lang="en-GB" dirty="0"/>
            </a:p>
          </p:txBody>
        </p:sp>
        <p:sp>
          <p:nvSpPr>
            <p:cNvPr id="24" name="Line 21"/>
            <p:cNvSpPr>
              <a:spLocks noChangeShapeType="1"/>
            </p:cNvSpPr>
            <p:nvPr/>
          </p:nvSpPr>
          <p:spPr bwMode="auto">
            <a:xfrm flipH="1">
              <a:off x="970598" y="1030615"/>
              <a:ext cx="93662" cy="1588"/>
            </a:xfrm>
            <a:prstGeom prst="line">
              <a:avLst/>
            </a:prstGeom>
            <a:solidFill>
              <a:schemeClr val="bg1"/>
            </a:solidFill>
            <a:ln w="30163">
              <a:solidFill>
                <a:srgbClr val="000000"/>
              </a:solidFill>
              <a:round/>
              <a:headEnd/>
              <a:tailEnd/>
            </a:ln>
          </p:spPr>
          <p:txBody>
            <a:bodyPr/>
            <a:lstStyle/>
            <a:p>
              <a:endParaRPr lang="en-GB" dirty="0"/>
            </a:p>
          </p:txBody>
        </p:sp>
        <p:sp>
          <p:nvSpPr>
            <p:cNvPr id="25" name="Rectangle 22"/>
            <p:cNvSpPr>
              <a:spLocks noChangeArrowheads="1"/>
            </p:cNvSpPr>
            <p:nvPr/>
          </p:nvSpPr>
          <p:spPr bwMode="auto">
            <a:xfrm>
              <a:off x="657860" y="886152"/>
              <a:ext cx="128240"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solidFill>
                    <a:srgbClr val="000000"/>
                  </a:solidFill>
                </a:rPr>
                <a:t>7</a:t>
              </a:r>
              <a:endParaRPr lang="en-GB" altLang="de-DE" dirty="0">
                <a:latin typeface="Times New Roman" pitchFamily="18" charset="0"/>
              </a:endParaRPr>
            </a:p>
          </p:txBody>
        </p:sp>
        <p:sp>
          <p:nvSpPr>
            <p:cNvPr id="26" name="Line 23"/>
            <p:cNvSpPr>
              <a:spLocks noChangeShapeType="1"/>
            </p:cNvSpPr>
            <p:nvPr/>
          </p:nvSpPr>
          <p:spPr bwMode="auto">
            <a:xfrm flipV="1">
              <a:off x="1064260" y="1030615"/>
              <a:ext cx="1587" cy="4637088"/>
            </a:xfrm>
            <a:prstGeom prst="line">
              <a:avLst/>
            </a:prstGeom>
            <a:solidFill>
              <a:schemeClr val="bg1"/>
            </a:solidFill>
            <a:ln w="30163">
              <a:solidFill>
                <a:srgbClr val="000000"/>
              </a:solidFill>
              <a:round/>
              <a:headEnd/>
              <a:tailEnd/>
            </a:ln>
          </p:spPr>
          <p:txBody>
            <a:bodyPr/>
            <a:lstStyle/>
            <a:p>
              <a:endParaRPr lang="en-GB" dirty="0"/>
            </a:p>
          </p:txBody>
        </p:sp>
        <p:sp>
          <p:nvSpPr>
            <p:cNvPr id="27" name="Line 24"/>
            <p:cNvSpPr>
              <a:spLocks noChangeShapeType="1"/>
            </p:cNvSpPr>
            <p:nvPr/>
          </p:nvSpPr>
          <p:spPr bwMode="auto">
            <a:xfrm flipV="1">
              <a:off x="5699760" y="1049665"/>
              <a:ext cx="1587" cy="4637088"/>
            </a:xfrm>
            <a:prstGeom prst="line">
              <a:avLst/>
            </a:prstGeom>
            <a:solidFill>
              <a:schemeClr val="bg1"/>
            </a:solidFill>
            <a:ln w="30163">
              <a:solidFill>
                <a:srgbClr val="000000"/>
              </a:solidFill>
              <a:round/>
              <a:headEnd/>
              <a:tailEnd/>
            </a:ln>
          </p:spPr>
          <p:txBody>
            <a:bodyPr/>
            <a:lstStyle/>
            <a:p>
              <a:endParaRPr lang="en-GB" dirty="0"/>
            </a:p>
          </p:txBody>
        </p:sp>
        <p:sp>
          <p:nvSpPr>
            <p:cNvPr id="28" name="Line 25"/>
            <p:cNvSpPr>
              <a:spLocks noChangeShapeType="1"/>
            </p:cNvSpPr>
            <p:nvPr/>
          </p:nvSpPr>
          <p:spPr bwMode="auto">
            <a:xfrm flipH="1">
              <a:off x="970598" y="5667702"/>
              <a:ext cx="93662" cy="1588"/>
            </a:xfrm>
            <a:prstGeom prst="line">
              <a:avLst/>
            </a:prstGeom>
            <a:solidFill>
              <a:schemeClr val="bg1"/>
            </a:solidFill>
            <a:ln w="30163">
              <a:solidFill>
                <a:srgbClr val="000000"/>
              </a:solidFill>
              <a:round/>
              <a:headEnd/>
              <a:tailEnd/>
            </a:ln>
          </p:spPr>
          <p:txBody>
            <a:bodyPr/>
            <a:lstStyle/>
            <a:p>
              <a:endParaRPr lang="en-GB" dirty="0"/>
            </a:p>
          </p:txBody>
        </p:sp>
        <p:sp>
          <p:nvSpPr>
            <p:cNvPr id="29" name="Rectangle 26"/>
            <p:cNvSpPr>
              <a:spLocks noChangeArrowheads="1"/>
            </p:cNvSpPr>
            <p:nvPr/>
          </p:nvSpPr>
          <p:spPr bwMode="auto">
            <a:xfrm>
              <a:off x="657860" y="5523240"/>
              <a:ext cx="128240"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solidFill>
                    <a:srgbClr val="000000"/>
                  </a:solidFill>
                </a:rPr>
                <a:t>2</a:t>
              </a:r>
              <a:endParaRPr lang="en-GB" altLang="de-DE" dirty="0">
                <a:latin typeface="Times New Roman" pitchFamily="18" charset="0"/>
              </a:endParaRPr>
            </a:p>
          </p:txBody>
        </p:sp>
        <p:sp>
          <p:nvSpPr>
            <p:cNvPr id="30" name="Line 27"/>
            <p:cNvSpPr>
              <a:spLocks noChangeShapeType="1"/>
            </p:cNvSpPr>
            <p:nvPr/>
          </p:nvSpPr>
          <p:spPr bwMode="auto">
            <a:xfrm flipH="1">
              <a:off x="1016635" y="5204152"/>
              <a:ext cx="47625" cy="1588"/>
            </a:xfrm>
            <a:prstGeom prst="line">
              <a:avLst/>
            </a:prstGeom>
            <a:solidFill>
              <a:schemeClr val="bg1"/>
            </a:solidFill>
            <a:ln w="30163">
              <a:solidFill>
                <a:srgbClr val="000000"/>
              </a:solidFill>
              <a:round/>
              <a:headEnd/>
              <a:tailEnd/>
            </a:ln>
          </p:spPr>
          <p:txBody>
            <a:bodyPr/>
            <a:lstStyle/>
            <a:p>
              <a:endParaRPr lang="en-GB" dirty="0"/>
            </a:p>
          </p:txBody>
        </p:sp>
        <p:sp>
          <p:nvSpPr>
            <p:cNvPr id="31" name="Line 28"/>
            <p:cNvSpPr>
              <a:spLocks noChangeShapeType="1"/>
            </p:cNvSpPr>
            <p:nvPr/>
          </p:nvSpPr>
          <p:spPr bwMode="auto">
            <a:xfrm flipH="1">
              <a:off x="970598" y="4740602"/>
              <a:ext cx="93662" cy="1588"/>
            </a:xfrm>
            <a:prstGeom prst="line">
              <a:avLst/>
            </a:prstGeom>
            <a:solidFill>
              <a:schemeClr val="bg1"/>
            </a:solidFill>
            <a:ln w="30163">
              <a:solidFill>
                <a:srgbClr val="000000"/>
              </a:solidFill>
              <a:round/>
              <a:headEnd/>
              <a:tailEnd/>
            </a:ln>
          </p:spPr>
          <p:txBody>
            <a:bodyPr/>
            <a:lstStyle/>
            <a:p>
              <a:endParaRPr lang="en-GB" dirty="0"/>
            </a:p>
          </p:txBody>
        </p:sp>
        <p:sp>
          <p:nvSpPr>
            <p:cNvPr id="32" name="Rectangle 29"/>
            <p:cNvSpPr>
              <a:spLocks noChangeArrowheads="1"/>
            </p:cNvSpPr>
            <p:nvPr/>
          </p:nvSpPr>
          <p:spPr bwMode="auto">
            <a:xfrm>
              <a:off x="657860" y="4594552"/>
              <a:ext cx="128240"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solidFill>
                    <a:srgbClr val="000000"/>
                  </a:solidFill>
                </a:rPr>
                <a:t>3</a:t>
              </a:r>
              <a:endParaRPr lang="en-GB" altLang="de-DE" dirty="0">
                <a:latin typeface="Times New Roman" pitchFamily="18" charset="0"/>
              </a:endParaRPr>
            </a:p>
          </p:txBody>
        </p:sp>
        <p:sp>
          <p:nvSpPr>
            <p:cNvPr id="33" name="Line 30"/>
            <p:cNvSpPr>
              <a:spLocks noChangeShapeType="1"/>
            </p:cNvSpPr>
            <p:nvPr/>
          </p:nvSpPr>
          <p:spPr bwMode="auto">
            <a:xfrm flipH="1">
              <a:off x="1016635" y="4277052"/>
              <a:ext cx="47625" cy="1588"/>
            </a:xfrm>
            <a:prstGeom prst="line">
              <a:avLst/>
            </a:prstGeom>
            <a:solidFill>
              <a:schemeClr val="bg1"/>
            </a:solidFill>
            <a:ln w="30163">
              <a:solidFill>
                <a:srgbClr val="000000"/>
              </a:solidFill>
              <a:round/>
              <a:headEnd/>
              <a:tailEnd/>
            </a:ln>
          </p:spPr>
          <p:txBody>
            <a:bodyPr/>
            <a:lstStyle/>
            <a:p>
              <a:endParaRPr lang="en-GB" dirty="0"/>
            </a:p>
          </p:txBody>
        </p:sp>
        <p:sp>
          <p:nvSpPr>
            <p:cNvPr id="34" name="Line 31"/>
            <p:cNvSpPr>
              <a:spLocks noChangeShapeType="1"/>
            </p:cNvSpPr>
            <p:nvPr/>
          </p:nvSpPr>
          <p:spPr bwMode="auto">
            <a:xfrm flipH="1">
              <a:off x="970598" y="3813502"/>
              <a:ext cx="93662" cy="1588"/>
            </a:xfrm>
            <a:prstGeom prst="line">
              <a:avLst/>
            </a:prstGeom>
            <a:solidFill>
              <a:schemeClr val="bg1"/>
            </a:solidFill>
            <a:ln w="30163">
              <a:solidFill>
                <a:srgbClr val="000000"/>
              </a:solidFill>
              <a:round/>
              <a:headEnd/>
              <a:tailEnd/>
            </a:ln>
          </p:spPr>
          <p:txBody>
            <a:bodyPr/>
            <a:lstStyle/>
            <a:p>
              <a:endParaRPr lang="en-GB" dirty="0"/>
            </a:p>
          </p:txBody>
        </p:sp>
        <p:sp>
          <p:nvSpPr>
            <p:cNvPr id="35" name="Rectangle 32"/>
            <p:cNvSpPr>
              <a:spLocks noChangeArrowheads="1"/>
            </p:cNvSpPr>
            <p:nvPr/>
          </p:nvSpPr>
          <p:spPr bwMode="auto">
            <a:xfrm>
              <a:off x="657860" y="3667452"/>
              <a:ext cx="128240"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solidFill>
                    <a:srgbClr val="000000"/>
                  </a:solidFill>
                </a:rPr>
                <a:t>4</a:t>
              </a:r>
              <a:endParaRPr lang="en-GB" altLang="de-DE" dirty="0">
                <a:latin typeface="Times New Roman" pitchFamily="18" charset="0"/>
              </a:endParaRPr>
            </a:p>
          </p:txBody>
        </p:sp>
        <p:sp>
          <p:nvSpPr>
            <p:cNvPr id="36" name="Line 33"/>
            <p:cNvSpPr>
              <a:spLocks noChangeShapeType="1"/>
            </p:cNvSpPr>
            <p:nvPr/>
          </p:nvSpPr>
          <p:spPr bwMode="auto">
            <a:xfrm flipH="1">
              <a:off x="1016635" y="3349952"/>
              <a:ext cx="47625" cy="1588"/>
            </a:xfrm>
            <a:prstGeom prst="line">
              <a:avLst/>
            </a:prstGeom>
            <a:solidFill>
              <a:schemeClr val="bg1"/>
            </a:solidFill>
            <a:ln w="30163">
              <a:solidFill>
                <a:srgbClr val="000000"/>
              </a:solidFill>
              <a:round/>
              <a:headEnd/>
              <a:tailEnd/>
            </a:ln>
          </p:spPr>
          <p:txBody>
            <a:bodyPr/>
            <a:lstStyle/>
            <a:p>
              <a:endParaRPr lang="en-GB" dirty="0"/>
            </a:p>
          </p:txBody>
        </p:sp>
        <p:sp>
          <p:nvSpPr>
            <p:cNvPr id="37" name="Line 34"/>
            <p:cNvSpPr>
              <a:spLocks noChangeShapeType="1"/>
            </p:cNvSpPr>
            <p:nvPr/>
          </p:nvSpPr>
          <p:spPr bwMode="auto">
            <a:xfrm flipH="1">
              <a:off x="970598" y="2884815"/>
              <a:ext cx="93662" cy="1588"/>
            </a:xfrm>
            <a:prstGeom prst="line">
              <a:avLst/>
            </a:prstGeom>
            <a:solidFill>
              <a:schemeClr val="bg1"/>
            </a:solidFill>
            <a:ln w="30163">
              <a:solidFill>
                <a:srgbClr val="000000"/>
              </a:solidFill>
              <a:round/>
              <a:headEnd/>
              <a:tailEnd/>
            </a:ln>
          </p:spPr>
          <p:txBody>
            <a:bodyPr/>
            <a:lstStyle/>
            <a:p>
              <a:endParaRPr lang="en-GB" dirty="0"/>
            </a:p>
          </p:txBody>
        </p:sp>
        <p:sp>
          <p:nvSpPr>
            <p:cNvPr id="38" name="Rectangle 35"/>
            <p:cNvSpPr>
              <a:spLocks noChangeArrowheads="1"/>
            </p:cNvSpPr>
            <p:nvPr/>
          </p:nvSpPr>
          <p:spPr bwMode="auto">
            <a:xfrm>
              <a:off x="657860" y="2740352"/>
              <a:ext cx="128240"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solidFill>
                    <a:srgbClr val="000000"/>
                  </a:solidFill>
                </a:rPr>
                <a:t>5</a:t>
              </a:r>
              <a:endParaRPr lang="en-GB" altLang="de-DE" dirty="0">
                <a:latin typeface="Times New Roman" pitchFamily="18" charset="0"/>
              </a:endParaRPr>
            </a:p>
          </p:txBody>
        </p:sp>
        <p:sp>
          <p:nvSpPr>
            <p:cNvPr id="39" name="Line 36"/>
            <p:cNvSpPr>
              <a:spLocks noChangeShapeType="1"/>
            </p:cNvSpPr>
            <p:nvPr/>
          </p:nvSpPr>
          <p:spPr bwMode="auto">
            <a:xfrm flipH="1">
              <a:off x="1016635" y="2421265"/>
              <a:ext cx="47625" cy="1588"/>
            </a:xfrm>
            <a:prstGeom prst="line">
              <a:avLst/>
            </a:prstGeom>
            <a:solidFill>
              <a:schemeClr val="bg1"/>
            </a:solidFill>
            <a:ln w="30163">
              <a:solidFill>
                <a:srgbClr val="000000"/>
              </a:solidFill>
              <a:round/>
              <a:headEnd/>
              <a:tailEnd/>
            </a:ln>
          </p:spPr>
          <p:txBody>
            <a:bodyPr/>
            <a:lstStyle/>
            <a:p>
              <a:endParaRPr lang="en-GB" dirty="0"/>
            </a:p>
          </p:txBody>
        </p:sp>
        <p:sp>
          <p:nvSpPr>
            <p:cNvPr id="40" name="Line 37"/>
            <p:cNvSpPr>
              <a:spLocks noChangeShapeType="1"/>
            </p:cNvSpPr>
            <p:nvPr/>
          </p:nvSpPr>
          <p:spPr bwMode="auto">
            <a:xfrm flipH="1">
              <a:off x="970598" y="1957715"/>
              <a:ext cx="93662" cy="1588"/>
            </a:xfrm>
            <a:prstGeom prst="line">
              <a:avLst/>
            </a:prstGeom>
            <a:solidFill>
              <a:schemeClr val="bg1"/>
            </a:solidFill>
            <a:ln w="30163">
              <a:solidFill>
                <a:srgbClr val="000000"/>
              </a:solidFill>
              <a:round/>
              <a:headEnd/>
              <a:tailEnd/>
            </a:ln>
          </p:spPr>
          <p:txBody>
            <a:bodyPr/>
            <a:lstStyle/>
            <a:p>
              <a:endParaRPr lang="en-GB" dirty="0"/>
            </a:p>
          </p:txBody>
        </p:sp>
        <p:sp>
          <p:nvSpPr>
            <p:cNvPr id="41" name="Rectangle 38"/>
            <p:cNvSpPr>
              <a:spLocks noChangeArrowheads="1"/>
            </p:cNvSpPr>
            <p:nvPr/>
          </p:nvSpPr>
          <p:spPr bwMode="auto">
            <a:xfrm>
              <a:off x="657860" y="1813252"/>
              <a:ext cx="128240"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solidFill>
                    <a:srgbClr val="000000"/>
                  </a:solidFill>
                </a:rPr>
                <a:t>6</a:t>
              </a:r>
              <a:endParaRPr lang="en-GB" altLang="de-DE" dirty="0">
                <a:latin typeface="Times New Roman" pitchFamily="18" charset="0"/>
              </a:endParaRPr>
            </a:p>
          </p:txBody>
        </p:sp>
        <p:sp>
          <p:nvSpPr>
            <p:cNvPr id="42" name="Line 39"/>
            <p:cNvSpPr>
              <a:spLocks noChangeShapeType="1"/>
            </p:cNvSpPr>
            <p:nvPr/>
          </p:nvSpPr>
          <p:spPr bwMode="auto">
            <a:xfrm flipH="1">
              <a:off x="1016635" y="1494165"/>
              <a:ext cx="47625" cy="1588"/>
            </a:xfrm>
            <a:prstGeom prst="line">
              <a:avLst/>
            </a:prstGeom>
            <a:solidFill>
              <a:schemeClr val="bg1"/>
            </a:solidFill>
            <a:ln w="30163">
              <a:solidFill>
                <a:srgbClr val="000000"/>
              </a:solidFill>
              <a:round/>
              <a:headEnd/>
              <a:tailEnd/>
            </a:ln>
          </p:spPr>
          <p:txBody>
            <a:bodyPr/>
            <a:lstStyle/>
            <a:p>
              <a:endParaRPr lang="en-GB" dirty="0"/>
            </a:p>
          </p:txBody>
        </p:sp>
        <p:sp>
          <p:nvSpPr>
            <p:cNvPr id="43" name="Line 40"/>
            <p:cNvSpPr>
              <a:spLocks noChangeShapeType="1"/>
            </p:cNvSpPr>
            <p:nvPr/>
          </p:nvSpPr>
          <p:spPr bwMode="auto">
            <a:xfrm flipH="1">
              <a:off x="970598" y="1030615"/>
              <a:ext cx="93662" cy="1588"/>
            </a:xfrm>
            <a:prstGeom prst="line">
              <a:avLst/>
            </a:prstGeom>
            <a:solidFill>
              <a:schemeClr val="bg1"/>
            </a:solidFill>
            <a:ln w="30163">
              <a:solidFill>
                <a:srgbClr val="000000"/>
              </a:solidFill>
              <a:round/>
              <a:headEnd/>
              <a:tailEnd/>
            </a:ln>
          </p:spPr>
          <p:txBody>
            <a:bodyPr/>
            <a:lstStyle/>
            <a:p>
              <a:endParaRPr lang="en-GB" dirty="0"/>
            </a:p>
          </p:txBody>
        </p:sp>
        <p:sp>
          <p:nvSpPr>
            <p:cNvPr id="44" name="Rectangle 41"/>
            <p:cNvSpPr>
              <a:spLocks noChangeArrowheads="1"/>
            </p:cNvSpPr>
            <p:nvPr/>
          </p:nvSpPr>
          <p:spPr bwMode="auto">
            <a:xfrm>
              <a:off x="657860" y="886152"/>
              <a:ext cx="128240"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solidFill>
                    <a:srgbClr val="000000"/>
                  </a:solidFill>
                </a:rPr>
                <a:t>7</a:t>
              </a:r>
              <a:endParaRPr lang="en-GB" altLang="de-DE" dirty="0">
                <a:latin typeface="Times New Roman" pitchFamily="18" charset="0"/>
              </a:endParaRPr>
            </a:p>
          </p:txBody>
        </p:sp>
        <p:sp>
          <p:nvSpPr>
            <p:cNvPr id="45" name="Rectangle 42"/>
            <p:cNvSpPr>
              <a:spLocks noChangeArrowheads="1"/>
            </p:cNvSpPr>
            <p:nvPr/>
          </p:nvSpPr>
          <p:spPr bwMode="auto">
            <a:xfrm rot="16200000">
              <a:off x="-1884308" y="3345596"/>
              <a:ext cx="4552528"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solidFill>
                    <a:srgbClr val="000000"/>
                  </a:solidFill>
                </a:rPr>
                <a:t>Hybrid yield of the corresponding 62 crosses</a:t>
              </a:r>
              <a:endParaRPr lang="en-GB" altLang="de-DE" dirty="0">
                <a:latin typeface="Times New Roman" pitchFamily="18" charset="0"/>
              </a:endParaRPr>
            </a:p>
          </p:txBody>
        </p:sp>
        <p:sp>
          <p:nvSpPr>
            <p:cNvPr id="46" name="Line 43"/>
            <p:cNvSpPr>
              <a:spLocks noChangeShapeType="1"/>
            </p:cNvSpPr>
            <p:nvPr/>
          </p:nvSpPr>
          <p:spPr bwMode="auto">
            <a:xfrm>
              <a:off x="1064260" y="5667702"/>
              <a:ext cx="4635500" cy="1588"/>
            </a:xfrm>
            <a:prstGeom prst="line">
              <a:avLst/>
            </a:prstGeom>
            <a:solidFill>
              <a:schemeClr val="bg1"/>
            </a:solidFill>
            <a:ln w="30163">
              <a:solidFill>
                <a:srgbClr val="000000"/>
              </a:solidFill>
              <a:round/>
              <a:headEnd/>
              <a:tailEnd/>
            </a:ln>
          </p:spPr>
          <p:txBody>
            <a:bodyPr/>
            <a:lstStyle/>
            <a:p>
              <a:endParaRPr lang="en-GB" dirty="0"/>
            </a:p>
          </p:txBody>
        </p:sp>
        <p:sp>
          <p:nvSpPr>
            <p:cNvPr id="47" name="Line 44"/>
            <p:cNvSpPr>
              <a:spLocks noChangeShapeType="1"/>
            </p:cNvSpPr>
            <p:nvPr/>
          </p:nvSpPr>
          <p:spPr bwMode="auto">
            <a:xfrm>
              <a:off x="1064260" y="1030615"/>
              <a:ext cx="4635500" cy="1588"/>
            </a:xfrm>
            <a:prstGeom prst="line">
              <a:avLst/>
            </a:prstGeom>
            <a:solidFill>
              <a:schemeClr val="bg1"/>
            </a:solidFill>
            <a:ln w="30163">
              <a:solidFill>
                <a:srgbClr val="000000"/>
              </a:solidFill>
              <a:round/>
              <a:headEnd/>
              <a:tailEnd/>
            </a:ln>
          </p:spPr>
          <p:txBody>
            <a:bodyPr/>
            <a:lstStyle/>
            <a:p>
              <a:endParaRPr lang="en-GB" dirty="0"/>
            </a:p>
          </p:txBody>
        </p:sp>
        <p:sp>
          <p:nvSpPr>
            <p:cNvPr id="48" name="Line 45"/>
            <p:cNvSpPr>
              <a:spLocks noChangeShapeType="1"/>
            </p:cNvSpPr>
            <p:nvPr/>
          </p:nvSpPr>
          <p:spPr bwMode="auto">
            <a:xfrm>
              <a:off x="1064260" y="5667702"/>
              <a:ext cx="1587" cy="92075"/>
            </a:xfrm>
            <a:prstGeom prst="line">
              <a:avLst/>
            </a:prstGeom>
            <a:solidFill>
              <a:schemeClr val="bg1"/>
            </a:solidFill>
            <a:ln w="30163">
              <a:solidFill>
                <a:srgbClr val="000000"/>
              </a:solidFill>
              <a:round/>
              <a:headEnd/>
              <a:tailEnd/>
            </a:ln>
          </p:spPr>
          <p:txBody>
            <a:bodyPr/>
            <a:lstStyle/>
            <a:p>
              <a:endParaRPr lang="en-GB" dirty="0"/>
            </a:p>
          </p:txBody>
        </p:sp>
        <p:sp>
          <p:nvSpPr>
            <p:cNvPr id="49" name="Rectangle 46"/>
            <p:cNvSpPr>
              <a:spLocks noChangeArrowheads="1"/>
            </p:cNvSpPr>
            <p:nvPr/>
          </p:nvSpPr>
          <p:spPr bwMode="auto">
            <a:xfrm>
              <a:off x="795973" y="5789940"/>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solidFill>
                    <a:srgbClr val="000000"/>
                  </a:solidFill>
                </a:rPr>
                <a:t>2.0</a:t>
              </a:r>
              <a:endParaRPr lang="en-GB" altLang="de-DE" dirty="0">
                <a:latin typeface="Times New Roman" pitchFamily="18" charset="0"/>
              </a:endParaRPr>
            </a:p>
          </p:txBody>
        </p:sp>
        <p:sp>
          <p:nvSpPr>
            <p:cNvPr id="50" name="Line 47"/>
            <p:cNvSpPr>
              <a:spLocks noChangeShapeType="1"/>
            </p:cNvSpPr>
            <p:nvPr/>
          </p:nvSpPr>
          <p:spPr bwMode="auto">
            <a:xfrm>
              <a:off x="1527810" y="5667702"/>
              <a:ext cx="1587" cy="47625"/>
            </a:xfrm>
            <a:prstGeom prst="line">
              <a:avLst/>
            </a:prstGeom>
            <a:solidFill>
              <a:schemeClr val="bg1"/>
            </a:solidFill>
            <a:ln w="30163">
              <a:solidFill>
                <a:srgbClr val="000000"/>
              </a:solidFill>
              <a:round/>
              <a:headEnd/>
              <a:tailEnd/>
            </a:ln>
          </p:spPr>
          <p:txBody>
            <a:bodyPr/>
            <a:lstStyle/>
            <a:p>
              <a:endParaRPr lang="en-GB" dirty="0"/>
            </a:p>
          </p:txBody>
        </p:sp>
        <p:sp>
          <p:nvSpPr>
            <p:cNvPr id="51" name="Line 48"/>
            <p:cNvSpPr>
              <a:spLocks noChangeShapeType="1"/>
            </p:cNvSpPr>
            <p:nvPr/>
          </p:nvSpPr>
          <p:spPr bwMode="auto">
            <a:xfrm>
              <a:off x="1991360" y="5667702"/>
              <a:ext cx="1587" cy="92075"/>
            </a:xfrm>
            <a:prstGeom prst="line">
              <a:avLst/>
            </a:prstGeom>
            <a:solidFill>
              <a:schemeClr val="bg1"/>
            </a:solidFill>
            <a:ln w="30163">
              <a:solidFill>
                <a:srgbClr val="000000"/>
              </a:solidFill>
              <a:round/>
              <a:headEnd/>
              <a:tailEnd/>
            </a:ln>
          </p:spPr>
          <p:txBody>
            <a:bodyPr/>
            <a:lstStyle/>
            <a:p>
              <a:endParaRPr lang="en-GB" dirty="0"/>
            </a:p>
          </p:txBody>
        </p:sp>
        <p:sp>
          <p:nvSpPr>
            <p:cNvPr id="52" name="Rectangle 49"/>
            <p:cNvSpPr>
              <a:spLocks noChangeArrowheads="1"/>
            </p:cNvSpPr>
            <p:nvPr/>
          </p:nvSpPr>
          <p:spPr bwMode="auto">
            <a:xfrm>
              <a:off x="1723073" y="5789940"/>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solidFill>
                    <a:srgbClr val="000000"/>
                  </a:solidFill>
                </a:rPr>
                <a:t>3.0</a:t>
              </a:r>
              <a:endParaRPr lang="en-GB" altLang="de-DE" dirty="0">
                <a:latin typeface="Times New Roman" pitchFamily="18" charset="0"/>
              </a:endParaRPr>
            </a:p>
          </p:txBody>
        </p:sp>
        <p:sp>
          <p:nvSpPr>
            <p:cNvPr id="53" name="Line 50"/>
            <p:cNvSpPr>
              <a:spLocks noChangeShapeType="1"/>
            </p:cNvSpPr>
            <p:nvPr/>
          </p:nvSpPr>
          <p:spPr bwMode="auto">
            <a:xfrm>
              <a:off x="2454910" y="5667702"/>
              <a:ext cx="1587" cy="47625"/>
            </a:xfrm>
            <a:prstGeom prst="line">
              <a:avLst/>
            </a:prstGeom>
            <a:solidFill>
              <a:schemeClr val="bg1"/>
            </a:solidFill>
            <a:ln w="30163">
              <a:solidFill>
                <a:srgbClr val="000000"/>
              </a:solidFill>
              <a:round/>
              <a:headEnd/>
              <a:tailEnd/>
            </a:ln>
          </p:spPr>
          <p:txBody>
            <a:bodyPr/>
            <a:lstStyle/>
            <a:p>
              <a:endParaRPr lang="en-GB" dirty="0"/>
            </a:p>
          </p:txBody>
        </p:sp>
        <p:sp>
          <p:nvSpPr>
            <p:cNvPr id="54" name="Line 51"/>
            <p:cNvSpPr>
              <a:spLocks noChangeShapeType="1"/>
            </p:cNvSpPr>
            <p:nvPr/>
          </p:nvSpPr>
          <p:spPr bwMode="auto">
            <a:xfrm>
              <a:off x="2918460" y="5667702"/>
              <a:ext cx="1587" cy="92075"/>
            </a:xfrm>
            <a:prstGeom prst="line">
              <a:avLst/>
            </a:prstGeom>
            <a:solidFill>
              <a:schemeClr val="bg1"/>
            </a:solidFill>
            <a:ln w="30163">
              <a:solidFill>
                <a:srgbClr val="000000"/>
              </a:solidFill>
              <a:round/>
              <a:headEnd/>
              <a:tailEnd/>
            </a:ln>
          </p:spPr>
          <p:txBody>
            <a:bodyPr/>
            <a:lstStyle/>
            <a:p>
              <a:endParaRPr lang="en-GB" dirty="0"/>
            </a:p>
          </p:txBody>
        </p:sp>
        <p:sp>
          <p:nvSpPr>
            <p:cNvPr id="55" name="Rectangle 52"/>
            <p:cNvSpPr>
              <a:spLocks noChangeArrowheads="1"/>
            </p:cNvSpPr>
            <p:nvPr/>
          </p:nvSpPr>
          <p:spPr bwMode="auto">
            <a:xfrm>
              <a:off x="2650173" y="5789940"/>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solidFill>
                    <a:srgbClr val="000000"/>
                  </a:solidFill>
                </a:rPr>
                <a:t>4.0</a:t>
              </a:r>
              <a:endParaRPr lang="en-GB" altLang="de-DE" dirty="0">
                <a:latin typeface="Times New Roman" pitchFamily="18" charset="0"/>
              </a:endParaRPr>
            </a:p>
          </p:txBody>
        </p:sp>
        <p:sp>
          <p:nvSpPr>
            <p:cNvPr id="56" name="Line 53"/>
            <p:cNvSpPr>
              <a:spLocks noChangeShapeType="1"/>
            </p:cNvSpPr>
            <p:nvPr/>
          </p:nvSpPr>
          <p:spPr bwMode="auto">
            <a:xfrm>
              <a:off x="3382010" y="5667702"/>
              <a:ext cx="1587" cy="47625"/>
            </a:xfrm>
            <a:prstGeom prst="line">
              <a:avLst/>
            </a:prstGeom>
            <a:solidFill>
              <a:schemeClr val="bg1"/>
            </a:solidFill>
            <a:ln w="30163">
              <a:solidFill>
                <a:srgbClr val="000000"/>
              </a:solidFill>
              <a:round/>
              <a:headEnd/>
              <a:tailEnd/>
            </a:ln>
          </p:spPr>
          <p:txBody>
            <a:bodyPr/>
            <a:lstStyle/>
            <a:p>
              <a:endParaRPr lang="en-GB" dirty="0"/>
            </a:p>
          </p:txBody>
        </p:sp>
        <p:sp>
          <p:nvSpPr>
            <p:cNvPr id="57" name="Line 54"/>
            <p:cNvSpPr>
              <a:spLocks noChangeShapeType="1"/>
            </p:cNvSpPr>
            <p:nvPr/>
          </p:nvSpPr>
          <p:spPr bwMode="auto">
            <a:xfrm>
              <a:off x="3845560" y="5667702"/>
              <a:ext cx="1587" cy="92075"/>
            </a:xfrm>
            <a:prstGeom prst="line">
              <a:avLst/>
            </a:prstGeom>
            <a:solidFill>
              <a:schemeClr val="bg1"/>
            </a:solidFill>
            <a:ln w="30163">
              <a:solidFill>
                <a:srgbClr val="000000"/>
              </a:solidFill>
              <a:round/>
              <a:headEnd/>
              <a:tailEnd/>
            </a:ln>
          </p:spPr>
          <p:txBody>
            <a:bodyPr/>
            <a:lstStyle/>
            <a:p>
              <a:endParaRPr lang="en-GB" dirty="0"/>
            </a:p>
          </p:txBody>
        </p:sp>
        <p:sp>
          <p:nvSpPr>
            <p:cNvPr id="58" name="Rectangle 55"/>
            <p:cNvSpPr>
              <a:spLocks noChangeArrowheads="1"/>
            </p:cNvSpPr>
            <p:nvPr/>
          </p:nvSpPr>
          <p:spPr bwMode="auto">
            <a:xfrm>
              <a:off x="3577273" y="5789940"/>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solidFill>
                    <a:srgbClr val="000000"/>
                  </a:solidFill>
                </a:rPr>
                <a:t>5.0</a:t>
              </a:r>
              <a:endParaRPr lang="en-GB" altLang="de-DE" dirty="0">
                <a:latin typeface="Times New Roman" pitchFamily="18" charset="0"/>
              </a:endParaRPr>
            </a:p>
          </p:txBody>
        </p:sp>
        <p:sp>
          <p:nvSpPr>
            <p:cNvPr id="59" name="Line 56"/>
            <p:cNvSpPr>
              <a:spLocks noChangeShapeType="1"/>
            </p:cNvSpPr>
            <p:nvPr/>
          </p:nvSpPr>
          <p:spPr bwMode="auto">
            <a:xfrm>
              <a:off x="4309110" y="5667702"/>
              <a:ext cx="1587" cy="47625"/>
            </a:xfrm>
            <a:prstGeom prst="line">
              <a:avLst/>
            </a:prstGeom>
            <a:solidFill>
              <a:schemeClr val="bg1"/>
            </a:solidFill>
            <a:ln w="30163">
              <a:solidFill>
                <a:srgbClr val="000000"/>
              </a:solidFill>
              <a:round/>
              <a:headEnd/>
              <a:tailEnd/>
            </a:ln>
          </p:spPr>
          <p:txBody>
            <a:bodyPr/>
            <a:lstStyle/>
            <a:p>
              <a:endParaRPr lang="en-GB" dirty="0"/>
            </a:p>
          </p:txBody>
        </p:sp>
        <p:sp>
          <p:nvSpPr>
            <p:cNvPr id="60" name="Line 57"/>
            <p:cNvSpPr>
              <a:spLocks noChangeShapeType="1"/>
            </p:cNvSpPr>
            <p:nvPr/>
          </p:nvSpPr>
          <p:spPr bwMode="auto">
            <a:xfrm>
              <a:off x="4772660" y="5667702"/>
              <a:ext cx="1587" cy="92075"/>
            </a:xfrm>
            <a:prstGeom prst="line">
              <a:avLst/>
            </a:prstGeom>
            <a:solidFill>
              <a:schemeClr val="bg1"/>
            </a:solidFill>
            <a:ln w="30163">
              <a:solidFill>
                <a:srgbClr val="000000"/>
              </a:solidFill>
              <a:round/>
              <a:headEnd/>
              <a:tailEnd/>
            </a:ln>
          </p:spPr>
          <p:txBody>
            <a:bodyPr/>
            <a:lstStyle/>
            <a:p>
              <a:endParaRPr lang="en-GB" dirty="0"/>
            </a:p>
          </p:txBody>
        </p:sp>
        <p:sp>
          <p:nvSpPr>
            <p:cNvPr id="61" name="Rectangle 58"/>
            <p:cNvSpPr>
              <a:spLocks noChangeArrowheads="1"/>
            </p:cNvSpPr>
            <p:nvPr/>
          </p:nvSpPr>
          <p:spPr bwMode="auto">
            <a:xfrm>
              <a:off x="4504373" y="5789940"/>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solidFill>
                    <a:srgbClr val="000000"/>
                  </a:solidFill>
                </a:rPr>
                <a:t>6.0</a:t>
              </a:r>
              <a:endParaRPr lang="en-GB" altLang="de-DE" dirty="0">
                <a:latin typeface="Times New Roman" pitchFamily="18" charset="0"/>
              </a:endParaRPr>
            </a:p>
          </p:txBody>
        </p:sp>
        <p:sp>
          <p:nvSpPr>
            <p:cNvPr id="62" name="Line 59"/>
            <p:cNvSpPr>
              <a:spLocks noChangeShapeType="1"/>
            </p:cNvSpPr>
            <p:nvPr/>
          </p:nvSpPr>
          <p:spPr bwMode="auto">
            <a:xfrm>
              <a:off x="5236210" y="5667702"/>
              <a:ext cx="1587" cy="47625"/>
            </a:xfrm>
            <a:prstGeom prst="line">
              <a:avLst/>
            </a:prstGeom>
            <a:solidFill>
              <a:schemeClr val="bg1"/>
            </a:solidFill>
            <a:ln w="30163">
              <a:solidFill>
                <a:srgbClr val="000000"/>
              </a:solidFill>
              <a:round/>
              <a:headEnd/>
              <a:tailEnd/>
            </a:ln>
          </p:spPr>
          <p:txBody>
            <a:bodyPr/>
            <a:lstStyle/>
            <a:p>
              <a:endParaRPr lang="en-GB" dirty="0"/>
            </a:p>
          </p:txBody>
        </p:sp>
        <p:sp>
          <p:nvSpPr>
            <p:cNvPr id="63" name="Line 60"/>
            <p:cNvSpPr>
              <a:spLocks noChangeShapeType="1"/>
            </p:cNvSpPr>
            <p:nvPr/>
          </p:nvSpPr>
          <p:spPr bwMode="auto">
            <a:xfrm>
              <a:off x="5699760" y="5667702"/>
              <a:ext cx="1587" cy="92075"/>
            </a:xfrm>
            <a:prstGeom prst="line">
              <a:avLst/>
            </a:prstGeom>
            <a:solidFill>
              <a:schemeClr val="bg1"/>
            </a:solidFill>
            <a:ln w="30163">
              <a:solidFill>
                <a:srgbClr val="000000"/>
              </a:solidFill>
              <a:round/>
              <a:headEnd/>
              <a:tailEnd/>
            </a:ln>
          </p:spPr>
          <p:txBody>
            <a:bodyPr/>
            <a:lstStyle/>
            <a:p>
              <a:endParaRPr lang="en-GB" dirty="0"/>
            </a:p>
          </p:txBody>
        </p:sp>
        <p:sp>
          <p:nvSpPr>
            <p:cNvPr id="64" name="Rectangle 61"/>
            <p:cNvSpPr>
              <a:spLocks noChangeArrowheads="1"/>
            </p:cNvSpPr>
            <p:nvPr/>
          </p:nvSpPr>
          <p:spPr bwMode="auto">
            <a:xfrm>
              <a:off x="5431473" y="5789940"/>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solidFill>
                    <a:srgbClr val="000000"/>
                  </a:solidFill>
                </a:rPr>
                <a:t>7.0</a:t>
              </a:r>
              <a:endParaRPr lang="en-GB" altLang="de-DE" dirty="0">
                <a:latin typeface="Times New Roman" pitchFamily="18" charset="0"/>
              </a:endParaRPr>
            </a:p>
          </p:txBody>
        </p:sp>
        <p:sp>
          <p:nvSpPr>
            <p:cNvPr id="65" name="Line 62"/>
            <p:cNvSpPr>
              <a:spLocks noChangeShapeType="1"/>
            </p:cNvSpPr>
            <p:nvPr/>
          </p:nvSpPr>
          <p:spPr bwMode="auto">
            <a:xfrm>
              <a:off x="1064260" y="5667702"/>
              <a:ext cx="4635500" cy="1588"/>
            </a:xfrm>
            <a:prstGeom prst="line">
              <a:avLst/>
            </a:prstGeom>
            <a:solidFill>
              <a:schemeClr val="bg1"/>
            </a:solidFill>
            <a:ln w="30163">
              <a:solidFill>
                <a:srgbClr val="0000FF"/>
              </a:solidFill>
              <a:round/>
              <a:headEnd/>
              <a:tailEnd/>
            </a:ln>
          </p:spPr>
          <p:txBody>
            <a:bodyPr/>
            <a:lstStyle/>
            <a:p>
              <a:endParaRPr lang="en-GB" dirty="0"/>
            </a:p>
          </p:txBody>
        </p:sp>
        <p:sp>
          <p:nvSpPr>
            <p:cNvPr id="66" name="Line 63"/>
            <p:cNvSpPr>
              <a:spLocks noChangeShapeType="1"/>
            </p:cNvSpPr>
            <p:nvPr/>
          </p:nvSpPr>
          <p:spPr bwMode="auto">
            <a:xfrm>
              <a:off x="1064260" y="1030615"/>
              <a:ext cx="4635500" cy="1588"/>
            </a:xfrm>
            <a:prstGeom prst="line">
              <a:avLst/>
            </a:prstGeom>
            <a:solidFill>
              <a:schemeClr val="bg1"/>
            </a:solidFill>
            <a:ln w="30163">
              <a:solidFill>
                <a:srgbClr val="0000FF"/>
              </a:solidFill>
              <a:round/>
              <a:headEnd/>
              <a:tailEnd/>
            </a:ln>
          </p:spPr>
          <p:txBody>
            <a:bodyPr/>
            <a:lstStyle/>
            <a:p>
              <a:endParaRPr lang="en-GB" dirty="0"/>
            </a:p>
          </p:txBody>
        </p:sp>
        <p:sp>
          <p:nvSpPr>
            <p:cNvPr id="67" name="Line 64"/>
            <p:cNvSpPr>
              <a:spLocks noChangeShapeType="1"/>
            </p:cNvSpPr>
            <p:nvPr/>
          </p:nvSpPr>
          <p:spPr bwMode="auto">
            <a:xfrm>
              <a:off x="1064260" y="5667702"/>
              <a:ext cx="1587" cy="92075"/>
            </a:xfrm>
            <a:prstGeom prst="line">
              <a:avLst/>
            </a:prstGeom>
            <a:solidFill>
              <a:schemeClr val="bg1"/>
            </a:solidFill>
            <a:ln w="30163">
              <a:solidFill>
                <a:srgbClr val="0000FF"/>
              </a:solidFill>
              <a:round/>
              <a:headEnd/>
              <a:tailEnd/>
            </a:ln>
          </p:spPr>
          <p:txBody>
            <a:bodyPr/>
            <a:lstStyle/>
            <a:p>
              <a:endParaRPr lang="en-GB" dirty="0"/>
            </a:p>
          </p:txBody>
        </p:sp>
        <p:sp>
          <p:nvSpPr>
            <p:cNvPr id="68" name="Rectangle 65"/>
            <p:cNvSpPr>
              <a:spLocks noChangeArrowheads="1"/>
            </p:cNvSpPr>
            <p:nvPr/>
          </p:nvSpPr>
          <p:spPr bwMode="auto">
            <a:xfrm>
              <a:off x="795973" y="5789940"/>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solidFill>
                    <a:srgbClr val="0000FF"/>
                  </a:solidFill>
                </a:rPr>
                <a:t>2.0</a:t>
              </a:r>
              <a:endParaRPr lang="en-GB" altLang="de-DE" dirty="0">
                <a:latin typeface="Times New Roman" pitchFamily="18" charset="0"/>
              </a:endParaRPr>
            </a:p>
          </p:txBody>
        </p:sp>
        <p:sp>
          <p:nvSpPr>
            <p:cNvPr id="69" name="Line 66"/>
            <p:cNvSpPr>
              <a:spLocks noChangeShapeType="1"/>
            </p:cNvSpPr>
            <p:nvPr/>
          </p:nvSpPr>
          <p:spPr bwMode="auto">
            <a:xfrm>
              <a:off x="1527810" y="5667702"/>
              <a:ext cx="1587" cy="47625"/>
            </a:xfrm>
            <a:prstGeom prst="line">
              <a:avLst/>
            </a:prstGeom>
            <a:solidFill>
              <a:schemeClr val="bg1"/>
            </a:solidFill>
            <a:ln w="30163">
              <a:solidFill>
                <a:srgbClr val="0000FF"/>
              </a:solidFill>
              <a:round/>
              <a:headEnd/>
              <a:tailEnd/>
            </a:ln>
          </p:spPr>
          <p:txBody>
            <a:bodyPr/>
            <a:lstStyle/>
            <a:p>
              <a:endParaRPr lang="en-GB" dirty="0"/>
            </a:p>
          </p:txBody>
        </p:sp>
        <p:sp>
          <p:nvSpPr>
            <p:cNvPr id="70" name="Line 67"/>
            <p:cNvSpPr>
              <a:spLocks noChangeShapeType="1"/>
            </p:cNvSpPr>
            <p:nvPr/>
          </p:nvSpPr>
          <p:spPr bwMode="auto">
            <a:xfrm>
              <a:off x="1991360" y="5667702"/>
              <a:ext cx="1587" cy="92075"/>
            </a:xfrm>
            <a:prstGeom prst="line">
              <a:avLst/>
            </a:prstGeom>
            <a:solidFill>
              <a:schemeClr val="bg1"/>
            </a:solidFill>
            <a:ln w="30163">
              <a:solidFill>
                <a:srgbClr val="0000FF"/>
              </a:solidFill>
              <a:round/>
              <a:headEnd/>
              <a:tailEnd/>
            </a:ln>
          </p:spPr>
          <p:txBody>
            <a:bodyPr/>
            <a:lstStyle/>
            <a:p>
              <a:endParaRPr lang="en-GB" dirty="0"/>
            </a:p>
          </p:txBody>
        </p:sp>
        <p:sp>
          <p:nvSpPr>
            <p:cNvPr id="71" name="Rectangle 68"/>
            <p:cNvSpPr>
              <a:spLocks noChangeArrowheads="1"/>
            </p:cNvSpPr>
            <p:nvPr/>
          </p:nvSpPr>
          <p:spPr bwMode="auto">
            <a:xfrm>
              <a:off x="1723073" y="5789940"/>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solidFill>
                    <a:srgbClr val="0000FF"/>
                  </a:solidFill>
                </a:rPr>
                <a:t>3.0</a:t>
              </a:r>
              <a:endParaRPr lang="en-GB" altLang="de-DE" dirty="0">
                <a:latin typeface="Times New Roman" pitchFamily="18" charset="0"/>
              </a:endParaRPr>
            </a:p>
          </p:txBody>
        </p:sp>
        <p:sp>
          <p:nvSpPr>
            <p:cNvPr id="72" name="Line 69"/>
            <p:cNvSpPr>
              <a:spLocks noChangeShapeType="1"/>
            </p:cNvSpPr>
            <p:nvPr/>
          </p:nvSpPr>
          <p:spPr bwMode="auto">
            <a:xfrm>
              <a:off x="2454910" y="5667702"/>
              <a:ext cx="1587" cy="47625"/>
            </a:xfrm>
            <a:prstGeom prst="line">
              <a:avLst/>
            </a:prstGeom>
            <a:solidFill>
              <a:schemeClr val="bg1"/>
            </a:solidFill>
            <a:ln w="30163">
              <a:solidFill>
                <a:srgbClr val="0000FF"/>
              </a:solidFill>
              <a:round/>
              <a:headEnd/>
              <a:tailEnd/>
            </a:ln>
          </p:spPr>
          <p:txBody>
            <a:bodyPr/>
            <a:lstStyle/>
            <a:p>
              <a:endParaRPr lang="en-GB" dirty="0"/>
            </a:p>
          </p:txBody>
        </p:sp>
        <p:sp>
          <p:nvSpPr>
            <p:cNvPr id="73" name="Line 70"/>
            <p:cNvSpPr>
              <a:spLocks noChangeShapeType="1"/>
            </p:cNvSpPr>
            <p:nvPr/>
          </p:nvSpPr>
          <p:spPr bwMode="auto">
            <a:xfrm>
              <a:off x="2918460" y="5667702"/>
              <a:ext cx="1587" cy="92075"/>
            </a:xfrm>
            <a:prstGeom prst="line">
              <a:avLst/>
            </a:prstGeom>
            <a:solidFill>
              <a:schemeClr val="bg1"/>
            </a:solidFill>
            <a:ln w="30163">
              <a:solidFill>
                <a:srgbClr val="0000FF"/>
              </a:solidFill>
              <a:round/>
              <a:headEnd/>
              <a:tailEnd/>
            </a:ln>
          </p:spPr>
          <p:txBody>
            <a:bodyPr/>
            <a:lstStyle/>
            <a:p>
              <a:endParaRPr lang="en-GB" dirty="0"/>
            </a:p>
          </p:txBody>
        </p:sp>
        <p:sp>
          <p:nvSpPr>
            <p:cNvPr id="74" name="Rectangle 71"/>
            <p:cNvSpPr>
              <a:spLocks noChangeArrowheads="1"/>
            </p:cNvSpPr>
            <p:nvPr/>
          </p:nvSpPr>
          <p:spPr bwMode="auto">
            <a:xfrm>
              <a:off x="2650173" y="5789940"/>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solidFill>
                    <a:srgbClr val="0000FF"/>
                  </a:solidFill>
                </a:rPr>
                <a:t>4.0</a:t>
              </a:r>
              <a:endParaRPr lang="en-GB" altLang="de-DE" dirty="0">
                <a:latin typeface="Times New Roman" pitchFamily="18" charset="0"/>
              </a:endParaRPr>
            </a:p>
          </p:txBody>
        </p:sp>
        <p:sp>
          <p:nvSpPr>
            <p:cNvPr id="75" name="Line 72"/>
            <p:cNvSpPr>
              <a:spLocks noChangeShapeType="1"/>
            </p:cNvSpPr>
            <p:nvPr/>
          </p:nvSpPr>
          <p:spPr bwMode="auto">
            <a:xfrm>
              <a:off x="3382010" y="5667702"/>
              <a:ext cx="1587" cy="47625"/>
            </a:xfrm>
            <a:prstGeom prst="line">
              <a:avLst/>
            </a:prstGeom>
            <a:solidFill>
              <a:schemeClr val="bg1"/>
            </a:solidFill>
            <a:ln w="30163">
              <a:solidFill>
                <a:srgbClr val="0000FF"/>
              </a:solidFill>
              <a:round/>
              <a:headEnd/>
              <a:tailEnd/>
            </a:ln>
          </p:spPr>
          <p:txBody>
            <a:bodyPr/>
            <a:lstStyle/>
            <a:p>
              <a:endParaRPr lang="en-GB" dirty="0"/>
            </a:p>
          </p:txBody>
        </p:sp>
        <p:sp>
          <p:nvSpPr>
            <p:cNvPr id="76" name="Line 73"/>
            <p:cNvSpPr>
              <a:spLocks noChangeShapeType="1"/>
            </p:cNvSpPr>
            <p:nvPr/>
          </p:nvSpPr>
          <p:spPr bwMode="auto">
            <a:xfrm>
              <a:off x="3845560" y="5667702"/>
              <a:ext cx="1587" cy="92075"/>
            </a:xfrm>
            <a:prstGeom prst="line">
              <a:avLst/>
            </a:prstGeom>
            <a:solidFill>
              <a:schemeClr val="bg1"/>
            </a:solidFill>
            <a:ln w="30163">
              <a:solidFill>
                <a:srgbClr val="0000FF"/>
              </a:solidFill>
              <a:round/>
              <a:headEnd/>
              <a:tailEnd/>
            </a:ln>
          </p:spPr>
          <p:txBody>
            <a:bodyPr/>
            <a:lstStyle/>
            <a:p>
              <a:endParaRPr lang="en-GB" dirty="0"/>
            </a:p>
          </p:txBody>
        </p:sp>
        <p:sp>
          <p:nvSpPr>
            <p:cNvPr id="77" name="Rectangle 74"/>
            <p:cNvSpPr>
              <a:spLocks noChangeArrowheads="1"/>
            </p:cNvSpPr>
            <p:nvPr/>
          </p:nvSpPr>
          <p:spPr bwMode="auto">
            <a:xfrm>
              <a:off x="3577273" y="5789940"/>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solidFill>
                    <a:srgbClr val="0000FF"/>
                  </a:solidFill>
                </a:rPr>
                <a:t>5.0</a:t>
              </a:r>
              <a:endParaRPr lang="en-GB" altLang="de-DE" dirty="0">
                <a:latin typeface="Times New Roman" pitchFamily="18" charset="0"/>
              </a:endParaRPr>
            </a:p>
          </p:txBody>
        </p:sp>
        <p:sp>
          <p:nvSpPr>
            <p:cNvPr id="78" name="Line 75"/>
            <p:cNvSpPr>
              <a:spLocks noChangeShapeType="1"/>
            </p:cNvSpPr>
            <p:nvPr/>
          </p:nvSpPr>
          <p:spPr bwMode="auto">
            <a:xfrm>
              <a:off x="4309110" y="5667702"/>
              <a:ext cx="1587" cy="47625"/>
            </a:xfrm>
            <a:prstGeom prst="line">
              <a:avLst/>
            </a:prstGeom>
            <a:solidFill>
              <a:schemeClr val="bg1"/>
            </a:solidFill>
            <a:ln w="30163">
              <a:solidFill>
                <a:srgbClr val="0000FF"/>
              </a:solidFill>
              <a:round/>
              <a:headEnd/>
              <a:tailEnd/>
            </a:ln>
          </p:spPr>
          <p:txBody>
            <a:bodyPr/>
            <a:lstStyle/>
            <a:p>
              <a:endParaRPr lang="en-GB" dirty="0"/>
            </a:p>
          </p:txBody>
        </p:sp>
        <p:sp>
          <p:nvSpPr>
            <p:cNvPr id="79" name="Line 76"/>
            <p:cNvSpPr>
              <a:spLocks noChangeShapeType="1"/>
            </p:cNvSpPr>
            <p:nvPr/>
          </p:nvSpPr>
          <p:spPr bwMode="auto">
            <a:xfrm>
              <a:off x="4772660" y="5667702"/>
              <a:ext cx="1587" cy="92075"/>
            </a:xfrm>
            <a:prstGeom prst="line">
              <a:avLst/>
            </a:prstGeom>
            <a:solidFill>
              <a:schemeClr val="bg1"/>
            </a:solidFill>
            <a:ln w="30163">
              <a:solidFill>
                <a:srgbClr val="0000FF"/>
              </a:solidFill>
              <a:round/>
              <a:headEnd/>
              <a:tailEnd/>
            </a:ln>
          </p:spPr>
          <p:txBody>
            <a:bodyPr/>
            <a:lstStyle/>
            <a:p>
              <a:endParaRPr lang="en-GB" dirty="0"/>
            </a:p>
          </p:txBody>
        </p:sp>
        <p:sp>
          <p:nvSpPr>
            <p:cNvPr id="80" name="Rectangle 77"/>
            <p:cNvSpPr>
              <a:spLocks noChangeArrowheads="1"/>
            </p:cNvSpPr>
            <p:nvPr/>
          </p:nvSpPr>
          <p:spPr bwMode="auto">
            <a:xfrm>
              <a:off x="4504373" y="5789940"/>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solidFill>
                    <a:srgbClr val="0000FF"/>
                  </a:solidFill>
                </a:rPr>
                <a:t>6.0</a:t>
              </a:r>
              <a:endParaRPr lang="en-GB" altLang="de-DE" dirty="0">
                <a:latin typeface="Times New Roman" pitchFamily="18" charset="0"/>
              </a:endParaRPr>
            </a:p>
          </p:txBody>
        </p:sp>
        <p:sp>
          <p:nvSpPr>
            <p:cNvPr id="81" name="Line 78"/>
            <p:cNvSpPr>
              <a:spLocks noChangeShapeType="1"/>
            </p:cNvSpPr>
            <p:nvPr/>
          </p:nvSpPr>
          <p:spPr bwMode="auto">
            <a:xfrm>
              <a:off x="5236210" y="5667702"/>
              <a:ext cx="1587" cy="47625"/>
            </a:xfrm>
            <a:prstGeom prst="line">
              <a:avLst/>
            </a:prstGeom>
            <a:solidFill>
              <a:schemeClr val="bg1"/>
            </a:solidFill>
            <a:ln w="30163">
              <a:solidFill>
                <a:srgbClr val="0000FF"/>
              </a:solidFill>
              <a:round/>
              <a:headEnd/>
              <a:tailEnd/>
            </a:ln>
          </p:spPr>
          <p:txBody>
            <a:bodyPr/>
            <a:lstStyle/>
            <a:p>
              <a:endParaRPr lang="en-GB" dirty="0"/>
            </a:p>
          </p:txBody>
        </p:sp>
        <p:sp>
          <p:nvSpPr>
            <p:cNvPr id="82" name="Line 79"/>
            <p:cNvSpPr>
              <a:spLocks noChangeShapeType="1"/>
            </p:cNvSpPr>
            <p:nvPr/>
          </p:nvSpPr>
          <p:spPr bwMode="auto">
            <a:xfrm>
              <a:off x="5699760" y="5667702"/>
              <a:ext cx="1587" cy="92075"/>
            </a:xfrm>
            <a:prstGeom prst="line">
              <a:avLst/>
            </a:prstGeom>
            <a:solidFill>
              <a:schemeClr val="bg1"/>
            </a:solidFill>
            <a:ln w="30163">
              <a:solidFill>
                <a:srgbClr val="0000FF"/>
              </a:solidFill>
              <a:round/>
              <a:headEnd/>
              <a:tailEnd/>
            </a:ln>
          </p:spPr>
          <p:txBody>
            <a:bodyPr/>
            <a:lstStyle/>
            <a:p>
              <a:endParaRPr lang="en-GB" dirty="0"/>
            </a:p>
          </p:txBody>
        </p:sp>
        <p:sp>
          <p:nvSpPr>
            <p:cNvPr id="83" name="Rectangle 80"/>
            <p:cNvSpPr>
              <a:spLocks noChangeArrowheads="1"/>
            </p:cNvSpPr>
            <p:nvPr/>
          </p:nvSpPr>
          <p:spPr bwMode="auto">
            <a:xfrm>
              <a:off x="5431473" y="5789940"/>
              <a:ext cx="320601"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solidFill>
                    <a:srgbClr val="0000FF"/>
                  </a:solidFill>
                </a:rPr>
                <a:t>7.0</a:t>
              </a:r>
              <a:endParaRPr lang="en-GB" altLang="de-DE" dirty="0">
                <a:latin typeface="Times New Roman" pitchFamily="18" charset="0"/>
              </a:endParaRPr>
            </a:p>
          </p:txBody>
        </p:sp>
        <p:sp>
          <p:nvSpPr>
            <p:cNvPr id="84" name="Rectangle 81"/>
            <p:cNvSpPr>
              <a:spLocks noChangeArrowheads="1"/>
            </p:cNvSpPr>
            <p:nvPr/>
          </p:nvSpPr>
          <p:spPr bwMode="auto">
            <a:xfrm>
              <a:off x="1383348" y="6078865"/>
              <a:ext cx="3052118"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solidFill>
                    <a:srgbClr val="0000FF"/>
                  </a:solidFill>
                </a:rPr>
                <a:t>Parental means of 62 crosses</a:t>
              </a:r>
              <a:endParaRPr lang="en-GB" altLang="de-DE" dirty="0">
                <a:latin typeface="Times New Roman" pitchFamily="18" charset="0"/>
              </a:endParaRPr>
            </a:p>
          </p:txBody>
        </p:sp>
        <p:sp>
          <p:nvSpPr>
            <p:cNvPr id="85" name="Oval 82"/>
            <p:cNvSpPr>
              <a:spLocks noChangeArrowheads="1"/>
            </p:cNvSpPr>
            <p:nvPr/>
          </p:nvSpPr>
          <p:spPr bwMode="auto">
            <a:xfrm>
              <a:off x="1510348" y="3424565"/>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86" name="Oval 83"/>
            <p:cNvSpPr>
              <a:spLocks noChangeArrowheads="1"/>
            </p:cNvSpPr>
            <p:nvPr/>
          </p:nvSpPr>
          <p:spPr bwMode="auto">
            <a:xfrm>
              <a:off x="1918335" y="3127702"/>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87" name="Oval 84"/>
            <p:cNvSpPr>
              <a:spLocks noChangeArrowheads="1"/>
            </p:cNvSpPr>
            <p:nvPr/>
          </p:nvSpPr>
          <p:spPr bwMode="auto">
            <a:xfrm>
              <a:off x="2446973" y="2359352"/>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88" name="Oval 85"/>
            <p:cNvSpPr>
              <a:spLocks noChangeArrowheads="1"/>
            </p:cNvSpPr>
            <p:nvPr/>
          </p:nvSpPr>
          <p:spPr bwMode="auto">
            <a:xfrm>
              <a:off x="1853248" y="2951490"/>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89" name="Oval 86"/>
            <p:cNvSpPr>
              <a:spLocks noChangeArrowheads="1"/>
            </p:cNvSpPr>
            <p:nvPr/>
          </p:nvSpPr>
          <p:spPr bwMode="auto">
            <a:xfrm>
              <a:off x="2381885" y="2432377"/>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90" name="Oval 87"/>
            <p:cNvSpPr>
              <a:spLocks noChangeArrowheads="1"/>
            </p:cNvSpPr>
            <p:nvPr/>
          </p:nvSpPr>
          <p:spPr bwMode="auto">
            <a:xfrm>
              <a:off x="2789873" y="1876752"/>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91" name="Oval 88"/>
            <p:cNvSpPr>
              <a:spLocks noChangeArrowheads="1"/>
            </p:cNvSpPr>
            <p:nvPr/>
          </p:nvSpPr>
          <p:spPr bwMode="auto">
            <a:xfrm>
              <a:off x="2446973" y="1348115"/>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92" name="Oval 89"/>
            <p:cNvSpPr>
              <a:spLocks noChangeArrowheads="1"/>
            </p:cNvSpPr>
            <p:nvPr/>
          </p:nvSpPr>
          <p:spPr bwMode="auto">
            <a:xfrm>
              <a:off x="2408873" y="1432252"/>
              <a:ext cx="147637"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93" name="Oval 90"/>
            <p:cNvSpPr>
              <a:spLocks noChangeArrowheads="1"/>
            </p:cNvSpPr>
            <p:nvPr/>
          </p:nvSpPr>
          <p:spPr bwMode="auto">
            <a:xfrm>
              <a:off x="2169160" y="2480002"/>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94" name="Oval 91"/>
            <p:cNvSpPr>
              <a:spLocks noChangeArrowheads="1"/>
            </p:cNvSpPr>
            <p:nvPr/>
          </p:nvSpPr>
          <p:spPr bwMode="auto">
            <a:xfrm>
              <a:off x="2140585" y="2265690"/>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95" name="Oval 92"/>
            <p:cNvSpPr>
              <a:spLocks noChangeArrowheads="1"/>
            </p:cNvSpPr>
            <p:nvPr/>
          </p:nvSpPr>
          <p:spPr bwMode="auto">
            <a:xfrm>
              <a:off x="2372360" y="2460952"/>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96" name="Oval 93"/>
            <p:cNvSpPr>
              <a:spLocks noChangeArrowheads="1"/>
            </p:cNvSpPr>
            <p:nvPr/>
          </p:nvSpPr>
          <p:spPr bwMode="auto">
            <a:xfrm>
              <a:off x="2604135" y="2359352"/>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97" name="Oval 94"/>
            <p:cNvSpPr>
              <a:spLocks noChangeArrowheads="1"/>
            </p:cNvSpPr>
            <p:nvPr/>
          </p:nvSpPr>
          <p:spPr bwMode="auto">
            <a:xfrm>
              <a:off x="2224723" y="2284740"/>
              <a:ext cx="146050" cy="147638"/>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98" name="Oval 95"/>
            <p:cNvSpPr>
              <a:spLocks noChangeArrowheads="1"/>
            </p:cNvSpPr>
            <p:nvPr/>
          </p:nvSpPr>
          <p:spPr bwMode="auto">
            <a:xfrm>
              <a:off x="2408873" y="2543502"/>
              <a:ext cx="147637" cy="147638"/>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99" name="Oval 96"/>
            <p:cNvSpPr>
              <a:spLocks noChangeArrowheads="1"/>
            </p:cNvSpPr>
            <p:nvPr/>
          </p:nvSpPr>
          <p:spPr bwMode="auto">
            <a:xfrm>
              <a:off x="2789873" y="2052965"/>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00" name="Oval 97"/>
            <p:cNvSpPr>
              <a:spLocks noChangeArrowheads="1"/>
            </p:cNvSpPr>
            <p:nvPr/>
          </p:nvSpPr>
          <p:spPr bwMode="auto">
            <a:xfrm>
              <a:off x="2345373" y="1903740"/>
              <a:ext cx="146050" cy="147638"/>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01" name="Oval 98"/>
            <p:cNvSpPr>
              <a:spLocks noChangeArrowheads="1"/>
            </p:cNvSpPr>
            <p:nvPr/>
          </p:nvSpPr>
          <p:spPr bwMode="auto">
            <a:xfrm>
              <a:off x="2780348" y="1876752"/>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02" name="Oval 99"/>
            <p:cNvSpPr>
              <a:spLocks noChangeArrowheads="1"/>
            </p:cNvSpPr>
            <p:nvPr/>
          </p:nvSpPr>
          <p:spPr bwMode="auto">
            <a:xfrm>
              <a:off x="2353310" y="2079952"/>
              <a:ext cx="146050" cy="147638"/>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03" name="Oval 100"/>
            <p:cNvSpPr>
              <a:spLocks noChangeArrowheads="1"/>
            </p:cNvSpPr>
            <p:nvPr/>
          </p:nvSpPr>
          <p:spPr bwMode="auto">
            <a:xfrm>
              <a:off x="2085023" y="2340302"/>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04" name="Oval 101"/>
            <p:cNvSpPr>
              <a:spLocks noChangeArrowheads="1"/>
            </p:cNvSpPr>
            <p:nvPr/>
          </p:nvSpPr>
          <p:spPr bwMode="auto">
            <a:xfrm>
              <a:off x="3002598" y="2043440"/>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05" name="Oval 102"/>
            <p:cNvSpPr>
              <a:spLocks noChangeArrowheads="1"/>
            </p:cNvSpPr>
            <p:nvPr/>
          </p:nvSpPr>
          <p:spPr bwMode="auto">
            <a:xfrm>
              <a:off x="1918335" y="3211840"/>
              <a:ext cx="146050" cy="147638"/>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06" name="Oval 103"/>
            <p:cNvSpPr>
              <a:spLocks noChangeArrowheads="1"/>
            </p:cNvSpPr>
            <p:nvPr/>
          </p:nvSpPr>
          <p:spPr bwMode="auto">
            <a:xfrm>
              <a:off x="1881823" y="2480002"/>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07" name="Oval 104"/>
            <p:cNvSpPr>
              <a:spLocks noChangeArrowheads="1"/>
            </p:cNvSpPr>
            <p:nvPr/>
          </p:nvSpPr>
          <p:spPr bwMode="auto">
            <a:xfrm>
              <a:off x="1640523" y="2934027"/>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08" name="Oval 105"/>
            <p:cNvSpPr>
              <a:spLocks noChangeArrowheads="1"/>
            </p:cNvSpPr>
            <p:nvPr/>
          </p:nvSpPr>
          <p:spPr bwMode="auto">
            <a:xfrm>
              <a:off x="1611948" y="2924502"/>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09" name="Oval 106"/>
            <p:cNvSpPr>
              <a:spLocks noChangeArrowheads="1"/>
            </p:cNvSpPr>
            <p:nvPr/>
          </p:nvSpPr>
          <p:spPr bwMode="auto">
            <a:xfrm>
              <a:off x="1843723" y="3342015"/>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10" name="Oval 107"/>
            <p:cNvSpPr>
              <a:spLocks noChangeArrowheads="1"/>
            </p:cNvSpPr>
            <p:nvPr/>
          </p:nvSpPr>
          <p:spPr bwMode="auto">
            <a:xfrm>
              <a:off x="2075498" y="2849890"/>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11" name="Oval 108"/>
            <p:cNvSpPr>
              <a:spLocks noChangeArrowheads="1"/>
            </p:cNvSpPr>
            <p:nvPr/>
          </p:nvSpPr>
          <p:spPr bwMode="auto">
            <a:xfrm>
              <a:off x="1696085" y="2934027"/>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12" name="Oval 109"/>
            <p:cNvSpPr>
              <a:spLocks noChangeArrowheads="1"/>
            </p:cNvSpPr>
            <p:nvPr/>
          </p:nvSpPr>
          <p:spPr bwMode="auto">
            <a:xfrm>
              <a:off x="1881823" y="2656215"/>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13" name="Oval 110"/>
            <p:cNvSpPr>
              <a:spLocks noChangeArrowheads="1"/>
            </p:cNvSpPr>
            <p:nvPr/>
          </p:nvSpPr>
          <p:spPr bwMode="auto">
            <a:xfrm>
              <a:off x="2261235" y="3110240"/>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14" name="Oval 111"/>
            <p:cNvSpPr>
              <a:spLocks noChangeArrowheads="1"/>
            </p:cNvSpPr>
            <p:nvPr/>
          </p:nvSpPr>
          <p:spPr bwMode="auto">
            <a:xfrm>
              <a:off x="1816735" y="2480002"/>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15" name="Oval 112"/>
            <p:cNvSpPr>
              <a:spLocks noChangeArrowheads="1"/>
            </p:cNvSpPr>
            <p:nvPr/>
          </p:nvSpPr>
          <p:spPr bwMode="auto">
            <a:xfrm>
              <a:off x="2251710" y="2572077"/>
              <a:ext cx="146050" cy="147638"/>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16" name="Oval 113"/>
            <p:cNvSpPr>
              <a:spLocks noChangeArrowheads="1"/>
            </p:cNvSpPr>
            <p:nvPr/>
          </p:nvSpPr>
          <p:spPr bwMode="auto">
            <a:xfrm>
              <a:off x="1826260" y="2284740"/>
              <a:ext cx="146050" cy="147638"/>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17" name="Oval 114"/>
            <p:cNvSpPr>
              <a:spLocks noChangeArrowheads="1"/>
            </p:cNvSpPr>
            <p:nvPr/>
          </p:nvSpPr>
          <p:spPr bwMode="auto">
            <a:xfrm>
              <a:off x="1556385" y="3369002"/>
              <a:ext cx="146050" cy="147638"/>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18" name="Oval 115"/>
            <p:cNvSpPr>
              <a:spLocks noChangeArrowheads="1"/>
            </p:cNvSpPr>
            <p:nvPr/>
          </p:nvSpPr>
          <p:spPr bwMode="auto">
            <a:xfrm>
              <a:off x="2473960" y="2599065"/>
              <a:ext cx="146050" cy="147638"/>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19" name="Oval 116"/>
            <p:cNvSpPr>
              <a:spLocks noChangeArrowheads="1"/>
            </p:cNvSpPr>
            <p:nvPr/>
          </p:nvSpPr>
          <p:spPr bwMode="auto">
            <a:xfrm>
              <a:off x="1575435" y="4010352"/>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20" name="Oval 117"/>
            <p:cNvSpPr>
              <a:spLocks noChangeArrowheads="1"/>
            </p:cNvSpPr>
            <p:nvPr/>
          </p:nvSpPr>
          <p:spPr bwMode="auto">
            <a:xfrm>
              <a:off x="1546860" y="3211840"/>
              <a:ext cx="146050" cy="147638"/>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21" name="Oval 118"/>
            <p:cNvSpPr>
              <a:spLocks noChangeArrowheads="1"/>
            </p:cNvSpPr>
            <p:nvPr/>
          </p:nvSpPr>
          <p:spPr bwMode="auto">
            <a:xfrm>
              <a:off x="1297623" y="4370715"/>
              <a:ext cx="146050" cy="147638"/>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22" name="Oval 119"/>
            <p:cNvSpPr>
              <a:spLocks noChangeArrowheads="1"/>
            </p:cNvSpPr>
            <p:nvPr/>
          </p:nvSpPr>
          <p:spPr bwMode="auto">
            <a:xfrm>
              <a:off x="1269048" y="4110365"/>
              <a:ext cx="146050" cy="147638"/>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23" name="Oval 120"/>
            <p:cNvSpPr>
              <a:spLocks noChangeArrowheads="1"/>
            </p:cNvSpPr>
            <p:nvPr/>
          </p:nvSpPr>
          <p:spPr bwMode="auto">
            <a:xfrm>
              <a:off x="1510348" y="3675390"/>
              <a:ext cx="146050" cy="147638"/>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24" name="Oval 121"/>
            <p:cNvSpPr>
              <a:spLocks noChangeArrowheads="1"/>
            </p:cNvSpPr>
            <p:nvPr/>
          </p:nvSpPr>
          <p:spPr bwMode="auto">
            <a:xfrm>
              <a:off x="1732598" y="3694440"/>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25" name="Oval 122"/>
            <p:cNvSpPr>
              <a:spLocks noChangeArrowheads="1"/>
            </p:cNvSpPr>
            <p:nvPr/>
          </p:nvSpPr>
          <p:spPr bwMode="auto">
            <a:xfrm>
              <a:off x="1362710" y="3851602"/>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26" name="Oval 123"/>
            <p:cNvSpPr>
              <a:spLocks noChangeArrowheads="1"/>
            </p:cNvSpPr>
            <p:nvPr/>
          </p:nvSpPr>
          <p:spPr bwMode="auto">
            <a:xfrm>
              <a:off x="1546860" y="3711902"/>
              <a:ext cx="146050" cy="147638"/>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27" name="Oval 124"/>
            <p:cNvSpPr>
              <a:spLocks noChangeArrowheads="1"/>
            </p:cNvSpPr>
            <p:nvPr/>
          </p:nvSpPr>
          <p:spPr bwMode="auto">
            <a:xfrm>
              <a:off x="1918335" y="3286452"/>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28" name="Oval 125"/>
            <p:cNvSpPr>
              <a:spLocks noChangeArrowheads="1"/>
            </p:cNvSpPr>
            <p:nvPr/>
          </p:nvSpPr>
          <p:spPr bwMode="auto">
            <a:xfrm>
              <a:off x="1473835" y="3656340"/>
              <a:ext cx="146050" cy="147638"/>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29" name="Oval 126"/>
            <p:cNvSpPr>
              <a:spLocks noChangeArrowheads="1"/>
            </p:cNvSpPr>
            <p:nvPr/>
          </p:nvSpPr>
          <p:spPr bwMode="auto">
            <a:xfrm>
              <a:off x="1908810" y="2943552"/>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30" name="Oval 127"/>
            <p:cNvSpPr>
              <a:spLocks noChangeArrowheads="1"/>
            </p:cNvSpPr>
            <p:nvPr/>
          </p:nvSpPr>
          <p:spPr bwMode="auto">
            <a:xfrm>
              <a:off x="1481773" y="3203902"/>
              <a:ext cx="147637"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31" name="Oval 128"/>
            <p:cNvSpPr>
              <a:spLocks noChangeArrowheads="1"/>
            </p:cNvSpPr>
            <p:nvPr/>
          </p:nvSpPr>
          <p:spPr bwMode="auto">
            <a:xfrm>
              <a:off x="1213485" y="3619827"/>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32" name="Oval 129"/>
            <p:cNvSpPr>
              <a:spLocks noChangeArrowheads="1"/>
            </p:cNvSpPr>
            <p:nvPr/>
          </p:nvSpPr>
          <p:spPr bwMode="auto">
            <a:xfrm>
              <a:off x="2131060" y="2719715"/>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33" name="Oval 130"/>
            <p:cNvSpPr>
              <a:spLocks noChangeArrowheads="1"/>
            </p:cNvSpPr>
            <p:nvPr/>
          </p:nvSpPr>
          <p:spPr bwMode="auto">
            <a:xfrm>
              <a:off x="1500823" y="4242127"/>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34" name="Oval 131"/>
            <p:cNvSpPr>
              <a:spLocks noChangeArrowheads="1"/>
            </p:cNvSpPr>
            <p:nvPr/>
          </p:nvSpPr>
          <p:spPr bwMode="auto">
            <a:xfrm>
              <a:off x="1473835" y="2516515"/>
              <a:ext cx="146050" cy="147638"/>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35" name="Oval 132"/>
            <p:cNvSpPr>
              <a:spLocks noChangeArrowheads="1"/>
            </p:cNvSpPr>
            <p:nvPr/>
          </p:nvSpPr>
          <p:spPr bwMode="auto">
            <a:xfrm>
              <a:off x="1232535" y="3907165"/>
              <a:ext cx="146050" cy="147638"/>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36" name="Oval 133"/>
            <p:cNvSpPr>
              <a:spLocks noChangeArrowheads="1"/>
            </p:cNvSpPr>
            <p:nvPr/>
          </p:nvSpPr>
          <p:spPr bwMode="auto">
            <a:xfrm>
              <a:off x="1194435" y="3694440"/>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37" name="Oval 134"/>
            <p:cNvSpPr>
              <a:spLocks noChangeArrowheads="1"/>
            </p:cNvSpPr>
            <p:nvPr/>
          </p:nvSpPr>
          <p:spPr bwMode="auto">
            <a:xfrm>
              <a:off x="1435735" y="3778577"/>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38" name="Oval 135"/>
            <p:cNvSpPr>
              <a:spLocks noChangeArrowheads="1"/>
            </p:cNvSpPr>
            <p:nvPr/>
          </p:nvSpPr>
          <p:spPr bwMode="auto">
            <a:xfrm>
              <a:off x="1667510" y="3480127"/>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39" name="Oval 136"/>
            <p:cNvSpPr>
              <a:spLocks noChangeArrowheads="1"/>
            </p:cNvSpPr>
            <p:nvPr/>
          </p:nvSpPr>
          <p:spPr bwMode="auto">
            <a:xfrm>
              <a:off x="1288098" y="4307215"/>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40" name="Oval 137"/>
            <p:cNvSpPr>
              <a:spLocks noChangeArrowheads="1"/>
            </p:cNvSpPr>
            <p:nvPr/>
          </p:nvSpPr>
          <p:spPr bwMode="auto">
            <a:xfrm>
              <a:off x="1473835" y="3303915"/>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41" name="Oval 138"/>
            <p:cNvSpPr>
              <a:spLocks noChangeArrowheads="1"/>
            </p:cNvSpPr>
            <p:nvPr/>
          </p:nvSpPr>
          <p:spPr bwMode="auto">
            <a:xfrm>
              <a:off x="1843723" y="3156277"/>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42" name="Oval 139"/>
            <p:cNvSpPr>
              <a:spLocks noChangeArrowheads="1"/>
            </p:cNvSpPr>
            <p:nvPr/>
          </p:nvSpPr>
          <p:spPr bwMode="auto">
            <a:xfrm>
              <a:off x="1408748" y="3573790"/>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43" name="Oval 140"/>
            <p:cNvSpPr>
              <a:spLocks noChangeArrowheads="1"/>
            </p:cNvSpPr>
            <p:nvPr/>
          </p:nvSpPr>
          <p:spPr bwMode="auto">
            <a:xfrm>
              <a:off x="1834198" y="2719715"/>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44" name="Oval 141"/>
            <p:cNvSpPr>
              <a:spLocks noChangeArrowheads="1"/>
            </p:cNvSpPr>
            <p:nvPr/>
          </p:nvSpPr>
          <p:spPr bwMode="auto">
            <a:xfrm>
              <a:off x="1418273" y="3546802"/>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45" name="Oval 142"/>
            <p:cNvSpPr>
              <a:spLocks noChangeArrowheads="1"/>
            </p:cNvSpPr>
            <p:nvPr/>
          </p:nvSpPr>
          <p:spPr bwMode="auto">
            <a:xfrm>
              <a:off x="1138873" y="4585027"/>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46" name="Oval 143"/>
            <p:cNvSpPr>
              <a:spLocks noChangeArrowheads="1"/>
            </p:cNvSpPr>
            <p:nvPr/>
          </p:nvSpPr>
          <p:spPr bwMode="auto">
            <a:xfrm>
              <a:off x="2065973" y="2868940"/>
              <a:ext cx="146050" cy="146050"/>
            </a:xfrm>
            <a:prstGeom prst="ellipse">
              <a:avLst/>
            </a:prstGeom>
            <a:solidFill>
              <a:schemeClr val="bg1"/>
            </a:solidFill>
            <a:ln w="30163">
              <a:solidFill>
                <a:srgbClr val="000000"/>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147" name="Line 144"/>
            <p:cNvSpPr>
              <a:spLocks noChangeShapeType="1"/>
            </p:cNvSpPr>
            <p:nvPr/>
          </p:nvSpPr>
          <p:spPr bwMode="auto">
            <a:xfrm flipV="1">
              <a:off x="1064260" y="566294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48" name="Line 145"/>
            <p:cNvSpPr>
              <a:spLocks noChangeShapeType="1"/>
            </p:cNvSpPr>
            <p:nvPr/>
          </p:nvSpPr>
          <p:spPr bwMode="auto">
            <a:xfrm flipV="1">
              <a:off x="1089660" y="563754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49" name="Line 146"/>
            <p:cNvSpPr>
              <a:spLocks noChangeShapeType="1"/>
            </p:cNvSpPr>
            <p:nvPr/>
          </p:nvSpPr>
          <p:spPr bwMode="auto">
            <a:xfrm flipV="1">
              <a:off x="1115060" y="561214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50" name="Line 147"/>
            <p:cNvSpPr>
              <a:spLocks noChangeShapeType="1"/>
            </p:cNvSpPr>
            <p:nvPr/>
          </p:nvSpPr>
          <p:spPr bwMode="auto">
            <a:xfrm flipV="1">
              <a:off x="1140460" y="558674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51" name="Line 148"/>
            <p:cNvSpPr>
              <a:spLocks noChangeShapeType="1"/>
            </p:cNvSpPr>
            <p:nvPr/>
          </p:nvSpPr>
          <p:spPr bwMode="auto">
            <a:xfrm flipV="1">
              <a:off x="1165860" y="556134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52" name="Line 149"/>
            <p:cNvSpPr>
              <a:spLocks noChangeShapeType="1"/>
            </p:cNvSpPr>
            <p:nvPr/>
          </p:nvSpPr>
          <p:spPr bwMode="auto">
            <a:xfrm flipV="1">
              <a:off x="1191260" y="553594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53" name="Line 150"/>
            <p:cNvSpPr>
              <a:spLocks noChangeShapeType="1"/>
            </p:cNvSpPr>
            <p:nvPr/>
          </p:nvSpPr>
          <p:spPr bwMode="auto">
            <a:xfrm flipV="1">
              <a:off x="1216660" y="551054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54" name="Line 151"/>
            <p:cNvSpPr>
              <a:spLocks noChangeShapeType="1"/>
            </p:cNvSpPr>
            <p:nvPr/>
          </p:nvSpPr>
          <p:spPr bwMode="auto">
            <a:xfrm flipV="1">
              <a:off x="1242060" y="548514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55" name="Line 152"/>
            <p:cNvSpPr>
              <a:spLocks noChangeShapeType="1"/>
            </p:cNvSpPr>
            <p:nvPr/>
          </p:nvSpPr>
          <p:spPr bwMode="auto">
            <a:xfrm flipV="1">
              <a:off x="1267460" y="545974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56" name="Line 153"/>
            <p:cNvSpPr>
              <a:spLocks noChangeShapeType="1"/>
            </p:cNvSpPr>
            <p:nvPr/>
          </p:nvSpPr>
          <p:spPr bwMode="auto">
            <a:xfrm flipV="1">
              <a:off x="1292860" y="543434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57" name="Line 154"/>
            <p:cNvSpPr>
              <a:spLocks noChangeShapeType="1"/>
            </p:cNvSpPr>
            <p:nvPr/>
          </p:nvSpPr>
          <p:spPr bwMode="auto">
            <a:xfrm flipV="1">
              <a:off x="1318260" y="540894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58" name="Line 155"/>
            <p:cNvSpPr>
              <a:spLocks noChangeShapeType="1"/>
            </p:cNvSpPr>
            <p:nvPr/>
          </p:nvSpPr>
          <p:spPr bwMode="auto">
            <a:xfrm flipV="1">
              <a:off x="1343660" y="538354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59" name="Line 156"/>
            <p:cNvSpPr>
              <a:spLocks noChangeShapeType="1"/>
            </p:cNvSpPr>
            <p:nvPr/>
          </p:nvSpPr>
          <p:spPr bwMode="auto">
            <a:xfrm flipV="1">
              <a:off x="1369060" y="535814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60" name="Line 157"/>
            <p:cNvSpPr>
              <a:spLocks noChangeShapeType="1"/>
            </p:cNvSpPr>
            <p:nvPr/>
          </p:nvSpPr>
          <p:spPr bwMode="auto">
            <a:xfrm flipV="1">
              <a:off x="1394460" y="533274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61" name="Line 158"/>
            <p:cNvSpPr>
              <a:spLocks noChangeShapeType="1"/>
            </p:cNvSpPr>
            <p:nvPr/>
          </p:nvSpPr>
          <p:spPr bwMode="auto">
            <a:xfrm flipV="1">
              <a:off x="1419860" y="530734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62" name="Line 159"/>
            <p:cNvSpPr>
              <a:spLocks noChangeShapeType="1"/>
            </p:cNvSpPr>
            <p:nvPr/>
          </p:nvSpPr>
          <p:spPr bwMode="auto">
            <a:xfrm flipV="1">
              <a:off x="1443673" y="5281940"/>
              <a:ext cx="6350"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63" name="Line 160"/>
            <p:cNvSpPr>
              <a:spLocks noChangeShapeType="1"/>
            </p:cNvSpPr>
            <p:nvPr/>
          </p:nvSpPr>
          <p:spPr bwMode="auto">
            <a:xfrm flipV="1">
              <a:off x="1469073" y="5256540"/>
              <a:ext cx="6350"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64" name="Line 161"/>
            <p:cNvSpPr>
              <a:spLocks noChangeShapeType="1"/>
            </p:cNvSpPr>
            <p:nvPr/>
          </p:nvSpPr>
          <p:spPr bwMode="auto">
            <a:xfrm flipV="1">
              <a:off x="1494473" y="523114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65" name="Line 162"/>
            <p:cNvSpPr>
              <a:spLocks noChangeShapeType="1"/>
            </p:cNvSpPr>
            <p:nvPr/>
          </p:nvSpPr>
          <p:spPr bwMode="auto">
            <a:xfrm flipV="1">
              <a:off x="1519873" y="520574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66" name="Line 163"/>
            <p:cNvSpPr>
              <a:spLocks noChangeShapeType="1"/>
            </p:cNvSpPr>
            <p:nvPr/>
          </p:nvSpPr>
          <p:spPr bwMode="auto">
            <a:xfrm flipV="1">
              <a:off x="1545273" y="518034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67" name="Line 164"/>
            <p:cNvSpPr>
              <a:spLocks noChangeShapeType="1"/>
            </p:cNvSpPr>
            <p:nvPr/>
          </p:nvSpPr>
          <p:spPr bwMode="auto">
            <a:xfrm flipV="1">
              <a:off x="1570673" y="515494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68" name="Line 165"/>
            <p:cNvSpPr>
              <a:spLocks noChangeShapeType="1"/>
            </p:cNvSpPr>
            <p:nvPr/>
          </p:nvSpPr>
          <p:spPr bwMode="auto">
            <a:xfrm flipV="1">
              <a:off x="1596073" y="512954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69" name="Line 166"/>
            <p:cNvSpPr>
              <a:spLocks noChangeShapeType="1"/>
            </p:cNvSpPr>
            <p:nvPr/>
          </p:nvSpPr>
          <p:spPr bwMode="auto">
            <a:xfrm flipV="1">
              <a:off x="1621473" y="510414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70" name="Line 167"/>
            <p:cNvSpPr>
              <a:spLocks noChangeShapeType="1"/>
            </p:cNvSpPr>
            <p:nvPr/>
          </p:nvSpPr>
          <p:spPr bwMode="auto">
            <a:xfrm flipV="1">
              <a:off x="1646873" y="5078740"/>
              <a:ext cx="4762" cy="6350"/>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71" name="Line 168"/>
            <p:cNvSpPr>
              <a:spLocks noChangeShapeType="1"/>
            </p:cNvSpPr>
            <p:nvPr/>
          </p:nvSpPr>
          <p:spPr bwMode="auto">
            <a:xfrm flipV="1">
              <a:off x="1672273" y="5053340"/>
              <a:ext cx="4762" cy="6350"/>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72" name="Line 169"/>
            <p:cNvSpPr>
              <a:spLocks noChangeShapeType="1"/>
            </p:cNvSpPr>
            <p:nvPr/>
          </p:nvSpPr>
          <p:spPr bwMode="auto">
            <a:xfrm flipV="1">
              <a:off x="1697673" y="502952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73" name="Line 170"/>
            <p:cNvSpPr>
              <a:spLocks noChangeShapeType="1"/>
            </p:cNvSpPr>
            <p:nvPr/>
          </p:nvSpPr>
          <p:spPr bwMode="auto">
            <a:xfrm flipV="1">
              <a:off x="1723073" y="500412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74" name="Line 171"/>
            <p:cNvSpPr>
              <a:spLocks noChangeShapeType="1"/>
            </p:cNvSpPr>
            <p:nvPr/>
          </p:nvSpPr>
          <p:spPr bwMode="auto">
            <a:xfrm flipV="1">
              <a:off x="1748473" y="497872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75" name="Line 172"/>
            <p:cNvSpPr>
              <a:spLocks noChangeShapeType="1"/>
            </p:cNvSpPr>
            <p:nvPr/>
          </p:nvSpPr>
          <p:spPr bwMode="auto">
            <a:xfrm flipV="1">
              <a:off x="1773873" y="495332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76" name="Line 173"/>
            <p:cNvSpPr>
              <a:spLocks noChangeShapeType="1"/>
            </p:cNvSpPr>
            <p:nvPr/>
          </p:nvSpPr>
          <p:spPr bwMode="auto">
            <a:xfrm flipV="1">
              <a:off x="1799273" y="492792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77" name="Line 174"/>
            <p:cNvSpPr>
              <a:spLocks noChangeShapeType="1"/>
            </p:cNvSpPr>
            <p:nvPr/>
          </p:nvSpPr>
          <p:spPr bwMode="auto">
            <a:xfrm flipV="1">
              <a:off x="1824673" y="490252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78" name="Line 175"/>
            <p:cNvSpPr>
              <a:spLocks noChangeShapeType="1"/>
            </p:cNvSpPr>
            <p:nvPr/>
          </p:nvSpPr>
          <p:spPr bwMode="auto">
            <a:xfrm flipV="1">
              <a:off x="1850073" y="487712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79" name="Line 176"/>
            <p:cNvSpPr>
              <a:spLocks noChangeShapeType="1"/>
            </p:cNvSpPr>
            <p:nvPr/>
          </p:nvSpPr>
          <p:spPr bwMode="auto">
            <a:xfrm flipV="1">
              <a:off x="1875473" y="485172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80" name="Line 177"/>
            <p:cNvSpPr>
              <a:spLocks noChangeShapeType="1"/>
            </p:cNvSpPr>
            <p:nvPr/>
          </p:nvSpPr>
          <p:spPr bwMode="auto">
            <a:xfrm flipV="1">
              <a:off x="1900873" y="482632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81" name="Line 178"/>
            <p:cNvSpPr>
              <a:spLocks noChangeShapeType="1"/>
            </p:cNvSpPr>
            <p:nvPr/>
          </p:nvSpPr>
          <p:spPr bwMode="auto">
            <a:xfrm flipV="1">
              <a:off x="1926273" y="480092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82" name="Line 179"/>
            <p:cNvSpPr>
              <a:spLocks noChangeShapeType="1"/>
            </p:cNvSpPr>
            <p:nvPr/>
          </p:nvSpPr>
          <p:spPr bwMode="auto">
            <a:xfrm flipV="1">
              <a:off x="1951673" y="477552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83" name="Line 180"/>
            <p:cNvSpPr>
              <a:spLocks noChangeShapeType="1"/>
            </p:cNvSpPr>
            <p:nvPr/>
          </p:nvSpPr>
          <p:spPr bwMode="auto">
            <a:xfrm flipV="1">
              <a:off x="1977073" y="475012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84" name="Line 181"/>
            <p:cNvSpPr>
              <a:spLocks noChangeShapeType="1"/>
            </p:cNvSpPr>
            <p:nvPr/>
          </p:nvSpPr>
          <p:spPr bwMode="auto">
            <a:xfrm flipV="1">
              <a:off x="2002473" y="472472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85" name="Line 182"/>
            <p:cNvSpPr>
              <a:spLocks noChangeShapeType="1"/>
            </p:cNvSpPr>
            <p:nvPr/>
          </p:nvSpPr>
          <p:spPr bwMode="auto">
            <a:xfrm flipV="1">
              <a:off x="2027873" y="469932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86" name="Line 183"/>
            <p:cNvSpPr>
              <a:spLocks noChangeShapeType="1"/>
            </p:cNvSpPr>
            <p:nvPr/>
          </p:nvSpPr>
          <p:spPr bwMode="auto">
            <a:xfrm flipV="1">
              <a:off x="2053273" y="467392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87" name="Line 184"/>
            <p:cNvSpPr>
              <a:spLocks noChangeShapeType="1"/>
            </p:cNvSpPr>
            <p:nvPr/>
          </p:nvSpPr>
          <p:spPr bwMode="auto">
            <a:xfrm flipV="1">
              <a:off x="2078673" y="464852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88" name="Line 185"/>
            <p:cNvSpPr>
              <a:spLocks noChangeShapeType="1"/>
            </p:cNvSpPr>
            <p:nvPr/>
          </p:nvSpPr>
          <p:spPr bwMode="auto">
            <a:xfrm flipV="1">
              <a:off x="2104073" y="462312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89" name="Line 186"/>
            <p:cNvSpPr>
              <a:spLocks noChangeShapeType="1"/>
            </p:cNvSpPr>
            <p:nvPr/>
          </p:nvSpPr>
          <p:spPr bwMode="auto">
            <a:xfrm flipV="1">
              <a:off x="2129473" y="459772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90" name="Line 187"/>
            <p:cNvSpPr>
              <a:spLocks noChangeShapeType="1"/>
            </p:cNvSpPr>
            <p:nvPr/>
          </p:nvSpPr>
          <p:spPr bwMode="auto">
            <a:xfrm flipV="1">
              <a:off x="2154873" y="457232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91" name="Line 188"/>
            <p:cNvSpPr>
              <a:spLocks noChangeShapeType="1"/>
            </p:cNvSpPr>
            <p:nvPr/>
          </p:nvSpPr>
          <p:spPr bwMode="auto">
            <a:xfrm flipV="1">
              <a:off x="2180273" y="454692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92" name="Line 189"/>
            <p:cNvSpPr>
              <a:spLocks noChangeShapeType="1"/>
            </p:cNvSpPr>
            <p:nvPr/>
          </p:nvSpPr>
          <p:spPr bwMode="auto">
            <a:xfrm flipV="1">
              <a:off x="2205673" y="452152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93" name="Line 190"/>
            <p:cNvSpPr>
              <a:spLocks noChangeShapeType="1"/>
            </p:cNvSpPr>
            <p:nvPr/>
          </p:nvSpPr>
          <p:spPr bwMode="auto">
            <a:xfrm flipV="1">
              <a:off x="2231073" y="449612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94" name="Line 191"/>
            <p:cNvSpPr>
              <a:spLocks noChangeShapeType="1"/>
            </p:cNvSpPr>
            <p:nvPr/>
          </p:nvSpPr>
          <p:spPr bwMode="auto">
            <a:xfrm flipV="1">
              <a:off x="2254885" y="4470727"/>
              <a:ext cx="6350"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95" name="Line 192"/>
            <p:cNvSpPr>
              <a:spLocks noChangeShapeType="1"/>
            </p:cNvSpPr>
            <p:nvPr/>
          </p:nvSpPr>
          <p:spPr bwMode="auto">
            <a:xfrm flipV="1">
              <a:off x="2280285" y="444532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96" name="Line 193"/>
            <p:cNvSpPr>
              <a:spLocks noChangeShapeType="1"/>
            </p:cNvSpPr>
            <p:nvPr/>
          </p:nvSpPr>
          <p:spPr bwMode="auto">
            <a:xfrm flipV="1">
              <a:off x="2305685" y="441992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97" name="Line 194"/>
            <p:cNvSpPr>
              <a:spLocks noChangeShapeType="1"/>
            </p:cNvSpPr>
            <p:nvPr/>
          </p:nvSpPr>
          <p:spPr bwMode="auto">
            <a:xfrm flipV="1">
              <a:off x="2331085" y="439452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98" name="Line 195"/>
            <p:cNvSpPr>
              <a:spLocks noChangeShapeType="1"/>
            </p:cNvSpPr>
            <p:nvPr/>
          </p:nvSpPr>
          <p:spPr bwMode="auto">
            <a:xfrm flipV="1">
              <a:off x="2356485" y="436912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199" name="Line 196"/>
            <p:cNvSpPr>
              <a:spLocks noChangeShapeType="1"/>
            </p:cNvSpPr>
            <p:nvPr/>
          </p:nvSpPr>
          <p:spPr bwMode="auto">
            <a:xfrm flipV="1">
              <a:off x="2381885" y="434372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00" name="Line 197"/>
            <p:cNvSpPr>
              <a:spLocks noChangeShapeType="1"/>
            </p:cNvSpPr>
            <p:nvPr/>
          </p:nvSpPr>
          <p:spPr bwMode="auto">
            <a:xfrm flipV="1">
              <a:off x="2407285" y="431832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01" name="Line 198"/>
            <p:cNvSpPr>
              <a:spLocks noChangeShapeType="1"/>
            </p:cNvSpPr>
            <p:nvPr/>
          </p:nvSpPr>
          <p:spPr bwMode="auto">
            <a:xfrm flipV="1">
              <a:off x="2432685" y="429292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02" name="Line 199"/>
            <p:cNvSpPr>
              <a:spLocks noChangeShapeType="1"/>
            </p:cNvSpPr>
            <p:nvPr/>
          </p:nvSpPr>
          <p:spPr bwMode="auto">
            <a:xfrm flipV="1">
              <a:off x="2458085" y="426752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03" name="Line 200"/>
            <p:cNvSpPr>
              <a:spLocks noChangeShapeType="1"/>
            </p:cNvSpPr>
            <p:nvPr/>
          </p:nvSpPr>
          <p:spPr bwMode="auto">
            <a:xfrm flipV="1">
              <a:off x="2483485" y="424212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04" name="Line 201"/>
            <p:cNvSpPr>
              <a:spLocks noChangeShapeType="1"/>
            </p:cNvSpPr>
            <p:nvPr/>
          </p:nvSpPr>
          <p:spPr bwMode="auto">
            <a:xfrm flipV="1">
              <a:off x="2508885" y="421672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05" name="Line 202"/>
            <p:cNvSpPr>
              <a:spLocks noChangeShapeType="1"/>
            </p:cNvSpPr>
            <p:nvPr/>
          </p:nvSpPr>
          <p:spPr bwMode="auto">
            <a:xfrm flipV="1">
              <a:off x="2534285" y="419132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06" name="Line 203"/>
            <p:cNvSpPr>
              <a:spLocks noChangeShapeType="1"/>
            </p:cNvSpPr>
            <p:nvPr/>
          </p:nvSpPr>
          <p:spPr bwMode="auto">
            <a:xfrm flipV="1">
              <a:off x="2559685" y="4165927"/>
              <a:ext cx="4762" cy="6350"/>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07" name="Line 204"/>
            <p:cNvSpPr>
              <a:spLocks noChangeShapeType="1"/>
            </p:cNvSpPr>
            <p:nvPr/>
          </p:nvSpPr>
          <p:spPr bwMode="auto">
            <a:xfrm flipV="1">
              <a:off x="2585085" y="4140527"/>
              <a:ext cx="4762" cy="6350"/>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08" name="Line 205"/>
            <p:cNvSpPr>
              <a:spLocks noChangeShapeType="1"/>
            </p:cNvSpPr>
            <p:nvPr/>
          </p:nvSpPr>
          <p:spPr bwMode="auto">
            <a:xfrm flipV="1">
              <a:off x="2610485" y="4116715"/>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09" name="Line 206"/>
            <p:cNvSpPr>
              <a:spLocks noChangeShapeType="1"/>
            </p:cNvSpPr>
            <p:nvPr/>
          </p:nvSpPr>
          <p:spPr bwMode="auto">
            <a:xfrm flipV="1">
              <a:off x="2635885" y="4091315"/>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10" name="Line 207"/>
            <p:cNvSpPr>
              <a:spLocks noChangeShapeType="1"/>
            </p:cNvSpPr>
            <p:nvPr/>
          </p:nvSpPr>
          <p:spPr bwMode="auto">
            <a:xfrm flipV="1">
              <a:off x="2661285" y="4065915"/>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11" name="Line 208"/>
            <p:cNvSpPr>
              <a:spLocks noChangeShapeType="1"/>
            </p:cNvSpPr>
            <p:nvPr/>
          </p:nvSpPr>
          <p:spPr bwMode="auto">
            <a:xfrm flipV="1">
              <a:off x="2686685" y="4040515"/>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12" name="Line 209"/>
            <p:cNvSpPr>
              <a:spLocks noChangeShapeType="1"/>
            </p:cNvSpPr>
            <p:nvPr/>
          </p:nvSpPr>
          <p:spPr bwMode="auto">
            <a:xfrm flipV="1">
              <a:off x="2712085" y="4015115"/>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13" name="Line 210"/>
            <p:cNvSpPr>
              <a:spLocks noChangeShapeType="1"/>
            </p:cNvSpPr>
            <p:nvPr/>
          </p:nvSpPr>
          <p:spPr bwMode="auto">
            <a:xfrm flipV="1">
              <a:off x="2737485" y="3989715"/>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14" name="Line 211"/>
            <p:cNvSpPr>
              <a:spLocks noChangeShapeType="1"/>
            </p:cNvSpPr>
            <p:nvPr/>
          </p:nvSpPr>
          <p:spPr bwMode="auto">
            <a:xfrm flipV="1">
              <a:off x="2762885" y="3964315"/>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15" name="Line 212"/>
            <p:cNvSpPr>
              <a:spLocks noChangeShapeType="1"/>
            </p:cNvSpPr>
            <p:nvPr/>
          </p:nvSpPr>
          <p:spPr bwMode="auto">
            <a:xfrm flipV="1">
              <a:off x="2788285" y="3938915"/>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16" name="Line 213"/>
            <p:cNvSpPr>
              <a:spLocks noChangeShapeType="1"/>
            </p:cNvSpPr>
            <p:nvPr/>
          </p:nvSpPr>
          <p:spPr bwMode="auto">
            <a:xfrm flipV="1">
              <a:off x="2813685" y="3913515"/>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17" name="Line 214"/>
            <p:cNvSpPr>
              <a:spLocks noChangeShapeType="1"/>
            </p:cNvSpPr>
            <p:nvPr/>
          </p:nvSpPr>
          <p:spPr bwMode="auto">
            <a:xfrm flipV="1">
              <a:off x="2839085" y="3888115"/>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18" name="Line 215"/>
            <p:cNvSpPr>
              <a:spLocks noChangeShapeType="1"/>
            </p:cNvSpPr>
            <p:nvPr/>
          </p:nvSpPr>
          <p:spPr bwMode="auto">
            <a:xfrm flipV="1">
              <a:off x="2864485" y="3862715"/>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19" name="Line 216"/>
            <p:cNvSpPr>
              <a:spLocks noChangeShapeType="1"/>
            </p:cNvSpPr>
            <p:nvPr/>
          </p:nvSpPr>
          <p:spPr bwMode="auto">
            <a:xfrm flipV="1">
              <a:off x="2889885" y="3837315"/>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20" name="Line 217"/>
            <p:cNvSpPr>
              <a:spLocks noChangeShapeType="1"/>
            </p:cNvSpPr>
            <p:nvPr/>
          </p:nvSpPr>
          <p:spPr bwMode="auto">
            <a:xfrm flipV="1">
              <a:off x="2915285" y="3811915"/>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21" name="Line 218"/>
            <p:cNvSpPr>
              <a:spLocks noChangeShapeType="1"/>
            </p:cNvSpPr>
            <p:nvPr/>
          </p:nvSpPr>
          <p:spPr bwMode="auto">
            <a:xfrm flipV="1">
              <a:off x="2940685" y="3786515"/>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22" name="Line 219"/>
            <p:cNvSpPr>
              <a:spLocks noChangeShapeType="1"/>
            </p:cNvSpPr>
            <p:nvPr/>
          </p:nvSpPr>
          <p:spPr bwMode="auto">
            <a:xfrm flipV="1">
              <a:off x="2966085" y="3761115"/>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23" name="Line 220"/>
            <p:cNvSpPr>
              <a:spLocks noChangeShapeType="1"/>
            </p:cNvSpPr>
            <p:nvPr/>
          </p:nvSpPr>
          <p:spPr bwMode="auto">
            <a:xfrm flipV="1">
              <a:off x="2991485" y="3735715"/>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24" name="Line 221"/>
            <p:cNvSpPr>
              <a:spLocks noChangeShapeType="1"/>
            </p:cNvSpPr>
            <p:nvPr/>
          </p:nvSpPr>
          <p:spPr bwMode="auto">
            <a:xfrm flipV="1">
              <a:off x="3016885" y="3710315"/>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25" name="Line 222"/>
            <p:cNvSpPr>
              <a:spLocks noChangeShapeType="1"/>
            </p:cNvSpPr>
            <p:nvPr/>
          </p:nvSpPr>
          <p:spPr bwMode="auto">
            <a:xfrm flipV="1">
              <a:off x="3040698" y="3684915"/>
              <a:ext cx="6350"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26" name="Line 223"/>
            <p:cNvSpPr>
              <a:spLocks noChangeShapeType="1"/>
            </p:cNvSpPr>
            <p:nvPr/>
          </p:nvSpPr>
          <p:spPr bwMode="auto">
            <a:xfrm flipV="1">
              <a:off x="3066098" y="3659515"/>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27" name="Line 224"/>
            <p:cNvSpPr>
              <a:spLocks noChangeShapeType="1"/>
            </p:cNvSpPr>
            <p:nvPr/>
          </p:nvSpPr>
          <p:spPr bwMode="auto">
            <a:xfrm flipV="1">
              <a:off x="3091498" y="3634115"/>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28" name="Line 225"/>
            <p:cNvSpPr>
              <a:spLocks noChangeShapeType="1"/>
            </p:cNvSpPr>
            <p:nvPr/>
          </p:nvSpPr>
          <p:spPr bwMode="auto">
            <a:xfrm flipV="1">
              <a:off x="3116898" y="3608715"/>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29" name="Line 226"/>
            <p:cNvSpPr>
              <a:spLocks noChangeShapeType="1"/>
            </p:cNvSpPr>
            <p:nvPr/>
          </p:nvSpPr>
          <p:spPr bwMode="auto">
            <a:xfrm flipV="1">
              <a:off x="3142298" y="3583315"/>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30" name="Line 227"/>
            <p:cNvSpPr>
              <a:spLocks noChangeShapeType="1"/>
            </p:cNvSpPr>
            <p:nvPr/>
          </p:nvSpPr>
          <p:spPr bwMode="auto">
            <a:xfrm flipV="1">
              <a:off x="3167698" y="3557915"/>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31" name="Line 228"/>
            <p:cNvSpPr>
              <a:spLocks noChangeShapeType="1"/>
            </p:cNvSpPr>
            <p:nvPr/>
          </p:nvSpPr>
          <p:spPr bwMode="auto">
            <a:xfrm flipV="1">
              <a:off x="3193098" y="3532515"/>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32" name="Line 229"/>
            <p:cNvSpPr>
              <a:spLocks noChangeShapeType="1"/>
            </p:cNvSpPr>
            <p:nvPr/>
          </p:nvSpPr>
          <p:spPr bwMode="auto">
            <a:xfrm flipV="1">
              <a:off x="3218498" y="3507115"/>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33" name="Line 230"/>
            <p:cNvSpPr>
              <a:spLocks noChangeShapeType="1"/>
            </p:cNvSpPr>
            <p:nvPr/>
          </p:nvSpPr>
          <p:spPr bwMode="auto">
            <a:xfrm flipV="1">
              <a:off x="3243898" y="3481715"/>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34" name="Line 231"/>
            <p:cNvSpPr>
              <a:spLocks noChangeShapeType="1"/>
            </p:cNvSpPr>
            <p:nvPr/>
          </p:nvSpPr>
          <p:spPr bwMode="auto">
            <a:xfrm flipV="1">
              <a:off x="3269298" y="3456315"/>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35" name="Line 232"/>
            <p:cNvSpPr>
              <a:spLocks noChangeShapeType="1"/>
            </p:cNvSpPr>
            <p:nvPr/>
          </p:nvSpPr>
          <p:spPr bwMode="auto">
            <a:xfrm flipV="1">
              <a:off x="3294698" y="3430915"/>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36" name="Line 233"/>
            <p:cNvSpPr>
              <a:spLocks noChangeShapeType="1"/>
            </p:cNvSpPr>
            <p:nvPr/>
          </p:nvSpPr>
          <p:spPr bwMode="auto">
            <a:xfrm flipV="1">
              <a:off x="3320098" y="3405515"/>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37" name="Line 234"/>
            <p:cNvSpPr>
              <a:spLocks noChangeShapeType="1"/>
            </p:cNvSpPr>
            <p:nvPr/>
          </p:nvSpPr>
          <p:spPr bwMode="auto">
            <a:xfrm flipV="1">
              <a:off x="3345498" y="3380115"/>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38" name="Line 235"/>
            <p:cNvSpPr>
              <a:spLocks noChangeShapeType="1"/>
            </p:cNvSpPr>
            <p:nvPr/>
          </p:nvSpPr>
          <p:spPr bwMode="auto">
            <a:xfrm flipV="1">
              <a:off x="3370898" y="3354715"/>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39" name="Line 236"/>
            <p:cNvSpPr>
              <a:spLocks noChangeShapeType="1"/>
            </p:cNvSpPr>
            <p:nvPr/>
          </p:nvSpPr>
          <p:spPr bwMode="auto">
            <a:xfrm flipV="1">
              <a:off x="3396298" y="3329315"/>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40" name="Line 237"/>
            <p:cNvSpPr>
              <a:spLocks noChangeShapeType="1"/>
            </p:cNvSpPr>
            <p:nvPr/>
          </p:nvSpPr>
          <p:spPr bwMode="auto">
            <a:xfrm flipV="1">
              <a:off x="3421698" y="3303915"/>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41" name="Line 238"/>
            <p:cNvSpPr>
              <a:spLocks noChangeShapeType="1"/>
            </p:cNvSpPr>
            <p:nvPr/>
          </p:nvSpPr>
          <p:spPr bwMode="auto">
            <a:xfrm flipV="1">
              <a:off x="3447098" y="3278515"/>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42" name="Line 239"/>
            <p:cNvSpPr>
              <a:spLocks noChangeShapeType="1"/>
            </p:cNvSpPr>
            <p:nvPr/>
          </p:nvSpPr>
          <p:spPr bwMode="auto">
            <a:xfrm flipV="1">
              <a:off x="3472498" y="3253115"/>
              <a:ext cx="4762" cy="6350"/>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43" name="Line 240"/>
            <p:cNvSpPr>
              <a:spLocks noChangeShapeType="1"/>
            </p:cNvSpPr>
            <p:nvPr/>
          </p:nvSpPr>
          <p:spPr bwMode="auto">
            <a:xfrm flipV="1">
              <a:off x="3497898" y="3227715"/>
              <a:ext cx="4762" cy="6350"/>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44" name="Line 241"/>
            <p:cNvSpPr>
              <a:spLocks noChangeShapeType="1"/>
            </p:cNvSpPr>
            <p:nvPr/>
          </p:nvSpPr>
          <p:spPr bwMode="auto">
            <a:xfrm flipV="1">
              <a:off x="3523298" y="3203902"/>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45" name="Line 242"/>
            <p:cNvSpPr>
              <a:spLocks noChangeShapeType="1"/>
            </p:cNvSpPr>
            <p:nvPr/>
          </p:nvSpPr>
          <p:spPr bwMode="auto">
            <a:xfrm flipV="1">
              <a:off x="3548698" y="3178502"/>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46" name="Line 243"/>
            <p:cNvSpPr>
              <a:spLocks noChangeShapeType="1"/>
            </p:cNvSpPr>
            <p:nvPr/>
          </p:nvSpPr>
          <p:spPr bwMode="auto">
            <a:xfrm flipV="1">
              <a:off x="3574098" y="3153102"/>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47" name="Line 244"/>
            <p:cNvSpPr>
              <a:spLocks noChangeShapeType="1"/>
            </p:cNvSpPr>
            <p:nvPr/>
          </p:nvSpPr>
          <p:spPr bwMode="auto">
            <a:xfrm flipV="1">
              <a:off x="3599498" y="3127702"/>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48" name="Line 245"/>
            <p:cNvSpPr>
              <a:spLocks noChangeShapeType="1"/>
            </p:cNvSpPr>
            <p:nvPr/>
          </p:nvSpPr>
          <p:spPr bwMode="auto">
            <a:xfrm flipV="1">
              <a:off x="3624898" y="3102302"/>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49" name="Line 246"/>
            <p:cNvSpPr>
              <a:spLocks noChangeShapeType="1"/>
            </p:cNvSpPr>
            <p:nvPr/>
          </p:nvSpPr>
          <p:spPr bwMode="auto">
            <a:xfrm flipV="1">
              <a:off x="3650298" y="3076902"/>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50" name="Line 247"/>
            <p:cNvSpPr>
              <a:spLocks noChangeShapeType="1"/>
            </p:cNvSpPr>
            <p:nvPr/>
          </p:nvSpPr>
          <p:spPr bwMode="auto">
            <a:xfrm flipV="1">
              <a:off x="3675698" y="3051502"/>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51" name="Line 248"/>
            <p:cNvSpPr>
              <a:spLocks noChangeShapeType="1"/>
            </p:cNvSpPr>
            <p:nvPr/>
          </p:nvSpPr>
          <p:spPr bwMode="auto">
            <a:xfrm flipV="1">
              <a:off x="3701098" y="3026102"/>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52" name="Line 249"/>
            <p:cNvSpPr>
              <a:spLocks noChangeShapeType="1"/>
            </p:cNvSpPr>
            <p:nvPr/>
          </p:nvSpPr>
          <p:spPr bwMode="auto">
            <a:xfrm flipV="1">
              <a:off x="3726498" y="3000702"/>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53" name="Line 250"/>
            <p:cNvSpPr>
              <a:spLocks noChangeShapeType="1"/>
            </p:cNvSpPr>
            <p:nvPr/>
          </p:nvSpPr>
          <p:spPr bwMode="auto">
            <a:xfrm flipV="1">
              <a:off x="3751898" y="2975302"/>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54" name="Line 251"/>
            <p:cNvSpPr>
              <a:spLocks noChangeShapeType="1"/>
            </p:cNvSpPr>
            <p:nvPr/>
          </p:nvSpPr>
          <p:spPr bwMode="auto">
            <a:xfrm flipV="1">
              <a:off x="3777298" y="2949902"/>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55" name="Line 252"/>
            <p:cNvSpPr>
              <a:spLocks noChangeShapeType="1"/>
            </p:cNvSpPr>
            <p:nvPr/>
          </p:nvSpPr>
          <p:spPr bwMode="auto">
            <a:xfrm flipV="1">
              <a:off x="3802698" y="2924502"/>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56" name="Line 253"/>
            <p:cNvSpPr>
              <a:spLocks noChangeShapeType="1"/>
            </p:cNvSpPr>
            <p:nvPr/>
          </p:nvSpPr>
          <p:spPr bwMode="auto">
            <a:xfrm flipV="1">
              <a:off x="3826510" y="2899102"/>
              <a:ext cx="6350"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57" name="Line 254"/>
            <p:cNvSpPr>
              <a:spLocks noChangeShapeType="1"/>
            </p:cNvSpPr>
            <p:nvPr/>
          </p:nvSpPr>
          <p:spPr bwMode="auto">
            <a:xfrm flipV="1">
              <a:off x="3851910" y="2873702"/>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58" name="Line 255"/>
            <p:cNvSpPr>
              <a:spLocks noChangeShapeType="1"/>
            </p:cNvSpPr>
            <p:nvPr/>
          </p:nvSpPr>
          <p:spPr bwMode="auto">
            <a:xfrm flipV="1">
              <a:off x="3877310" y="2848302"/>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59" name="Line 256"/>
            <p:cNvSpPr>
              <a:spLocks noChangeShapeType="1"/>
            </p:cNvSpPr>
            <p:nvPr/>
          </p:nvSpPr>
          <p:spPr bwMode="auto">
            <a:xfrm flipV="1">
              <a:off x="3902710" y="2822902"/>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60" name="Line 257"/>
            <p:cNvSpPr>
              <a:spLocks noChangeShapeType="1"/>
            </p:cNvSpPr>
            <p:nvPr/>
          </p:nvSpPr>
          <p:spPr bwMode="auto">
            <a:xfrm flipV="1">
              <a:off x="3928110" y="2797502"/>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61" name="Line 258"/>
            <p:cNvSpPr>
              <a:spLocks noChangeShapeType="1"/>
            </p:cNvSpPr>
            <p:nvPr/>
          </p:nvSpPr>
          <p:spPr bwMode="auto">
            <a:xfrm flipV="1">
              <a:off x="3953510" y="2772102"/>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62" name="Line 259"/>
            <p:cNvSpPr>
              <a:spLocks noChangeShapeType="1"/>
            </p:cNvSpPr>
            <p:nvPr/>
          </p:nvSpPr>
          <p:spPr bwMode="auto">
            <a:xfrm flipV="1">
              <a:off x="3978910" y="2746702"/>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63" name="Line 260"/>
            <p:cNvSpPr>
              <a:spLocks noChangeShapeType="1"/>
            </p:cNvSpPr>
            <p:nvPr/>
          </p:nvSpPr>
          <p:spPr bwMode="auto">
            <a:xfrm flipV="1">
              <a:off x="4004310" y="2721302"/>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64" name="Line 261"/>
            <p:cNvSpPr>
              <a:spLocks noChangeShapeType="1"/>
            </p:cNvSpPr>
            <p:nvPr/>
          </p:nvSpPr>
          <p:spPr bwMode="auto">
            <a:xfrm flipV="1">
              <a:off x="4029710" y="2695902"/>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65" name="Line 262"/>
            <p:cNvSpPr>
              <a:spLocks noChangeShapeType="1"/>
            </p:cNvSpPr>
            <p:nvPr/>
          </p:nvSpPr>
          <p:spPr bwMode="auto">
            <a:xfrm flipV="1">
              <a:off x="4055110" y="2670502"/>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66" name="Line 263"/>
            <p:cNvSpPr>
              <a:spLocks noChangeShapeType="1"/>
            </p:cNvSpPr>
            <p:nvPr/>
          </p:nvSpPr>
          <p:spPr bwMode="auto">
            <a:xfrm flipV="1">
              <a:off x="4080510" y="2645102"/>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67" name="Line 264"/>
            <p:cNvSpPr>
              <a:spLocks noChangeShapeType="1"/>
            </p:cNvSpPr>
            <p:nvPr/>
          </p:nvSpPr>
          <p:spPr bwMode="auto">
            <a:xfrm flipV="1">
              <a:off x="4105910" y="2619702"/>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68" name="Line 265"/>
            <p:cNvSpPr>
              <a:spLocks noChangeShapeType="1"/>
            </p:cNvSpPr>
            <p:nvPr/>
          </p:nvSpPr>
          <p:spPr bwMode="auto">
            <a:xfrm flipV="1">
              <a:off x="4131310" y="2594302"/>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69" name="Line 266"/>
            <p:cNvSpPr>
              <a:spLocks noChangeShapeType="1"/>
            </p:cNvSpPr>
            <p:nvPr/>
          </p:nvSpPr>
          <p:spPr bwMode="auto">
            <a:xfrm flipV="1">
              <a:off x="4156710" y="2568902"/>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70" name="Line 267"/>
            <p:cNvSpPr>
              <a:spLocks noChangeShapeType="1"/>
            </p:cNvSpPr>
            <p:nvPr/>
          </p:nvSpPr>
          <p:spPr bwMode="auto">
            <a:xfrm flipV="1">
              <a:off x="4182110" y="2543502"/>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71" name="Line 268"/>
            <p:cNvSpPr>
              <a:spLocks noChangeShapeType="1"/>
            </p:cNvSpPr>
            <p:nvPr/>
          </p:nvSpPr>
          <p:spPr bwMode="auto">
            <a:xfrm flipV="1">
              <a:off x="4207510" y="2518102"/>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72" name="Line 269"/>
            <p:cNvSpPr>
              <a:spLocks noChangeShapeType="1"/>
            </p:cNvSpPr>
            <p:nvPr/>
          </p:nvSpPr>
          <p:spPr bwMode="auto">
            <a:xfrm flipV="1">
              <a:off x="4232910" y="2492702"/>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73" name="Line 270"/>
            <p:cNvSpPr>
              <a:spLocks noChangeShapeType="1"/>
            </p:cNvSpPr>
            <p:nvPr/>
          </p:nvSpPr>
          <p:spPr bwMode="auto">
            <a:xfrm flipV="1">
              <a:off x="4258310" y="2467302"/>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74" name="Line 271"/>
            <p:cNvSpPr>
              <a:spLocks noChangeShapeType="1"/>
            </p:cNvSpPr>
            <p:nvPr/>
          </p:nvSpPr>
          <p:spPr bwMode="auto">
            <a:xfrm flipV="1">
              <a:off x="4283710" y="2441902"/>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75" name="Line 272"/>
            <p:cNvSpPr>
              <a:spLocks noChangeShapeType="1"/>
            </p:cNvSpPr>
            <p:nvPr/>
          </p:nvSpPr>
          <p:spPr bwMode="auto">
            <a:xfrm flipV="1">
              <a:off x="4309110" y="2416502"/>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76" name="Line 273"/>
            <p:cNvSpPr>
              <a:spLocks noChangeShapeType="1"/>
            </p:cNvSpPr>
            <p:nvPr/>
          </p:nvSpPr>
          <p:spPr bwMode="auto">
            <a:xfrm flipV="1">
              <a:off x="4334510" y="2391102"/>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77" name="Line 274"/>
            <p:cNvSpPr>
              <a:spLocks noChangeShapeType="1"/>
            </p:cNvSpPr>
            <p:nvPr/>
          </p:nvSpPr>
          <p:spPr bwMode="auto">
            <a:xfrm flipV="1">
              <a:off x="4359910" y="2365702"/>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78" name="Line 275"/>
            <p:cNvSpPr>
              <a:spLocks noChangeShapeType="1"/>
            </p:cNvSpPr>
            <p:nvPr/>
          </p:nvSpPr>
          <p:spPr bwMode="auto">
            <a:xfrm flipV="1">
              <a:off x="4385310" y="2340302"/>
              <a:ext cx="4762" cy="6350"/>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79" name="Line 276"/>
            <p:cNvSpPr>
              <a:spLocks noChangeShapeType="1"/>
            </p:cNvSpPr>
            <p:nvPr/>
          </p:nvSpPr>
          <p:spPr bwMode="auto">
            <a:xfrm flipV="1">
              <a:off x="4410710" y="2314902"/>
              <a:ext cx="4762" cy="6350"/>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80" name="Line 277"/>
            <p:cNvSpPr>
              <a:spLocks noChangeShapeType="1"/>
            </p:cNvSpPr>
            <p:nvPr/>
          </p:nvSpPr>
          <p:spPr bwMode="auto">
            <a:xfrm flipV="1">
              <a:off x="4436110" y="229109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81" name="Line 278"/>
            <p:cNvSpPr>
              <a:spLocks noChangeShapeType="1"/>
            </p:cNvSpPr>
            <p:nvPr/>
          </p:nvSpPr>
          <p:spPr bwMode="auto">
            <a:xfrm flipV="1">
              <a:off x="4461510" y="226569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82" name="Line 279"/>
            <p:cNvSpPr>
              <a:spLocks noChangeShapeType="1"/>
            </p:cNvSpPr>
            <p:nvPr/>
          </p:nvSpPr>
          <p:spPr bwMode="auto">
            <a:xfrm flipV="1">
              <a:off x="4486910" y="224029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83" name="Line 280"/>
            <p:cNvSpPr>
              <a:spLocks noChangeShapeType="1"/>
            </p:cNvSpPr>
            <p:nvPr/>
          </p:nvSpPr>
          <p:spPr bwMode="auto">
            <a:xfrm flipV="1">
              <a:off x="4512310" y="221489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84" name="Line 281"/>
            <p:cNvSpPr>
              <a:spLocks noChangeShapeType="1"/>
            </p:cNvSpPr>
            <p:nvPr/>
          </p:nvSpPr>
          <p:spPr bwMode="auto">
            <a:xfrm flipV="1">
              <a:off x="4537710" y="218949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85" name="Line 282"/>
            <p:cNvSpPr>
              <a:spLocks noChangeShapeType="1"/>
            </p:cNvSpPr>
            <p:nvPr/>
          </p:nvSpPr>
          <p:spPr bwMode="auto">
            <a:xfrm flipV="1">
              <a:off x="4563110" y="216409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86" name="Line 283"/>
            <p:cNvSpPr>
              <a:spLocks noChangeShapeType="1"/>
            </p:cNvSpPr>
            <p:nvPr/>
          </p:nvSpPr>
          <p:spPr bwMode="auto">
            <a:xfrm flipV="1">
              <a:off x="4588510" y="213869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87" name="Line 284"/>
            <p:cNvSpPr>
              <a:spLocks noChangeShapeType="1"/>
            </p:cNvSpPr>
            <p:nvPr/>
          </p:nvSpPr>
          <p:spPr bwMode="auto">
            <a:xfrm flipV="1">
              <a:off x="4612323" y="2113290"/>
              <a:ext cx="6350"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88" name="Line 285"/>
            <p:cNvSpPr>
              <a:spLocks noChangeShapeType="1"/>
            </p:cNvSpPr>
            <p:nvPr/>
          </p:nvSpPr>
          <p:spPr bwMode="auto">
            <a:xfrm flipV="1">
              <a:off x="4637723" y="2087890"/>
              <a:ext cx="6350"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89" name="Line 286"/>
            <p:cNvSpPr>
              <a:spLocks noChangeShapeType="1"/>
            </p:cNvSpPr>
            <p:nvPr/>
          </p:nvSpPr>
          <p:spPr bwMode="auto">
            <a:xfrm flipV="1">
              <a:off x="4663123" y="206249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90" name="Line 287"/>
            <p:cNvSpPr>
              <a:spLocks noChangeShapeType="1"/>
            </p:cNvSpPr>
            <p:nvPr/>
          </p:nvSpPr>
          <p:spPr bwMode="auto">
            <a:xfrm flipV="1">
              <a:off x="4688523" y="203709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91" name="Line 288"/>
            <p:cNvSpPr>
              <a:spLocks noChangeShapeType="1"/>
            </p:cNvSpPr>
            <p:nvPr/>
          </p:nvSpPr>
          <p:spPr bwMode="auto">
            <a:xfrm flipV="1">
              <a:off x="4713923" y="201169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92" name="Line 289"/>
            <p:cNvSpPr>
              <a:spLocks noChangeShapeType="1"/>
            </p:cNvSpPr>
            <p:nvPr/>
          </p:nvSpPr>
          <p:spPr bwMode="auto">
            <a:xfrm flipV="1">
              <a:off x="4739323" y="198629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93" name="Line 290"/>
            <p:cNvSpPr>
              <a:spLocks noChangeShapeType="1"/>
            </p:cNvSpPr>
            <p:nvPr/>
          </p:nvSpPr>
          <p:spPr bwMode="auto">
            <a:xfrm flipV="1">
              <a:off x="4764723" y="196089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94" name="Line 291"/>
            <p:cNvSpPr>
              <a:spLocks noChangeShapeType="1"/>
            </p:cNvSpPr>
            <p:nvPr/>
          </p:nvSpPr>
          <p:spPr bwMode="auto">
            <a:xfrm flipV="1">
              <a:off x="4790123" y="193549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95" name="Line 292"/>
            <p:cNvSpPr>
              <a:spLocks noChangeShapeType="1"/>
            </p:cNvSpPr>
            <p:nvPr/>
          </p:nvSpPr>
          <p:spPr bwMode="auto">
            <a:xfrm flipV="1">
              <a:off x="4815523" y="191009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96" name="Line 293"/>
            <p:cNvSpPr>
              <a:spLocks noChangeShapeType="1"/>
            </p:cNvSpPr>
            <p:nvPr/>
          </p:nvSpPr>
          <p:spPr bwMode="auto">
            <a:xfrm flipV="1">
              <a:off x="4840923" y="188469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97" name="Line 294"/>
            <p:cNvSpPr>
              <a:spLocks noChangeShapeType="1"/>
            </p:cNvSpPr>
            <p:nvPr/>
          </p:nvSpPr>
          <p:spPr bwMode="auto">
            <a:xfrm flipV="1">
              <a:off x="4866323" y="185929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98" name="Line 295"/>
            <p:cNvSpPr>
              <a:spLocks noChangeShapeType="1"/>
            </p:cNvSpPr>
            <p:nvPr/>
          </p:nvSpPr>
          <p:spPr bwMode="auto">
            <a:xfrm flipV="1">
              <a:off x="4891723" y="183389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299" name="Line 296"/>
            <p:cNvSpPr>
              <a:spLocks noChangeShapeType="1"/>
            </p:cNvSpPr>
            <p:nvPr/>
          </p:nvSpPr>
          <p:spPr bwMode="auto">
            <a:xfrm flipV="1">
              <a:off x="4917123" y="180849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300" name="Line 297"/>
            <p:cNvSpPr>
              <a:spLocks noChangeShapeType="1"/>
            </p:cNvSpPr>
            <p:nvPr/>
          </p:nvSpPr>
          <p:spPr bwMode="auto">
            <a:xfrm flipV="1">
              <a:off x="4942523" y="178309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301" name="Line 298"/>
            <p:cNvSpPr>
              <a:spLocks noChangeShapeType="1"/>
            </p:cNvSpPr>
            <p:nvPr/>
          </p:nvSpPr>
          <p:spPr bwMode="auto">
            <a:xfrm flipV="1">
              <a:off x="4967923" y="175769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302" name="Line 299"/>
            <p:cNvSpPr>
              <a:spLocks noChangeShapeType="1"/>
            </p:cNvSpPr>
            <p:nvPr/>
          </p:nvSpPr>
          <p:spPr bwMode="auto">
            <a:xfrm flipV="1">
              <a:off x="4993323" y="173229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303" name="Line 300"/>
            <p:cNvSpPr>
              <a:spLocks noChangeShapeType="1"/>
            </p:cNvSpPr>
            <p:nvPr/>
          </p:nvSpPr>
          <p:spPr bwMode="auto">
            <a:xfrm flipV="1">
              <a:off x="5018723" y="170689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304" name="Line 301"/>
            <p:cNvSpPr>
              <a:spLocks noChangeShapeType="1"/>
            </p:cNvSpPr>
            <p:nvPr/>
          </p:nvSpPr>
          <p:spPr bwMode="auto">
            <a:xfrm flipV="1">
              <a:off x="5044123" y="168149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305" name="Line 302"/>
            <p:cNvSpPr>
              <a:spLocks noChangeShapeType="1"/>
            </p:cNvSpPr>
            <p:nvPr/>
          </p:nvSpPr>
          <p:spPr bwMode="auto">
            <a:xfrm flipV="1">
              <a:off x="5069523" y="165609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306" name="Line 303"/>
            <p:cNvSpPr>
              <a:spLocks noChangeShapeType="1"/>
            </p:cNvSpPr>
            <p:nvPr/>
          </p:nvSpPr>
          <p:spPr bwMode="auto">
            <a:xfrm flipV="1">
              <a:off x="5094923" y="163069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307" name="Line 304"/>
            <p:cNvSpPr>
              <a:spLocks noChangeShapeType="1"/>
            </p:cNvSpPr>
            <p:nvPr/>
          </p:nvSpPr>
          <p:spPr bwMode="auto">
            <a:xfrm flipV="1">
              <a:off x="5120323" y="160529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308" name="Line 305"/>
            <p:cNvSpPr>
              <a:spLocks noChangeShapeType="1"/>
            </p:cNvSpPr>
            <p:nvPr/>
          </p:nvSpPr>
          <p:spPr bwMode="auto">
            <a:xfrm flipV="1">
              <a:off x="5145723" y="157989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309" name="Line 306"/>
            <p:cNvSpPr>
              <a:spLocks noChangeShapeType="1"/>
            </p:cNvSpPr>
            <p:nvPr/>
          </p:nvSpPr>
          <p:spPr bwMode="auto">
            <a:xfrm flipV="1">
              <a:off x="5171123" y="155449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310" name="Line 307"/>
            <p:cNvSpPr>
              <a:spLocks noChangeShapeType="1"/>
            </p:cNvSpPr>
            <p:nvPr/>
          </p:nvSpPr>
          <p:spPr bwMode="auto">
            <a:xfrm flipV="1">
              <a:off x="5196523" y="152909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311" name="Line 308"/>
            <p:cNvSpPr>
              <a:spLocks noChangeShapeType="1"/>
            </p:cNvSpPr>
            <p:nvPr/>
          </p:nvSpPr>
          <p:spPr bwMode="auto">
            <a:xfrm flipV="1">
              <a:off x="5221923" y="150369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312" name="Line 309"/>
            <p:cNvSpPr>
              <a:spLocks noChangeShapeType="1"/>
            </p:cNvSpPr>
            <p:nvPr/>
          </p:nvSpPr>
          <p:spPr bwMode="auto">
            <a:xfrm flipV="1">
              <a:off x="5247323" y="147829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313" name="Line 310"/>
            <p:cNvSpPr>
              <a:spLocks noChangeShapeType="1"/>
            </p:cNvSpPr>
            <p:nvPr/>
          </p:nvSpPr>
          <p:spPr bwMode="auto">
            <a:xfrm flipV="1">
              <a:off x="5272723" y="145289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314" name="Line 311"/>
            <p:cNvSpPr>
              <a:spLocks noChangeShapeType="1"/>
            </p:cNvSpPr>
            <p:nvPr/>
          </p:nvSpPr>
          <p:spPr bwMode="auto">
            <a:xfrm flipV="1">
              <a:off x="5298123" y="1427490"/>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315" name="Line 312"/>
            <p:cNvSpPr>
              <a:spLocks noChangeShapeType="1"/>
            </p:cNvSpPr>
            <p:nvPr/>
          </p:nvSpPr>
          <p:spPr bwMode="auto">
            <a:xfrm flipV="1">
              <a:off x="5323523" y="1402090"/>
              <a:ext cx="4762" cy="6350"/>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316" name="Line 313"/>
            <p:cNvSpPr>
              <a:spLocks noChangeShapeType="1"/>
            </p:cNvSpPr>
            <p:nvPr/>
          </p:nvSpPr>
          <p:spPr bwMode="auto">
            <a:xfrm flipV="1">
              <a:off x="5348923" y="137827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317" name="Line 314"/>
            <p:cNvSpPr>
              <a:spLocks noChangeShapeType="1"/>
            </p:cNvSpPr>
            <p:nvPr/>
          </p:nvSpPr>
          <p:spPr bwMode="auto">
            <a:xfrm flipV="1">
              <a:off x="5374323" y="135287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318" name="Line 315"/>
            <p:cNvSpPr>
              <a:spLocks noChangeShapeType="1"/>
            </p:cNvSpPr>
            <p:nvPr/>
          </p:nvSpPr>
          <p:spPr bwMode="auto">
            <a:xfrm flipV="1">
              <a:off x="5399723" y="132747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319" name="Line 316"/>
            <p:cNvSpPr>
              <a:spLocks noChangeShapeType="1"/>
            </p:cNvSpPr>
            <p:nvPr/>
          </p:nvSpPr>
          <p:spPr bwMode="auto">
            <a:xfrm flipV="1">
              <a:off x="5423535" y="1302077"/>
              <a:ext cx="6350"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320" name="Line 317"/>
            <p:cNvSpPr>
              <a:spLocks noChangeShapeType="1"/>
            </p:cNvSpPr>
            <p:nvPr/>
          </p:nvSpPr>
          <p:spPr bwMode="auto">
            <a:xfrm flipV="1">
              <a:off x="5448935" y="127667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321" name="Line 318"/>
            <p:cNvSpPr>
              <a:spLocks noChangeShapeType="1"/>
            </p:cNvSpPr>
            <p:nvPr/>
          </p:nvSpPr>
          <p:spPr bwMode="auto">
            <a:xfrm flipV="1">
              <a:off x="5474335" y="125127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322" name="Line 319"/>
            <p:cNvSpPr>
              <a:spLocks noChangeShapeType="1"/>
            </p:cNvSpPr>
            <p:nvPr/>
          </p:nvSpPr>
          <p:spPr bwMode="auto">
            <a:xfrm flipV="1">
              <a:off x="5499735" y="122587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323" name="Line 320"/>
            <p:cNvSpPr>
              <a:spLocks noChangeShapeType="1"/>
            </p:cNvSpPr>
            <p:nvPr/>
          </p:nvSpPr>
          <p:spPr bwMode="auto">
            <a:xfrm flipV="1">
              <a:off x="5525135" y="120047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324" name="Line 321"/>
            <p:cNvSpPr>
              <a:spLocks noChangeShapeType="1"/>
            </p:cNvSpPr>
            <p:nvPr/>
          </p:nvSpPr>
          <p:spPr bwMode="auto">
            <a:xfrm flipV="1">
              <a:off x="5550535" y="117507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325" name="Line 322"/>
            <p:cNvSpPr>
              <a:spLocks noChangeShapeType="1"/>
            </p:cNvSpPr>
            <p:nvPr/>
          </p:nvSpPr>
          <p:spPr bwMode="auto">
            <a:xfrm flipV="1">
              <a:off x="5575935" y="114967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326" name="Line 323"/>
            <p:cNvSpPr>
              <a:spLocks noChangeShapeType="1"/>
            </p:cNvSpPr>
            <p:nvPr/>
          </p:nvSpPr>
          <p:spPr bwMode="auto">
            <a:xfrm flipV="1">
              <a:off x="5601335" y="112427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327" name="Line 324"/>
            <p:cNvSpPr>
              <a:spLocks noChangeShapeType="1"/>
            </p:cNvSpPr>
            <p:nvPr/>
          </p:nvSpPr>
          <p:spPr bwMode="auto">
            <a:xfrm flipV="1">
              <a:off x="5626735" y="109887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328" name="Line 325"/>
            <p:cNvSpPr>
              <a:spLocks noChangeShapeType="1"/>
            </p:cNvSpPr>
            <p:nvPr/>
          </p:nvSpPr>
          <p:spPr bwMode="auto">
            <a:xfrm flipV="1">
              <a:off x="5652135" y="107347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329" name="Line 326"/>
            <p:cNvSpPr>
              <a:spLocks noChangeShapeType="1"/>
            </p:cNvSpPr>
            <p:nvPr/>
          </p:nvSpPr>
          <p:spPr bwMode="auto">
            <a:xfrm flipV="1">
              <a:off x="5677535" y="1048077"/>
              <a:ext cx="4762" cy="4763"/>
            </a:xfrm>
            <a:prstGeom prst="line">
              <a:avLst/>
            </a:prstGeom>
            <a:solidFill>
              <a:schemeClr val="bg1"/>
            </a:solidFill>
            <a:ln w="17463">
              <a:solidFill>
                <a:srgbClr val="008000"/>
              </a:solidFill>
              <a:prstDash val="sysDot"/>
              <a:round/>
              <a:headEnd/>
              <a:tailEnd/>
            </a:ln>
          </p:spPr>
          <p:txBody>
            <a:bodyPr/>
            <a:lstStyle/>
            <a:p>
              <a:endParaRPr lang="en-GB" dirty="0"/>
            </a:p>
          </p:txBody>
        </p:sp>
        <p:sp>
          <p:nvSpPr>
            <p:cNvPr id="330" name="Line 327"/>
            <p:cNvSpPr>
              <a:spLocks noChangeShapeType="1"/>
            </p:cNvSpPr>
            <p:nvPr/>
          </p:nvSpPr>
          <p:spPr bwMode="auto">
            <a:xfrm>
              <a:off x="1562735" y="4323090"/>
              <a:ext cx="1587" cy="846138"/>
            </a:xfrm>
            <a:prstGeom prst="line">
              <a:avLst/>
            </a:prstGeom>
            <a:solidFill>
              <a:schemeClr val="bg1"/>
            </a:solidFill>
            <a:ln w="30163">
              <a:solidFill>
                <a:srgbClr val="FF0000"/>
              </a:solidFill>
              <a:round/>
              <a:headEnd/>
              <a:tailEnd/>
            </a:ln>
          </p:spPr>
          <p:txBody>
            <a:bodyPr/>
            <a:lstStyle/>
            <a:p>
              <a:endParaRPr lang="en-GB" dirty="0"/>
            </a:p>
          </p:txBody>
        </p:sp>
        <p:sp>
          <p:nvSpPr>
            <p:cNvPr id="331" name="Line 328"/>
            <p:cNvSpPr>
              <a:spLocks noChangeShapeType="1"/>
            </p:cNvSpPr>
            <p:nvPr/>
          </p:nvSpPr>
          <p:spPr bwMode="auto">
            <a:xfrm>
              <a:off x="2504123" y="1414790"/>
              <a:ext cx="1587" cy="2811463"/>
            </a:xfrm>
            <a:prstGeom prst="line">
              <a:avLst/>
            </a:prstGeom>
            <a:solidFill>
              <a:schemeClr val="bg1"/>
            </a:solidFill>
            <a:ln w="30163">
              <a:solidFill>
                <a:srgbClr val="FF0000"/>
              </a:solidFill>
              <a:round/>
              <a:headEnd/>
              <a:tailEnd/>
            </a:ln>
          </p:spPr>
          <p:txBody>
            <a:bodyPr/>
            <a:lstStyle/>
            <a:p>
              <a:endParaRPr lang="en-GB" dirty="0"/>
            </a:p>
          </p:txBody>
        </p:sp>
        <p:sp>
          <p:nvSpPr>
            <p:cNvPr id="332" name="Rectangle 329"/>
            <p:cNvSpPr>
              <a:spLocks noChangeArrowheads="1"/>
            </p:cNvSpPr>
            <p:nvPr/>
          </p:nvSpPr>
          <p:spPr bwMode="auto">
            <a:xfrm rot="16200000">
              <a:off x="4617556" y="3112233"/>
              <a:ext cx="269304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solidFill>
                    <a:srgbClr val="000000"/>
                  </a:solidFill>
                </a:rPr>
                <a:t>h² = 0.79; LSD(5%) = 1.01</a:t>
              </a:r>
              <a:endParaRPr lang="en-GB" altLang="de-DE" dirty="0">
                <a:latin typeface="Times New Roman" pitchFamily="18" charset="0"/>
              </a:endParaRPr>
            </a:p>
          </p:txBody>
        </p:sp>
        <p:sp>
          <p:nvSpPr>
            <p:cNvPr id="333" name="Rectangle 330"/>
            <p:cNvSpPr>
              <a:spLocks noChangeArrowheads="1"/>
            </p:cNvSpPr>
            <p:nvPr/>
          </p:nvSpPr>
          <p:spPr bwMode="auto">
            <a:xfrm>
              <a:off x="2064385" y="663902"/>
              <a:ext cx="2628925"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solidFill>
                    <a:srgbClr val="0000FF"/>
                  </a:solidFill>
                </a:rPr>
                <a:t>h² =0.76; LSD(5%) = 0.69</a:t>
              </a:r>
              <a:endParaRPr lang="en-GB" altLang="de-DE" dirty="0">
                <a:latin typeface="Times New Roman" pitchFamily="18" charset="0"/>
              </a:endParaRPr>
            </a:p>
          </p:txBody>
        </p:sp>
        <p:grpSp>
          <p:nvGrpSpPr>
            <p:cNvPr id="334" name="Group 331"/>
            <p:cNvGrpSpPr>
              <a:grpSpLocks/>
            </p:cNvGrpSpPr>
            <p:nvPr/>
          </p:nvGrpSpPr>
          <p:grpSpPr bwMode="auto">
            <a:xfrm>
              <a:off x="3202623" y="3553152"/>
              <a:ext cx="2317750" cy="935038"/>
              <a:chOff x="2420" y="2200"/>
              <a:chExt cx="1460" cy="589"/>
            </a:xfrm>
            <a:noFill/>
          </p:grpSpPr>
          <p:sp>
            <p:nvSpPr>
              <p:cNvPr id="341" name="AutoShape 332"/>
              <p:cNvSpPr>
                <a:spLocks noChangeArrowheads="1"/>
              </p:cNvSpPr>
              <p:nvPr/>
            </p:nvSpPr>
            <p:spPr bwMode="auto">
              <a:xfrm>
                <a:off x="2420" y="2200"/>
                <a:ext cx="1460" cy="589"/>
              </a:xfrm>
              <a:prstGeom prst="roundRect">
                <a:avLst>
                  <a:gd name="adj" fmla="val 12403"/>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342" name="Rectangle 333"/>
              <p:cNvSpPr>
                <a:spLocks noChangeArrowheads="1"/>
              </p:cNvSpPr>
              <p:nvPr/>
            </p:nvSpPr>
            <p:spPr bwMode="auto">
              <a:xfrm>
                <a:off x="2457" y="2247"/>
                <a:ext cx="1018"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t>Faba bean data</a:t>
                </a:r>
                <a:endParaRPr lang="en-GB" altLang="de-DE" dirty="0">
                  <a:latin typeface="Times New Roman" pitchFamily="18" charset="0"/>
                </a:endParaRPr>
              </a:p>
            </p:txBody>
          </p:sp>
          <p:sp>
            <p:nvSpPr>
              <p:cNvPr id="343" name="Rectangle 334"/>
              <p:cNvSpPr>
                <a:spLocks noChangeArrowheads="1"/>
              </p:cNvSpPr>
              <p:nvPr/>
            </p:nvSpPr>
            <p:spPr bwMode="auto">
              <a:xfrm>
                <a:off x="2457" y="2407"/>
                <a:ext cx="1216"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t>4 environs.; r = 2-4</a:t>
                </a:r>
                <a:endParaRPr lang="en-GB" altLang="de-DE" dirty="0">
                  <a:latin typeface="Times New Roman" pitchFamily="18" charset="0"/>
                </a:endParaRPr>
              </a:p>
            </p:txBody>
          </p:sp>
          <p:sp>
            <p:nvSpPr>
              <p:cNvPr id="344" name="Rectangle 335"/>
              <p:cNvSpPr>
                <a:spLocks noChangeArrowheads="1"/>
              </p:cNvSpPr>
              <p:nvPr/>
            </p:nvSpPr>
            <p:spPr bwMode="auto">
              <a:xfrm>
                <a:off x="2457" y="2566"/>
                <a:ext cx="824" cy="1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t>6m² plot size</a:t>
                </a:r>
                <a:endParaRPr lang="en-GB" altLang="de-DE" dirty="0">
                  <a:latin typeface="Times New Roman" pitchFamily="18" charset="0"/>
                </a:endParaRPr>
              </a:p>
            </p:txBody>
          </p:sp>
        </p:grpSp>
        <p:sp>
          <p:nvSpPr>
            <p:cNvPr id="335" name="Rectangle 336"/>
            <p:cNvSpPr>
              <a:spLocks noChangeArrowheads="1"/>
            </p:cNvSpPr>
            <p:nvPr/>
          </p:nvSpPr>
          <p:spPr bwMode="auto">
            <a:xfrm>
              <a:off x="3755073" y="1295727"/>
              <a:ext cx="968214"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solidFill>
                    <a:srgbClr val="000000"/>
                  </a:solidFill>
                </a:rPr>
                <a:t>r = 0.85**</a:t>
              </a:r>
              <a:endParaRPr lang="en-GB" altLang="de-DE" dirty="0">
                <a:latin typeface="Times New Roman" pitchFamily="18" charset="0"/>
              </a:endParaRPr>
            </a:p>
          </p:txBody>
        </p:sp>
        <p:sp>
          <p:nvSpPr>
            <p:cNvPr id="336" name="AutoShape 337"/>
            <p:cNvSpPr>
              <a:spLocks noChangeArrowheads="1"/>
            </p:cNvSpPr>
            <p:nvPr/>
          </p:nvSpPr>
          <p:spPr bwMode="auto">
            <a:xfrm>
              <a:off x="3823335" y="2375227"/>
              <a:ext cx="1411287" cy="933450"/>
            </a:xfrm>
            <a:prstGeom prst="roundRect">
              <a:avLst>
                <a:gd name="adj" fmla="val 12403"/>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GB" altLang="de-DE" dirty="0"/>
            </a:p>
          </p:txBody>
        </p:sp>
        <p:sp>
          <p:nvSpPr>
            <p:cNvPr id="337" name="Rectangle 338"/>
            <p:cNvSpPr>
              <a:spLocks noChangeArrowheads="1"/>
            </p:cNvSpPr>
            <p:nvPr/>
          </p:nvSpPr>
          <p:spPr bwMode="auto">
            <a:xfrm>
              <a:off x="3882073" y="2449840"/>
              <a:ext cx="1333698" cy="276999"/>
            </a:xfrm>
            <a:prstGeom prst="rect">
              <a:avLst/>
            </a:prstGeom>
            <a:noFill/>
            <a:ln>
              <a:noFill/>
            </a:ln>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solidFill>
                    <a:srgbClr val="008000"/>
                  </a:solidFill>
                </a:rPr>
                <a:t>    </a:t>
              </a:r>
              <a:r>
                <a:rPr lang="en-GB" altLang="de-DE" dirty="0" err="1"/>
                <a:t>Zeid</a:t>
              </a:r>
              <a:r>
                <a:rPr lang="en-GB" altLang="de-DE" dirty="0"/>
                <a:t> et al.,</a:t>
              </a:r>
              <a:endParaRPr lang="en-GB" altLang="de-DE" dirty="0">
                <a:latin typeface="Times New Roman" pitchFamily="18" charset="0"/>
              </a:endParaRPr>
            </a:p>
          </p:txBody>
        </p:sp>
        <p:sp>
          <p:nvSpPr>
            <p:cNvPr id="338" name="Rectangle 339"/>
            <p:cNvSpPr>
              <a:spLocks noChangeArrowheads="1"/>
            </p:cNvSpPr>
            <p:nvPr/>
          </p:nvSpPr>
          <p:spPr bwMode="auto">
            <a:xfrm>
              <a:off x="3882073" y="2703840"/>
              <a:ext cx="769441" cy="276999"/>
            </a:xfrm>
            <a:prstGeom prst="rect">
              <a:avLst/>
            </a:prstGeom>
            <a:noFill/>
            <a:ln>
              <a:noFill/>
            </a:ln>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solidFill>
                    <a:srgbClr val="008000"/>
                  </a:solidFill>
                </a:rPr>
                <a:t>    </a:t>
              </a:r>
              <a:r>
                <a:rPr lang="en-GB" altLang="de-DE" dirty="0"/>
                <a:t>2004</a:t>
              </a:r>
              <a:endParaRPr lang="en-GB" altLang="de-DE" dirty="0">
                <a:latin typeface="Times New Roman" pitchFamily="18" charset="0"/>
              </a:endParaRPr>
            </a:p>
          </p:txBody>
        </p:sp>
        <p:sp>
          <p:nvSpPr>
            <p:cNvPr id="339" name="Rectangle 340"/>
            <p:cNvSpPr>
              <a:spLocks noChangeArrowheads="1"/>
            </p:cNvSpPr>
            <p:nvPr/>
          </p:nvSpPr>
          <p:spPr bwMode="auto">
            <a:xfrm>
              <a:off x="2562860" y="2889577"/>
              <a:ext cx="974626"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solidFill>
                    <a:srgbClr val="FF0000"/>
                  </a:solidFill>
                </a:rPr>
                <a:t>Heterosis</a:t>
              </a:r>
              <a:endParaRPr lang="en-GB" altLang="de-DE" dirty="0">
                <a:latin typeface="Times New Roman" pitchFamily="18" charset="0"/>
              </a:endParaRPr>
            </a:p>
          </p:txBody>
        </p:sp>
        <p:sp>
          <p:nvSpPr>
            <p:cNvPr id="340" name="Rectangle 341"/>
            <p:cNvSpPr>
              <a:spLocks noChangeArrowheads="1"/>
            </p:cNvSpPr>
            <p:nvPr/>
          </p:nvSpPr>
          <p:spPr bwMode="auto">
            <a:xfrm>
              <a:off x="1584960" y="4708852"/>
              <a:ext cx="974626"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de-DE" dirty="0">
                  <a:solidFill>
                    <a:srgbClr val="FF0000"/>
                  </a:solidFill>
                </a:rPr>
                <a:t>Heterosis</a:t>
              </a:r>
              <a:endParaRPr lang="en-GB" altLang="de-DE" dirty="0">
                <a:latin typeface="Times New Roman" pitchFamily="18" charset="0"/>
              </a:endParaRPr>
            </a:p>
          </p:txBody>
        </p:sp>
      </p:grpSp>
      <p:sp>
        <p:nvSpPr>
          <p:cNvPr id="2" name="Rechteck 1"/>
          <p:cNvSpPr/>
          <p:nvPr/>
        </p:nvSpPr>
        <p:spPr>
          <a:xfrm>
            <a:off x="77302" y="65677"/>
            <a:ext cx="12006967"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latin typeface="Arial" panose="020B0604020202020204" pitchFamily="34" charset="0"/>
                <a:cs typeface="Arial" panose="020B0604020202020204" pitchFamily="34" charset="0"/>
              </a:rPr>
              <a:t>Experimental data on heterosis in a partially allogamous crop (</a:t>
            </a:r>
            <a:r>
              <a:rPr lang="en-GB" sz="2400" i="1" dirty="0" err="1">
                <a:latin typeface="Arial" panose="020B0604020202020204" pitchFamily="34" charset="0"/>
                <a:cs typeface="Arial" panose="020B0604020202020204" pitchFamily="34" charset="0"/>
              </a:rPr>
              <a:t>Vicia</a:t>
            </a:r>
            <a:r>
              <a:rPr lang="en-GB" sz="2400" i="1" dirty="0">
                <a:latin typeface="Arial" panose="020B0604020202020204" pitchFamily="34" charset="0"/>
                <a:cs typeface="Arial" panose="020B0604020202020204" pitchFamily="34" charset="0"/>
              </a:rPr>
              <a:t> faba</a:t>
            </a:r>
            <a:r>
              <a:rPr lang="en-GB" sz="2400" dirty="0">
                <a:latin typeface="Arial" panose="020B0604020202020204" pitchFamily="34" charset="0"/>
                <a:cs typeface="Arial" panose="020B0604020202020204" pitchFamily="34" charset="0"/>
              </a:rPr>
              <a:t> L.)</a:t>
            </a:r>
          </a:p>
        </p:txBody>
      </p:sp>
      <p:cxnSp>
        <p:nvCxnSpPr>
          <p:cNvPr id="348" name="Straight Connector 347"/>
          <p:cNvCxnSpPr/>
          <p:nvPr/>
        </p:nvCxnSpPr>
        <p:spPr>
          <a:xfrm>
            <a:off x="6241312" y="782964"/>
            <a:ext cx="35602" cy="5295901"/>
          </a:xfrm>
          <a:prstGeom prst="line">
            <a:avLst/>
          </a:prstGeom>
          <a:ln>
            <a:solidFill>
              <a:schemeClr val="bg1">
                <a:lumMod val="9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49" name="TextBox 348"/>
          <p:cNvSpPr txBox="1"/>
          <p:nvPr/>
        </p:nvSpPr>
        <p:spPr>
          <a:xfrm>
            <a:off x="6492295" y="599697"/>
            <a:ext cx="5571381" cy="600164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Heterosis  in 62 crosses. Hybrid seed was produced by manual crossing (two teams, three seasons of manual crossing ;-) to gather enough seed. The diagonal allows to directly visualize the superiority of F1-hybrids over the mean of their parental inbred lines. Yield data were collected across four environ-</a:t>
            </a:r>
            <a:r>
              <a:rPr lang="en-GB" dirty="0" err="1">
                <a:latin typeface="Arial" panose="020B0604020202020204" pitchFamily="34" charset="0"/>
                <a:cs typeface="Arial" panose="020B0604020202020204" pitchFamily="34" charset="0"/>
              </a:rPr>
              <a:t>ments</a:t>
            </a:r>
            <a:r>
              <a:rPr lang="en-GB" dirty="0">
                <a:latin typeface="Arial" panose="020B0604020202020204" pitchFamily="34" charset="0"/>
                <a:cs typeface="Arial" panose="020B0604020202020204" pitchFamily="34" charset="0"/>
              </a:rPr>
              <a:t> (north, central, south Germany). Trust-worthy data for yield and heterosis was achieved.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In all crosses, F1 yielded markedly higher than pa-rents. Here, there was no obvious trend that higher yielding inbred lines may lead to less-outperforming hybrids when compared with lower-yielding crosses. Variance for hybrid yield and heterosis was large and significant.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As partial allogamous crop, this species expresses an intermediate level of heterosis, compared with the very high heterosis of outcrossing species (maize, rye, grasses, sugar beet </a:t>
            </a:r>
            <a:r>
              <a:rPr lang="en-GB" i="1" dirty="0">
                <a:latin typeface="Arial" panose="020B0604020202020204" pitchFamily="34" charset="0"/>
                <a:cs typeface="Arial" panose="020B0604020202020204" pitchFamily="34" charset="0"/>
              </a:rPr>
              <a:t>et cetera</a:t>
            </a:r>
            <a:r>
              <a:rPr lang="en-GB" dirty="0">
                <a:latin typeface="Arial" panose="020B0604020202020204" pitchFamily="34" charset="0"/>
                <a:cs typeface="Arial" panose="020B0604020202020204" pitchFamily="34" charset="0"/>
              </a:rPr>
              <a:t>) and the low heterosis of self-fertilizing species (pea, barley, rice </a:t>
            </a:r>
            <a:r>
              <a:rPr lang="en-GB" i="1" dirty="0">
                <a:latin typeface="Arial" panose="020B0604020202020204" pitchFamily="34" charset="0"/>
                <a:cs typeface="Arial" panose="020B0604020202020204" pitchFamily="34" charset="0"/>
              </a:rPr>
              <a:t>et cetera</a:t>
            </a:r>
            <a:r>
              <a:rPr lang="en-GB" dirty="0">
                <a:latin typeface="Arial" panose="020B0604020202020204" pitchFamily="34" charset="0"/>
                <a:cs typeface="Arial" panose="020B0604020202020204" pitchFamily="34" charset="0"/>
              </a:rPr>
              <a:t>).</a:t>
            </a:r>
          </a:p>
        </p:txBody>
      </p:sp>
      <p:sp>
        <p:nvSpPr>
          <p:cNvPr id="347" name="Textfeld 5">
            <a:extLst>
              <a:ext uri="{FF2B5EF4-FFF2-40B4-BE49-F238E27FC236}">
                <a16:creationId xmlns:a16="http://schemas.microsoft.com/office/drawing/2014/main" id="{E59BB594-BAE3-4C24-AF6C-13F371831597}"/>
              </a:ext>
            </a:extLst>
          </p:cNvPr>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23</a:t>
            </a:fld>
            <a:endParaRPr lang="en-GB" sz="24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5ACFA584-231A-4B34-90BE-0638E659CE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4431346" y="4524069"/>
            <a:ext cx="1128713" cy="1055994"/>
          </a:xfrm>
          <a:prstGeom prst="rect">
            <a:avLst/>
          </a:prstGeom>
        </p:spPr>
      </p:pic>
      <p:sp>
        <p:nvSpPr>
          <p:cNvPr id="345" name="TextBox 344">
            <a:extLst>
              <a:ext uri="{FF2B5EF4-FFF2-40B4-BE49-F238E27FC236}">
                <a16:creationId xmlns:a16="http://schemas.microsoft.com/office/drawing/2014/main" id="{FC841D8E-59B5-4FE1-827F-B100173A426A}"/>
              </a:ext>
            </a:extLst>
          </p:cNvPr>
          <p:cNvSpPr txBox="1"/>
          <p:nvPr/>
        </p:nvSpPr>
        <p:spPr>
          <a:xfrm>
            <a:off x="5293574" y="5069771"/>
            <a:ext cx="75882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MT</a:t>
            </a:r>
          </a:p>
        </p:txBody>
      </p:sp>
    </p:spTree>
    <p:extLst>
      <p:ext uri="{BB962C8B-B14F-4D97-AF65-F5344CB8AC3E}">
        <p14:creationId xmlns:p14="http://schemas.microsoft.com/office/powerpoint/2010/main" val="25509225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48167" y="6379625"/>
            <a:ext cx="1193610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Size of Heterosis is trait-specific, population-specific, and specific to environmental conditions. </a:t>
            </a:r>
          </a:p>
        </p:txBody>
      </p:sp>
      <p:sp>
        <p:nvSpPr>
          <p:cNvPr id="2" name="Rechteck 1"/>
          <p:cNvSpPr/>
          <p:nvPr/>
        </p:nvSpPr>
        <p:spPr>
          <a:xfrm>
            <a:off x="77302" y="65677"/>
            <a:ext cx="12006967"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latin typeface="Arial" panose="020B0604020202020204" pitchFamily="34" charset="0"/>
                <a:cs typeface="Arial" panose="020B0604020202020204" pitchFamily="34" charset="0"/>
              </a:rPr>
              <a:t>Impact of favourable </a:t>
            </a:r>
            <a:r>
              <a:rPr lang="en-GB" sz="2400" i="1" dirty="0">
                <a:latin typeface="Arial" panose="020B0604020202020204" pitchFamily="34" charset="0"/>
                <a:cs typeface="Arial" panose="020B0604020202020204" pitchFamily="34" charset="0"/>
              </a:rPr>
              <a:t>vs. </a:t>
            </a:r>
            <a:r>
              <a:rPr lang="en-GB" sz="2400" dirty="0">
                <a:latin typeface="Arial" panose="020B0604020202020204" pitchFamily="34" charset="0"/>
                <a:cs typeface="Arial" panose="020B0604020202020204" pitchFamily="34" charset="0"/>
              </a:rPr>
              <a:t>unfavourable environmental conditions on size of Heterosis </a:t>
            </a:r>
          </a:p>
        </p:txBody>
      </p:sp>
      <p:sp>
        <p:nvSpPr>
          <p:cNvPr id="3" name="Rectangle 2"/>
          <p:cNvSpPr/>
          <p:nvPr/>
        </p:nvSpPr>
        <p:spPr>
          <a:xfrm>
            <a:off x="6447850" y="1536258"/>
            <a:ext cx="5636419" cy="4462760"/>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pPr>
              <a:spcAft>
                <a:spcPts val="0"/>
              </a:spcAft>
            </a:pPr>
            <a:r>
              <a:rPr lang="en-GB" sz="1400" dirty="0">
                <a:latin typeface="Arial" panose="020B0604020202020204" pitchFamily="34" charset="0"/>
                <a:ea typeface="Times New Roman" panose="02020603050405020304" pitchFamily="18" charset="0"/>
                <a:cs typeface="Arial" panose="020B0604020202020204" pitchFamily="34" charset="0"/>
              </a:rPr>
              <a:t> </a:t>
            </a:r>
            <a:endParaRPr lang="en-GB" sz="1200" dirty="0">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pPr>
            <a:r>
              <a:rPr lang="en-GB" dirty="0">
                <a:latin typeface="Arial" panose="020B0604020202020204" pitchFamily="34" charset="0"/>
                <a:ea typeface="Times New Roman" panose="02020603050405020304" pitchFamily="18" charset="0"/>
                <a:cs typeface="Arial" panose="020B0604020202020204" pitchFamily="34" charset="0"/>
              </a:rPr>
              <a:t>The extent of Heterosis is very much depending on the actual environment. This is true for e.g. agro-</a:t>
            </a:r>
            <a:r>
              <a:rPr lang="en-GB" dirty="0" err="1">
                <a:latin typeface="Arial" panose="020B0604020202020204" pitchFamily="34" charset="0"/>
                <a:ea typeface="Times New Roman" panose="02020603050405020304" pitchFamily="18" charset="0"/>
                <a:cs typeface="Arial" panose="020B0604020202020204" pitchFamily="34" charset="0"/>
              </a:rPr>
              <a:t>nomic</a:t>
            </a:r>
            <a:r>
              <a:rPr lang="en-GB" dirty="0">
                <a:latin typeface="Arial" panose="020B0604020202020204" pitchFamily="34" charset="0"/>
                <a:ea typeface="Times New Roman" panose="02020603050405020304" pitchFamily="18" charset="0"/>
                <a:cs typeface="Arial" panose="020B0604020202020204" pitchFamily="34" charset="0"/>
              </a:rPr>
              <a:t> treatments like sowing density (optimum sowing density tends to be higher for inbred lines than for hybrids), and it is as well true for climatic factors including abiotic stress such as drought; and often for biotic stress as well. </a:t>
            </a:r>
          </a:p>
          <a:p>
            <a:pPr>
              <a:spcAft>
                <a:spcPts val="0"/>
              </a:spcAft>
            </a:pPr>
            <a:endParaRPr lang="en-GB"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GB" dirty="0">
                <a:latin typeface="Arial" panose="020B0604020202020204" pitchFamily="34" charset="0"/>
                <a:ea typeface="Times New Roman" panose="02020603050405020304" pitchFamily="18" charset="0"/>
                <a:cs typeface="Arial" panose="020B0604020202020204" pitchFamily="34" charset="0"/>
              </a:rPr>
              <a:t>The two examples show that the </a:t>
            </a:r>
            <a:r>
              <a:rPr lang="en-GB" dirty="0">
                <a:solidFill>
                  <a:srgbClr val="0000FF"/>
                </a:solidFill>
                <a:latin typeface="Arial" panose="020B0604020202020204" pitchFamily="34" charset="0"/>
                <a:ea typeface="Times New Roman" panose="02020603050405020304" pitchFamily="18" charset="0"/>
                <a:cs typeface="Arial" panose="020B0604020202020204" pitchFamily="34" charset="0"/>
              </a:rPr>
              <a:t>relative (%) </a:t>
            </a:r>
            <a:r>
              <a:rPr lang="en-GB" dirty="0" err="1">
                <a:solidFill>
                  <a:srgbClr val="0000FF"/>
                </a:solidFill>
                <a:latin typeface="Arial" panose="020B0604020202020204" pitchFamily="34" charset="0"/>
                <a:ea typeface="Times New Roman" panose="02020603050405020304" pitchFamily="18" charset="0"/>
                <a:cs typeface="Arial" panose="020B0604020202020204" pitchFamily="34" charset="0"/>
              </a:rPr>
              <a:t>superi-ority</a:t>
            </a:r>
            <a:r>
              <a:rPr lang="en-GB" dirty="0">
                <a:solidFill>
                  <a:srgbClr val="0000FF"/>
                </a:solidFill>
                <a:latin typeface="Arial" panose="020B0604020202020204" pitchFamily="34" charset="0"/>
                <a:ea typeface="Times New Roman" panose="02020603050405020304" pitchFamily="18" charset="0"/>
                <a:cs typeface="Arial" panose="020B0604020202020204" pitchFamily="34" charset="0"/>
              </a:rPr>
              <a:t> </a:t>
            </a:r>
            <a:r>
              <a:rPr lang="en-GB" dirty="0">
                <a:latin typeface="Arial" panose="020B0604020202020204" pitchFamily="34" charset="0"/>
                <a:ea typeface="Times New Roman" panose="02020603050405020304" pitchFamily="18" charset="0"/>
                <a:cs typeface="Arial" panose="020B0604020202020204" pitchFamily="34" charset="0"/>
              </a:rPr>
              <a:t>of hybrids (compared to their parental lines) may </a:t>
            </a:r>
            <a:r>
              <a:rPr lang="en-GB" dirty="0">
                <a:solidFill>
                  <a:srgbClr val="0000FF"/>
                </a:solidFill>
                <a:latin typeface="Arial" panose="020B0604020202020204" pitchFamily="34" charset="0"/>
                <a:ea typeface="Times New Roman" panose="02020603050405020304" pitchFamily="18" charset="0"/>
                <a:cs typeface="Arial" panose="020B0604020202020204" pitchFamily="34" charset="0"/>
              </a:rPr>
              <a:t>in</a:t>
            </a:r>
            <a:r>
              <a:rPr lang="en-GB" dirty="0">
                <a:latin typeface="Arial" panose="020B0604020202020204" pitchFamily="34" charset="0"/>
                <a:ea typeface="Times New Roman" panose="02020603050405020304" pitchFamily="18" charset="0"/>
                <a:cs typeface="Arial" panose="020B0604020202020204" pitchFamily="34" charset="0"/>
              </a:rPr>
              <a:t>crease as the overall yield level </a:t>
            </a:r>
            <a:r>
              <a:rPr lang="en-GB" dirty="0">
                <a:solidFill>
                  <a:srgbClr val="0000FF"/>
                </a:solidFill>
                <a:latin typeface="Arial" panose="020B0604020202020204" pitchFamily="34" charset="0"/>
                <a:ea typeface="Times New Roman" panose="02020603050405020304" pitchFamily="18" charset="0"/>
                <a:cs typeface="Arial" panose="020B0604020202020204" pitchFamily="34" charset="0"/>
              </a:rPr>
              <a:t>de</a:t>
            </a:r>
            <a:r>
              <a:rPr lang="en-GB" dirty="0">
                <a:latin typeface="Arial" panose="020B0604020202020204" pitchFamily="34" charset="0"/>
                <a:ea typeface="Times New Roman" panose="02020603050405020304" pitchFamily="18" charset="0"/>
                <a:cs typeface="Arial" panose="020B0604020202020204" pitchFamily="34" charset="0"/>
              </a:rPr>
              <a:t>creases.  </a:t>
            </a:r>
          </a:p>
          <a:p>
            <a:pPr>
              <a:spcAft>
                <a:spcPts val="0"/>
              </a:spcAft>
            </a:pPr>
            <a:endParaRPr lang="en-GB"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GB" dirty="0">
                <a:latin typeface="Arial" panose="020B0604020202020204" pitchFamily="34" charset="0"/>
                <a:ea typeface="Times New Roman" panose="02020603050405020304" pitchFamily="18" charset="0"/>
                <a:cs typeface="Arial" panose="020B0604020202020204" pitchFamily="34" charset="0"/>
              </a:rPr>
              <a:t>Message: Inbred lines tend to suffer </a:t>
            </a:r>
            <a:r>
              <a:rPr lang="en-GB" dirty="0">
                <a:solidFill>
                  <a:srgbClr val="0000FF"/>
                </a:solidFill>
                <a:latin typeface="Arial" panose="020B0604020202020204" pitchFamily="34" charset="0"/>
                <a:ea typeface="Times New Roman" panose="02020603050405020304" pitchFamily="18" charset="0"/>
                <a:cs typeface="Arial" panose="020B0604020202020204" pitchFamily="34" charset="0"/>
              </a:rPr>
              <a:t>relatively </a:t>
            </a:r>
            <a:r>
              <a:rPr lang="en-GB" dirty="0">
                <a:latin typeface="Arial" panose="020B0604020202020204" pitchFamily="34" charset="0"/>
                <a:ea typeface="Times New Roman" panose="02020603050405020304" pitchFamily="18" charset="0"/>
                <a:cs typeface="Arial" panose="020B0604020202020204" pitchFamily="34" charset="0"/>
              </a:rPr>
              <a:t>heavier from stress than their F1-hybrids. Hybrids tend to be more tolerant, resilient, more ‘stable’.</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nvGrpSpPr>
          <p:cNvPr id="10" name="Group 9"/>
          <p:cNvGrpSpPr/>
          <p:nvPr/>
        </p:nvGrpSpPr>
        <p:grpSpPr>
          <a:xfrm>
            <a:off x="77302" y="639763"/>
            <a:ext cx="6296511" cy="5359255"/>
            <a:chOff x="77302" y="639763"/>
            <a:chExt cx="6296511" cy="5359255"/>
          </a:xfrm>
        </p:grpSpPr>
        <p:sp>
          <p:nvSpPr>
            <p:cNvPr id="9" name="Rectangle 8"/>
            <p:cNvSpPr/>
            <p:nvPr/>
          </p:nvSpPr>
          <p:spPr>
            <a:xfrm>
              <a:off x="77302" y="905164"/>
              <a:ext cx="6296511" cy="5093854"/>
            </a:xfrm>
            <a:prstGeom prst="rect">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4" name="Object 3"/>
            <p:cNvGraphicFramePr>
              <a:graphicFrameLocks noChangeAspect="1"/>
            </p:cNvGraphicFramePr>
            <p:nvPr>
              <p:extLst>
                <p:ext uri="{D42A27DB-BD31-4B8C-83A1-F6EECF244321}">
                  <p14:modId xmlns:p14="http://schemas.microsoft.com/office/powerpoint/2010/main" val="2006492310"/>
                </p:ext>
              </p:extLst>
            </p:nvPr>
          </p:nvGraphicFramePr>
          <p:xfrm>
            <a:off x="77788" y="639763"/>
            <a:ext cx="6296025" cy="5280025"/>
          </p:xfrm>
          <a:graphic>
            <a:graphicData uri="http://schemas.openxmlformats.org/presentationml/2006/ole">
              <mc:AlternateContent xmlns:mc="http://schemas.openxmlformats.org/markup-compatibility/2006">
                <mc:Choice xmlns:v="urn:schemas-microsoft-com:vml" Requires="v">
                  <p:oleObj spid="_x0000_s3402" name="Document" r:id="rId3" imgW="6295877" imgH="5280139" progId="Word.Document.12">
                    <p:link updateAutomatic="1"/>
                  </p:oleObj>
                </mc:Choice>
                <mc:Fallback>
                  <p:oleObj name="Document" r:id="rId3" imgW="6295877" imgH="5280139" progId="Word.Document.12">
                    <p:link updateAutomatic="1"/>
                    <p:pic>
                      <p:nvPicPr>
                        <p:cNvPr id="0" name=""/>
                        <p:cNvPicPr/>
                        <p:nvPr/>
                      </p:nvPicPr>
                      <p:blipFill>
                        <a:blip r:embed="rId4"/>
                        <a:stretch>
                          <a:fillRect/>
                        </a:stretch>
                      </p:blipFill>
                      <p:spPr>
                        <a:xfrm>
                          <a:off x="77788" y="639763"/>
                          <a:ext cx="6296025" cy="5280025"/>
                        </a:xfrm>
                        <a:prstGeom prst="rect">
                          <a:avLst/>
                        </a:prstGeom>
                        <a:solidFill>
                          <a:schemeClr val="bg1"/>
                        </a:solidFill>
                      </p:spPr>
                    </p:pic>
                  </p:oleObj>
                </mc:Fallback>
              </mc:AlternateContent>
            </a:graphicData>
          </a:graphic>
        </p:graphicFrame>
      </p:grpSp>
      <p:sp>
        <p:nvSpPr>
          <p:cNvPr id="11" name="Textfeld 5">
            <a:extLst>
              <a:ext uri="{FF2B5EF4-FFF2-40B4-BE49-F238E27FC236}">
                <a16:creationId xmlns:a16="http://schemas.microsoft.com/office/drawing/2014/main" id="{86E25303-8298-4100-B36C-EBD60F437B6D}"/>
              </a:ext>
            </a:extLst>
          </p:cNvPr>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24</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694128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0836" y="982126"/>
            <a:ext cx="6264078" cy="563231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p:nvPr/>
        </p:nvSpPr>
        <p:spPr>
          <a:xfrm>
            <a:off x="6447850" y="982126"/>
            <a:ext cx="5585619" cy="5632311"/>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pPr>
              <a:spcAft>
                <a:spcPts val="0"/>
              </a:spcAft>
            </a:pPr>
            <a:r>
              <a:rPr lang="en-GB" dirty="0">
                <a:latin typeface="Arial" panose="020B0604020202020204" pitchFamily="34" charset="0"/>
                <a:ea typeface="Times New Roman" panose="02020603050405020304" pitchFamily="18" charset="0"/>
                <a:cs typeface="Arial" panose="020B0604020202020204" pitchFamily="34" charset="0"/>
              </a:rPr>
              <a:t>These two examples show again that the </a:t>
            </a:r>
            <a:r>
              <a:rPr lang="en-GB" dirty="0">
                <a:solidFill>
                  <a:srgbClr val="0000FF"/>
                </a:solidFill>
                <a:latin typeface="Arial" panose="020B0604020202020204" pitchFamily="34" charset="0"/>
                <a:ea typeface="Times New Roman" panose="02020603050405020304" pitchFamily="18" charset="0"/>
                <a:cs typeface="Arial" panose="020B0604020202020204" pitchFamily="34" charset="0"/>
              </a:rPr>
              <a:t>relative (%) superiority </a:t>
            </a:r>
            <a:r>
              <a:rPr lang="en-GB" dirty="0">
                <a:latin typeface="Arial" panose="020B0604020202020204" pitchFamily="34" charset="0"/>
                <a:ea typeface="Times New Roman" panose="02020603050405020304" pitchFamily="18" charset="0"/>
                <a:cs typeface="Arial" panose="020B0604020202020204" pitchFamily="34" charset="0"/>
              </a:rPr>
              <a:t>of hybrids (compared to their parental lines) may increased as the overall yield level decreased.  </a:t>
            </a:r>
            <a:endParaRPr lang="en-GB" sz="1200"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endParaRPr lang="en-GB" sz="1200"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GB" dirty="0">
                <a:latin typeface="Arial" panose="020B0604020202020204" pitchFamily="34" charset="0"/>
                <a:ea typeface="Times New Roman" panose="02020603050405020304" pitchFamily="18" charset="0"/>
                <a:cs typeface="Arial" panose="020B0604020202020204" pitchFamily="34" charset="0"/>
              </a:rPr>
              <a:t>In the barley example, drought in Syria is shown as major stress factor. The locations were Tel </a:t>
            </a:r>
            <a:r>
              <a:rPr lang="en-GB" dirty="0" err="1">
                <a:latin typeface="Arial" panose="020B0604020202020204" pitchFamily="34" charset="0"/>
                <a:ea typeface="Times New Roman" panose="02020603050405020304" pitchFamily="18" charset="0"/>
                <a:cs typeface="Arial" panose="020B0604020202020204" pitchFamily="34" charset="0"/>
              </a:rPr>
              <a:t>Hadya</a:t>
            </a:r>
            <a:r>
              <a:rPr lang="en-GB" dirty="0">
                <a:latin typeface="Arial" panose="020B0604020202020204" pitchFamily="34" charset="0"/>
                <a:ea typeface="Times New Roman" panose="02020603050405020304" pitchFamily="18" charset="0"/>
                <a:cs typeface="Arial" panose="020B0604020202020204" pitchFamily="34" charset="0"/>
              </a:rPr>
              <a:t> (284 m altitude) and Breda (300m altitude) near to Aleppo; precipitation hence drought stress varied markedly.</a:t>
            </a:r>
            <a:endParaRPr lang="en-GB" sz="1200"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GB" i="1" dirty="0">
                <a:latin typeface="Arial" panose="020B0604020202020204" pitchFamily="34" charset="0"/>
                <a:ea typeface="Times New Roman" panose="02020603050405020304" pitchFamily="18" charset="0"/>
                <a:cs typeface="Arial" panose="020B0604020202020204" pitchFamily="34" charset="0"/>
              </a:rPr>
              <a:t>Nota bene</a:t>
            </a:r>
            <a:r>
              <a:rPr lang="en-GB" dirty="0">
                <a:latin typeface="Arial" panose="020B0604020202020204" pitchFamily="34" charset="0"/>
                <a:ea typeface="Times New Roman" panose="02020603050405020304" pitchFamily="18" charset="0"/>
                <a:cs typeface="Arial" panose="020B0604020202020204" pitchFamily="34" charset="0"/>
              </a:rPr>
              <a:t>: Heterosis is not always ‚positive‘ in agro-</a:t>
            </a:r>
            <a:r>
              <a:rPr lang="en-GB" dirty="0" err="1">
                <a:latin typeface="Arial" panose="020B0604020202020204" pitchFamily="34" charset="0"/>
                <a:ea typeface="Times New Roman" panose="02020603050405020304" pitchFamily="18" charset="0"/>
                <a:cs typeface="Arial" panose="020B0604020202020204" pitchFamily="34" charset="0"/>
              </a:rPr>
              <a:t>nomic</a:t>
            </a:r>
            <a:r>
              <a:rPr lang="en-GB" dirty="0">
                <a:latin typeface="Arial" panose="020B0604020202020204" pitchFamily="34" charset="0"/>
                <a:ea typeface="Times New Roman" panose="02020603050405020304" pitchFamily="18" charset="0"/>
                <a:cs typeface="Arial" panose="020B0604020202020204" pitchFamily="34" charset="0"/>
              </a:rPr>
              <a:t> sense. Plant height is usually heterotic, hence F1 hybrids tend to lodge more than their (shorter) inbred parents. For monogenic and </a:t>
            </a:r>
            <a:r>
              <a:rPr lang="en-GB" dirty="0" err="1">
                <a:latin typeface="Arial" panose="020B0604020202020204" pitchFamily="34" charset="0"/>
                <a:ea typeface="Times New Roman" panose="02020603050405020304" pitchFamily="18" charset="0"/>
                <a:cs typeface="Arial" panose="020B0604020202020204" pitchFamily="34" charset="0"/>
              </a:rPr>
              <a:t>oligogenic</a:t>
            </a:r>
            <a:r>
              <a:rPr lang="en-GB" dirty="0">
                <a:latin typeface="Arial" panose="020B0604020202020204" pitchFamily="34" charset="0"/>
                <a:ea typeface="Times New Roman" panose="02020603050405020304" pitchFamily="18" charset="0"/>
                <a:cs typeface="Arial" panose="020B0604020202020204" pitchFamily="34" charset="0"/>
              </a:rPr>
              <a:t> traits such as some quality and resistance traits, the hybrid may deviate from parental mean in favourable as well as unfavourable direction.</a:t>
            </a:r>
            <a:endParaRPr lang="en-GB" sz="1200"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endParaRPr lang="en-GB" sz="1200"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GB" dirty="0">
                <a:latin typeface="Arial" panose="020B0604020202020204" pitchFamily="34" charset="0"/>
                <a:ea typeface="Times New Roman" panose="02020603050405020304" pitchFamily="18" charset="0"/>
                <a:cs typeface="Arial" panose="020B0604020202020204" pitchFamily="34" charset="0"/>
              </a:rPr>
              <a:t>Yet, vigour and speed of development show usually ‚favourable‘ heterosis.</a:t>
            </a:r>
            <a:endParaRPr lang="en-GB"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8" name="Rechteck 1"/>
          <p:cNvSpPr/>
          <p:nvPr/>
        </p:nvSpPr>
        <p:spPr>
          <a:xfrm>
            <a:off x="77302" y="65677"/>
            <a:ext cx="12006967"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latin typeface="Arial" panose="020B0604020202020204" pitchFamily="34" charset="0"/>
                <a:cs typeface="Arial" panose="020B0604020202020204" pitchFamily="34" charset="0"/>
              </a:rPr>
              <a:t>Impact of favourable </a:t>
            </a:r>
            <a:r>
              <a:rPr lang="en-GB" sz="2400" i="1" dirty="0">
                <a:latin typeface="Arial" panose="020B0604020202020204" pitchFamily="34" charset="0"/>
                <a:cs typeface="Arial" panose="020B0604020202020204" pitchFamily="34" charset="0"/>
              </a:rPr>
              <a:t>vs. </a:t>
            </a:r>
            <a:r>
              <a:rPr lang="en-GB" sz="2400" dirty="0">
                <a:latin typeface="Arial" panose="020B0604020202020204" pitchFamily="34" charset="0"/>
                <a:cs typeface="Arial" panose="020B0604020202020204" pitchFamily="34" charset="0"/>
              </a:rPr>
              <a:t>unfavourable environmental conditions on size of heterosis </a:t>
            </a:r>
          </a:p>
        </p:txBody>
      </p:sp>
      <p:sp>
        <p:nvSpPr>
          <p:cNvPr id="6" name="Textfeld 5"/>
          <p:cNvSpPr txBox="1"/>
          <p:nvPr/>
        </p:nvSpPr>
        <p:spPr>
          <a:xfrm>
            <a:off x="11577520" y="6365558"/>
            <a:ext cx="61448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25</a:t>
            </a:fld>
            <a:endParaRPr lang="en-US" sz="24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DF467D93-873B-4DA8-BB0D-20A0928289F0}"/>
              </a:ext>
            </a:extLst>
          </p:cNvPr>
          <p:cNvSpPr txBox="1"/>
          <p:nvPr/>
        </p:nvSpPr>
        <p:spPr>
          <a:xfrm>
            <a:off x="110837" y="5880140"/>
            <a:ext cx="5016018"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Aleppo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https://de.wikipedia.org/wiki/Aleppo</a:t>
            </a:r>
          </a:p>
          <a:p>
            <a:r>
              <a:rPr lang="en-GB" dirty="0">
                <a:latin typeface="Arial" panose="020B0604020202020204" pitchFamily="34" charset="0"/>
                <a:cs typeface="Arial" panose="020B0604020202020204" pitchFamily="34" charset="0"/>
              </a:rPr>
              <a:t>CC “attribution, share alike” </a:t>
            </a:r>
          </a:p>
        </p:txBody>
      </p:sp>
      <p:graphicFrame>
        <p:nvGraphicFramePr>
          <p:cNvPr id="5" name="Object 4">
            <a:extLst>
              <a:ext uri="{FF2B5EF4-FFF2-40B4-BE49-F238E27FC236}">
                <a16:creationId xmlns:a16="http://schemas.microsoft.com/office/drawing/2014/main" id="{237D5324-00F0-4321-A470-32237730D3BE}"/>
              </a:ext>
            </a:extLst>
          </p:cNvPr>
          <p:cNvGraphicFramePr>
            <a:graphicFrameLocks noChangeAspect="1"/>
          </p:cNvGraphicFramePr>
          <p:nvPr>
            <p:extLst>
              <p:ext uri="{D42A27DB-BD31-4B8C-83A1-F6EECF244321}">
                <p14:modId xmlns:p14="http://schemas.microsoft.com/office/powerpoint/2010/main" val="1647521496"/>
              </p:ext>
            </p:extLst>
          </p:nvPr>
        </p:nvGraphicFramePr>
        <p:xfrm>
          <a:off x="100824" y="1035781"/>
          <a:ext cx="6297613" cy="4522787"/>
        </p:xfrm>
        <a:graphic>
          <a:graphicData uri="http://schemas.openxmlformats.org/presentationml/2006/ole">
            <mc:AlternateContent xmlns:mc="http://schemas.openxmlformats.org/markup-compatibility/2006">
              <mc:Choice xmlns:v="urn:schemas-microsoft-com:vml" Requires="v">
                <p:oleObj spid="_x0000_s4435" name="Document" r:id="rId3" imgW="6297314" imgH="4523009" progId="Word.Document.12">
                  <p:link updateAutomatic="1"/>
                </p:oleObj>
              </mc:Choice>
              <mc:Fallback>
                <p:oleObj name="Document" r:id="rId3" imgW="6297314" imgH="4523009" progId="Word.Document.12">
                  <p:link updateAutomatic="1"/>
                  <p:pic>
                    <p:nvPicPr>
                      <p:cNvPr id="0" name=""/>
                      <p:cNvPicPr/>
                      <p:nvPr/>
                    </p:nvPicPr>
                    <p:blipFill>
                      <a:blip r:embed="rId4"/>
                      <a:stretch>
                        <a:fillRect/>
                      </a:stretch>
                    </p:blipFill>
                    <p:spPr>
                      <a:xfrm>
                        <a:off x="100824" y="1035781"/>
                        <a:ext cx="6297613" cy="4522787"/>
                      </a:xfrm>
                      <a:prstGeom prst="rect">
                        <a:avLst/>
                      </a:prstGeom>
                    </p:spPr>
                  </p:pic>
                </p:oleObj>
              </mc:Fallback>
            </mc:AlternateContent>
          </a:graphicData>
        </a:graphic>
      </p:graphicFrame>
      <p:pic>
        <p:nvPicPr>
          <p:cNvPr id="13" name="Picture 12">
            <a:extLst>
              <a:ext uri="{FF2B5EF4-FFF2-40B4-BE49-F238E27FC236}">
                <a16:creationId xmlns:a16="http://schemas.microsoft.com/office/drawing/2014/main" id="{E74FCB22-E358-44D6-B0CE-77BD0A1CE06D}"/>
              </a:ext>
            </a:extLst>
          </p:cNvPr>
          <p:cNvPicPr>
            <a:picLocks noChangeAspect="1"/>
          </p:cNvPicPr>
          <p:nvPr/>
        </p:nvPicPr>
        <p:blipFill>
          <a:blip r:embed="rId5"/>
          <a:stretch>
            <a:fillRect/>
          </a:stretch>
        </p:blipFill>
        <p:spPr>
          <a:xfrm>
            <a:off x="3957421" y="5924318"/>
            <a:ext cx="7922932" cy="964161"/>
          </a:xfrm>
          <a:prstGeom prst="rect">
            <a:avLst/>
          </a:prstGeom>
        </p:spPr>
      </p:pic>
      <p:pic>
        <p:nvPicPr>
          <p:cNvPr id="4425" name="Picture 329">
            <a:extLst>
              <a:ext uri="{FF2B5EF4-FFF2-40B4-BE49-F238E27FC236}">
                <a16:creationId xmlns:a16="http://schemas.microsoft.com/office/drawing/2014/main" id="{A991B04A-7132-46DB-8875-5F434356657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00223" y="5507850"/>
            <a:ext cx="1310203" cy="1310203"/>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49658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229" y="664633"/>
            <a:ext cx="11016803" cy="6196952"/>
          </a:xfrm>
          <a:prstGeom prst="rect">
            <a:avLst/>
          </a:prstGeom>
        </p:spPr>
      </p:pic>
      <p:sp>
        <p:nvSpPr>
          <p:cNvPr id="2" name="Rechteck 1"/>
          <p:cNvSpPr/>
          <p:nvPr/>
        </p:nvSpPr>
        <p:spPr>
          <a:xfrm>
            <a:off x="77302" y="65677"/>
            <a:ext cx="12006967"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latin typeface="Arial" panose="020B0604020202020204" pitchFamily="34" charset="0"/>
                <a:cs typeface="Arial" panose="020B0604020202020204" pitchFamily="34" charset="0"/>
              </a:rPr>
              <a:t>This here is not any more ‘Heterosis’ but the production of seed for a hybrid cultivar</a:t>
            </a:r>
            <a:endParaRPr lang="en-GB" sz="2400" dirty="0">
              <a:solidFill>
                <a:srgbClr val="0000FF"/>
              </a:solidFill>
              <a:latin typeface="Arial" panose="020B0604020202020204" pitchFamily="34" charset="0"/>
              <a:cs typeface="Arial" panose="020B0604020202020204" pitchFamily="34" charset="0"/>
            </a:endParaRPr>
          </a:p>
        </p:txBody>
      </p:sp>
      <p:sp>
        <p:nvSpPr>
          <p:cNvPr id="7" name="Text Box 6"/>
          <p:cNvSpPr txBox="1">
            <a:spLocks noChangeArrowheads="1"/>
          </p:cNvSpPr>
          <p:nvPr/>
        </p:nvSpPr>
        <p:spPr bwMode="auto">
          <a:xfrm>
            <a:off x="8826282" y="558039"/>
            <a:ext cx="3252935" cy="646331"/>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n-GB" altLang="de-DE" sz="1800" dirty="0"/>
              <a:t>Hence, this is the step into the next chapter.</a:t>
            </a:r>
          </a:p>
        </p:txBody>
      </p:sp>
      <p:sp>
        <p:nvSpPr>
          <p:cNvPr id="8" name="Textfeld 5">
            <a:extLst>
              <a:ext uri="{FF2B5EF4-FFF2-40B4-BE49-F238E27FC236}">
                <a16:creationId xmlns:a16="http://schemas.microsoft.com/office/drawing/2014/main" id="{769386A9-CA95-4E61-BF88-633B3D799B60}"/>
              </a:ext>
            </a:extLst>
          </p:cNvPr>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26</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451832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000" y="36000"/>
            <a:ext cx="1205881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defRPr>
                <a:latin typeface="Arial" panose="020B0604020202020204" pitchFamily="34" charset="0"/>
                <a:cs typeface="Arial" panose="020B0604020202020204" pitchFamily="34" charset="0"/>
              </a:defRPr>
            </a:lvl1pPr>
          </a:lstStyle>
          <a:p>
            <a:r>
              <a:rPr lang="de-DE" dirty="0" err="1"/>
              <a:t>From</a:t>
            </a:r>
            <a:r>
              <a:rPr lang="de-DE" dirty="0"/>
              <a:t> </a:t>
            </a:r>
            <a:r>
              <a:rPr lang="de-DE" dirty="0" err="1"/>
              <a:t>here</a:t>
            </a:r>
            <a:r>
              <a:rPr lang="de-DE" dirty="0"/>
              <a:t> </a:t>
            </a:r>
            <a:r>
              <a:rPr lang="de-DE" dirty="0" err="1"/>
              <a:t>you</a:t>
            </a:r>
            <a:r>
              <a:rPr lang="de-DE" dirty="0"/>
              <a:t> </a:t>
            </a:r>
            <a:r>
              <a:rPr lang="de-DE" dirty="0" err="1"/>
              <a:t>may</a:t>
            </a:r>
            <a:r>
              <a:rPr lang="de-DE" dirty="0"/>
              <a:t> </a:t>
            </a:r>
            <a:r>
              <a:rPr lang="de-DE" dirty="0" err="1"/>
              <a:t>go</a:t>
            </a:r>
            <a:r>
              <a:rPr lang="de-DE" dirty="0"/>
              <a:t> </a:t>
            </a:r>
            <a:r>
              <a:rPr lang="de-DE" dirty="0" err="1"/>
              <a:t>to</a:t>
            </a:r>
            <a:r>
              <a:rPr lang="de-DE" dirty="0"/>
              <a:t> UNPLAB-BrMeth_Ch-3[GCA I]</a:t>
            </a:r>
          </a:p>
        </p:txBody>
      </p:sp>
      <p:sp>
        <p:nvSpPr>
          <p:cNvPr id="2" name="TextBox 1">
            <a:extLst>
              <a:ext uri="{FF2B5EF4-FFF2-40B4-BE49-F238E27FC236}">
                <a16:creationId xmlns:a16="http://schemas.microsoft.com/office/drawing/2014/main" id="{3C006B35-1C9C-48A5-AC4D-B87E0EE004CC}"/>
              </a:ext>
            </a:extLst>
          </p:cNvPr>
          <p:cNvSpPr txBox="1"/>
          <p:nvPr/>
        </p:nvSpPr>
        <p:spPr>
          <a:xfrm>
            <a:off x="94955" y="528216"/>
            <a:ext cx="12002090" cy="623247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nSpc>
                <a:spcPct val="95000"/>
              </a:lnSpc>
            </a:pPr>
            <a:r>
              <a:rPr lang="en-GB" dirty="0">
                <a:solidFill>
                  <a:schemeClr val="tx1">
                    <a:lumMod val="50000"/>
                    <a:lumOff val="50000"/>
                  </a:schemeClr>
                </a:solidFill>
                <a:latin typeface="Arial" panose="020B0604020202020204" pitchFamily="34" charset="0"/>
                <a:cs typeface="Arial" panose="020B0604020202020204" pitchFamily="34" charset="0"/>
              </a:rPr>
              <a:t>By the way. Even if I may have written this already ... </a:t>
            </a:r>
          </a:p>
          <a:p>
            <a:pPr>
              <a:lnSpc>
                <a:spcPct val="95000"/>
              </a:lnSpc>
            </a:pPr>
            <a:r>
              <a:rPr lang="en-GB" dirty="0">
                <a:solidFill>
                  <a:schemeClr val="tx1">
                    <a:lumMod val="50000"/>
                    <a:lumOff val="50000"/>
                  </a:schemeClr>
                </a:solidFill>
                <a:latin typeface="Arial" panose="020B0604020202020204" pitchFamily="34" charset="0"/>
                <a:cs typeface="Arial" panose="020B0604020202020204" pitchFamily="34" charset="0"/>
              </a:rPr>
              <a:t>	“Heterosis is not the larger the more the parents are inbred”.</a:t>
            </a:r>
          </a:p>
          <a:p>
            <a:pPr>
              <a:lnSpc>
                <a:spcPct val="95000"/>
              </a:lnSpc>
            </a:pPr>
            <a:r>
              <a:rPr lang="en-GB" dirty="0">
                <a:solidFill>
                  <a:schemeClr val="tx1">
                    <a:lumMod val="50000"/>
                    <a:lumOff val="50000"/>
                  </a:schemeClr>
                </a:solidFill>
                <a:latin typeface="Arial" panose="020B0604020202020204" pitchFamily="34" charset="0"/>
                <a:cs typeface="Arial" panose="020B0604020202020204" pitchFamily="34" charset="0"/>
              </a:rPr>
              <a:t>	 But:</a:t>
            </a:r>
          </a:p>
          <a:p>
            <a:pPr>
              <a:lnSpc>
                <a:spcPct val="95000"/>
              </a:lnSpc>
            </a:pPr>
            <a:r>
              <a:rPr lang="en-GB" dirty="0">
                <a:solidFill>
                  <a:schemeClr val="tx1">
                    <a:lumMod val="50000"/>
                    <a:lumOff val="50000"/>
                  </a:schemeClr>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“The share of heterosis that is visible from comparing parents and F1-offspring is the larger, the more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the parents are inbred; if they are fully inbred, then the full quantum of heterosis is visible”</a:t>
            </a:r>
          </a:p>
          <a:p>
            <a:pPr>
              <a:lnSpc>
                <a:spcPct val="95000"/>
              </a:lnSpc>
            </a:pPr>
            <a:r>
              <a:rPr lang="en-GB" dirty="0">
                <a:solidFill>
                  <a:schemeClr val="tx1">
                    <a:lumMod val="50000"/>
                    <a:lumOff val="50000"/>
                  </a:schemeClr>
                </a:solidFill>
                <a:latin typeface="Arial" panose="020B0604020202020204" pitchFamily="34" charset="0"/>
                <a:cs typeface="Arial" panose="020B0604020202020204" pitchFamily="34" charset="0"/>
              </a:rPr>
              <a:t>And:</a:t>
            </a:r>
          </a:p>
          <a:p>
            <a:pPr>
              <a:lnSpc>
                <a:spcPct val="95000"/>
              </a:lnSpc>
            </a:pPr>
            <a:r>
              <a:rPr lang="en-GB" dirty="0">
                <a:solidFill>
                  <a:schemeClr val="tx1">
                    <a:lumMod val="50000"/>
                    <a:lumOff val="50000"/>
                  </a:schemeClr>
                </a:solidFill>
                <a:latin typeface="Arial" panose="020B0604020202020204" pitchFamily="34" charset="0"/>
                <a:cs typeface="Arial" panose="020B0604020202020204" pitchFamily="34" charset="0"/>
              </a:rPr>
              <a:t>“The F1-hybrid is not more heterozygous because the parents are more inbred”. No.</a:t>
            </a:r>
          </a:p>
          <a:p>
            <a:pPr>
              <a:lnSpc>
                <a:spcPct val="95000"/>
              </a:lnSpc>
            </a:pPr>
            <a:r>
              <a:rPr lang="en-GB" dirty="0">
                <a:latin typeface="Arial" panose="020B0604020202020204" pitchFamily="34" charset="0"/>
                <a:cs typeface="Arial" panose="020B0604020202020204" pitchFamily="34" charset="0"/>
              </a:rPr>
              <a:t>“The F1-hybrids is more heterozygous when the parents are genetically more different”. Yes.</a:t>
            </a:r>
            <a:endParaRPr lang="en-GB" sz="1200" dirty="0">
              <a:latin typeface="Arial" panose="020B0604020202020204" pitchFamily="34" charset="0"/>
              <a:cs typeface="Arial" panose="020B0604020202020204" pitchFamily="34" charset="0"/>
            </a:endParaRPr>
          </a:p>
          <a:p>
            <a:pPr>
              <a:lnSpc>
                <a:spcPct val="95000"/>
              </a:lnSpc>
            </a:pPr>
            <a:endParaRPr lang="en-GB" sz="1200" dirty="0">
              <a:solidFill>
                <a:schemeClr val="tx1">
                  <a:lumMod val="50000"/>
                  <a:lumOff val="50000"/>
                </a:schemeClr>
              </a:solidFill>
              <a:latin typeface="Arial" panose="020B0604020202020204" pitchFamily="34" charset="0"/>
              <a:cs typeface="Arial" panose="020B0604020202020204" pitchFamily="34" charset="0"/>
            </a:endParaRPr>
          </a:p>
          <a:p>
            <a:pPr>
              <a:lnSpc>
                <a:spcPct val="95000"/>
              </a:lnSpc>
            </a:pPr>
            <a:r>
              <a:rPr lang="en-GB" sz="1600" dirty="0">
                <a:solidFill>
                  <a:schemeClr val="tx1">
                    <a:lumMod val="50000"/>
                    <a:lumOff val="50000"/>
                  </a:schemeClr>
                </a:solidFill>
                <a:latin typeface="Arial" panose="020B0604020202020204" pitchFamily="34" charset="0"/>
                <a:cs typeface="Arial" panose="020B0604020202020204" pitchFamily="34" charset="0"/>
              </a:rPr>
              <a:t>At first glance, this may seem counterintuitive. Consider the two crosses </a:t>
            </a:r>
            <a:r>
              <a:rPr lang="en-GB" sz="1600"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 </a:t>
            </a:r>
            <a:r>
              <a:rPr lang="en-GB" sz="1600" dirty="0">
                <a:solidFill>
                  <a:schemeClr val="tx1">
                    <a:lumMod val="50000"/>
                    <a:lumOff val="50000"/>
                  </a:schemeClr>
                </a:solidFill>
                <a:latin typeface="Arial" panose="020B0604020202020204" pitchFamily="34" charset="0"/>
                <a:cs typeface="Arial" panose="020B0604020202020204" pitchFamily="34" charset="0"/>
              </a:rPr>
              <a:t>P1(Aa) × P2(Aa) and </a:t>
            </a:r>
            <a:r>
              <a:rPr lang="en-GB" sz="1600"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 </a:t>
            </a:r>
            <a:r>
              <a:rPr lang="en-GB" sz="1600" dirty="0">
                <a:solidFill>
                  <a:schemeClr val="tx1">
                    <a:lumMod val="50000"/>
                    <a:lumOff val="50000"/>
                  </a:schemeClr>
                </a:solidFill>
                <a:latin typeface="Arial" panose="020B0604020202020204" pitchFamily="34" charset="0"/>
                <a:cs typeface="Arial" panose="020B0604020202020204" pitchFamily="34" charset="0"/>
              </a:rPr>
              <a:t>P1(AA) × P1(aa). The second cross produces 100% heterozygous offspring, whereas the first produces only 50% (at !this locus). Doesn't this prove that inbred parents produce more heterozygous F1 hybrids? No! Crossing AA x aa is a cherry picked cross. The probability to have as female gamete ‘A’ and as male gamete ‘a’ is basically p(A) and q(a); </a:t>
            </a:r>
            <a:br>
              <a:rPr lang="en-GB" sz="1600" dirty="0">
                <a:solidFill>
                  <a:schemeClr val="tx1">
                    <a:lumMod val="50000"/>
                    <a:lumOff val="50000"/>
                  </a:schemeClr>
                </a:solidFill>
                <a:latin typeface="Arial" panose="020B0604020202020204" pitchFamily="34" charset="0"/>
                <a:cs typeface="Arial" panose="020B0604020202020204" pitchFamily="34" charset="0"/>
              </a:rPr>
            </a:br>
            <a:r>
              <a:rPr lang="en-GB" sz="1600"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 T</a:t>
            </a:r>
            <a:r>
              <a:rPr lang="en-GB" sz="1600" dirty="0">
                <a:solidFill>
                  <a:schemeClr val="tx1">
                    <a:lumMod val="50000"/>
                    <a:lumOff val="50000"/>
                  </a:schemeClr>
                </a:solidFill>
                <a:latin typeface="Arial" panose="020B0604020202020204" pitchFamily="34" charset="0"/>
                <a:cs typeface="Arial" panose="020B0604020202020204" pitchFamily="34" charset="0"/>
              </a:rPr>
              <a:t>his is true if gametes were taken at random from the HWE population; </a:t>
            </a:r>
            <a:br>
              <a:rPr lang="en-GB" sz="1600" dirty="0">
                <a:solidFill>
                  <a:schemeClr val="tx1">
                    <a:lumMod val="50000"/>
                    <a:lumOff val="50000"/>
                  </a:schemeClr>
                </a:solidFill>
                <a:latin typeface="Arial" panose="020B0604020202020204" pitchFamily="34" charset="0"/>
                <a:cs typeface="Arial" panose="020B0604020202020204" pitchFamily="34" charset="0"/>
              </a:rPr>
            </a:br>
            <a:r>
              <a:rPr lang="en-GB" sz="1600"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 This is true if gametes were taken at random from that same population after inbreeding it to F=1 (you know,</a:t>
            </a:r>
            <a:r>
              <a:rPr lang="en-GB" sz="1600" dirty="0">
                <a:latin typeface="Arial" panose="020B0604020202020204" pitchFamily="34" charset="0"/>
                <a:cs typeface="Arial" panose="020B0604020202020204" pitchFamily="34" charset="0"/>
                <a:sym typeface="Wingdings" panose="05000000000000000000" pitchFamily="2" charset="2"/>
              </a:rPr>
              <a:t> </a:t>
            </a:r>
            <a:r>
              <a:rPr lang="en-GB" sz="16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Wingdings" panose="05000000000000000000" pitchFamily="2" charset="2"/>
              </a:rPr>
              <a:t>no selection mutation drift migration</a:t>
            </a:r>
            <a:r>
              <a:rPr lang="en-GB" sz="1600" dirty="0">
                <a:latin typeface="Arial" panose="020B0604020202020204" pitchFamily="34" charset="0"/>
                <a:cs typeface="Arial" panose="020B0604020202020204" pitchFamily="34" charset="0"/>
                <a:sym typeface="Wingdings" panose="05000000000000000000" pitchFamily="2" charset="2"/>
              </a:rPr>
              <a:t>). </a:t>
            </a:r>
            <a:r>
              <a:rPr lang="en-GB" sz="1600" dirty="0">
                <a:solidFill>
                  <a:schemeClr val="tx1">
                    <a:lumMod val="50000"/>
                    <a:lumOff val="50000"/>
                  </a:schemeClr>
                </a:solidFill>
                <a:latin typeface="Arial" panose="020B0604020202020204" pitchFamily="34" charset="0"/>
                <a:cs typeface="Arial" panose="020B0604020202020204" pitchFamily="34" charset="0"/>
              </a:rPr>
              <a:t>Think about this. It is even true with parents from the population at 0&lt;F&lt;1 (</a:t>
            </a:r>
            <a:r>
              <a:rPr lang="en-GB" sz="1600"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GB" sz="1600" dirty="0">
                <a:solidFill>
                  <a:schemeClr val="tx1">
                    <a:lumMod val="50000"/>
                    <a:lumOff val="50000"/>
                  </a:schemeClr>
                </a:solidFill>
                <a:latin typeface="Arial" panose="020B0604020202020204" pitchFamily="34" charset="0"/>
                <a:cs typeface="Arial" panose="020B0604020202020204" pitchFamily="34" charset="0"/>
              </a:rPr>
              <a:t>)</a:t>
            </a:r>
            <a:endParaRPr lang="en-GB" sz="1200" dirty="0">
              <a:solidFill>
                <a:schemeClr val="tx1">
                  <a:lumMod val="50000"/>
                  <a:lumOff val="50000"/>
                </a:schemeClr>
              </a:solidFill>
              <a:latin typeface="Arial" panose="020B0604020202020204" pitchFamily="34" charset="0"/>
              <a:cs typeface="Arial" panose="020B0604020202020204" pitchFamily="34" charset="0"/>
            </a:endParaRPr>
          </a:p>
          <a:p>
            <a:pPr>
              <a:lnSpc>
                <a:spcPct val="95000"/>
              </a:lnSpc>
            </a:pPr>
            <a:endParaRPr lang="en-GB" sz="1200" dirty="0">
              <a:latin typeface="Arial" panose="020B0604020202020204" pitchFamily="34" charset="0"/>
              <a:cs typeface="Arial" panose="020B0604020202020204" pitchFamily="34" charset="0"/>
            </a:endParaRPr>
          </a:p>
          <a:p>
            <a:pPr>
              <a:lnSpc>
                <a:spcPct val="95000"/>
              </a:lnSpc>
            </a:pPr>
            <a:r>
              <a:rPr lang="en-GB" sz="1600" dirty="0">
                <a:latin typeface="Arial" panose="020B0604020202020204" pitchFamily="34" charset="0"/>
                <a:cs typeface="Arial" panose="020B0604020202020204" pitchFamily="34" charset="0"/>
              </a:rPr>
              <a:t>Inbreeding alone changes genotype frequencies, not allele frequencies. Gametes carry alleles, not genotypes. Therefore, the basic probability of drawing allele A from the breeding population remains p, regardless of parental F. The expected heterozygosity of a random F1 is basically 2pq per locus, irrespective of whether parents were taken from the HWE population of from a more or less inbred version of it. </a:t>
            </a:r>
            <a:endParaRPr lang="en-GB" sz="1200" dirty="0">
              <a:latin typeface="Arial" panose="020B0604020202020204" pitchFamily="34" charset="0"/>
              <a:cs typeface="Arial" panose="020B0604020202020204" pitchFamily="34" charset="0"/>
            </a:endParaRPr>
          </a:p>
          <a:p>
            <a:pPr>
              <a:lnSpc>
                <a:spcPct val="95000"/>
              </a:lnSpc>
            </a:pPr>
            <a:endParaRPr lang="en-GB" sz="1200" dirty="0">
              <a:latin typeface="Arial" panose="020B0604020202020204" pitchFamily="34" charset="0"/>
              <a:cs typeface="Arial" panose="020B0604020202020204" pitchFamily="34" charset="0"/>
            </a:endParaRPr>
          </a:p>
          <a:p>
            <a:pPr>
              <a:lnSpc>
                <a:spcPct val="95000"/>
              </a:lnSpc>
            </a:pPr>
            <a:r>
              <a:rPr lang="en-GB" sz="1600" dirty="0">
                <a:solidFill>
                  <a:schemeClr val="tx1">
                    <a:lumMod val="50000"/>
                    <a:lumOff val="50000"/>
                  </a:schemeClr>
                </a:solidFill>
                <a:latin typeface="Arial" panose="020B0604020202020204" pitchFamily="34" charset="0"/>
                <a:cs typeface="Arial" panose="020B0604020202020204" pitchFamily="34" charset="0"/>
              </a:rPr>
              <a:t>Inbreeding produces "fixed" alleles; it does not decide which alleles become fixed. Complementarity between parents must come from parental difference, not from inbreeding – and only parental difference causes heterozygosity in F1.</a:t>
            </a:r>
          </a:p>
          <a:p>
            <a:pPr>
              <a:lnSpc>
                <a:spcPct val="95000"/>
              </a:lnSpc>
            </a:pPr>
            <a:r>
              <a:rPr lang="en-GB" sz="1600" dirty="0">
                <a:solidFill>
                  <a:schemeClr val="tx1">
                    <a:lumMod val="50000"/>
                    <a:lumOff val="50000"/>
                  </a:schemeClr>
                </a:solidFill>
                <a:latin typeface="Arial" panose="020B0604020202020204" pitchFamily="34" charset="0"/>
                <a:cs typeface="Arial" panose="020B0604020202020204" pitchFamily="34" charset="0"/>
              </a:rPr>
              <a:t>Heterozygous parents do not necessarily produce heterozygous offspring. Different parents do.</a:t>
            </a:r>
          </a:p>
          <a:p>
            <a:pPr>
              <a:lnSpc>
                <a:spcPct val="95000"/>
              </a:lnSpc>
            </a:pPr>
            <a:r>
              <a:rPr lang="en-GB" sz="1600" dirty="0">
                <a:solidFill>
                  <a:schemeClr val="tx1">
                    <a:lumMod val="50000"/>
                    <a:lumOff val="50000"/>
                  </a:schemeClr>
                </a:solidFill>
                <a:latin typeface="Arial" panose="020B0604020202020204" pitchFamily="34" charset="0"/>
                <a:cs typeface="Arial" panose="020B0604020202020204" pitchFamily="34" charset="0"/>
              </a:rPr>
              <a:t>A further hint: Imagine this cross ... </a:t>
            </a:r>
            <a:r>
              <a:rPr lang="en-GB" sz="1600" dirty="0">
                <a:latin typeface="Arial" panose="020B0604020202020204" pitchFamily="34" charset="0"/>
                <a:cs typeface="Arial" panose="020B0604020202020204" pitchFamily="34" charset="0"/>
              </a:rPr>
              <a:t>P1(A1A2) x P2(A3A4). F1 is fully heterozygous although parents are heterozygous, too  </a:t>
            </a:r>
            <a:r>
              <a:rPr lang="en-GB" sz="1600" dirty="0">
                <a:solidFill>
                  <a:schemeClr val="tx1">
                    <a:lumMod val="50000"/>
                    <a:lumOff val="50000"/>
                  </a:schemeClr>
                </a:solidFill>
                <a:latin typeface="Arial" panose="020B0604020202020204" pitchFamily="34" charset="0"/>
                <a:cs typeface="Arial" panose="020B0604020202020204" pitchFamily="34" charset="0"/>
              </a:rPr>
              <a:t>;-)  </a:t>
            </a:r>
          </a:p>
        </p:txBody>
      </p:sp>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27</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6419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a:t>
            </a:fld>
            <a:endParaRPr lang="en-GB" sz="2400" dirty="0">
              <a:latin typeface="Arial" panose="020B0604020202020204" pitchFamily="34" charset="0"/>
              <a:cs typeface="Arial" panose="020B0604020202020204" pitchFamily="34" charset="0"/>
            </a:endParaRPr>
          </a:p>
        </p:txBody>
      </p:sp>
      <p:sp>
        <p:nvSpPr>
          <p:cNvPr id="3" name="TextBox 2"/>
          <p:cNvSpPr txBox="1"/>
          <p:nvPr/>
        </p:nvSpPr>
        <p:spPr>
          <a:xfrm>
            <a:off x="72000" y="36000"/>
            <a:ext cx="11965353" cy="313932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already know: Population Genetics.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Breeder’s Equation.</a:t>
            </a:r>
          </a:p>
          <a:p>
            <a:endParaRPr lang="de-DE" sz="1200" dirty="0">
              <a:solidFill>
                <a:srgbClr val="FF0000"/>
              </a:solidFill>
              <a:latin typeface="Arial" panose="020B0604020202020204" pitchFamily="34" charset="0"/>
              <a:cs typeface="Arial" panose="020B0604020202020204" pitchFamily="34" charset="0"/>
            </a:endParaRP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Keywords of this chapter: Heterosis, Inbreeding Depression, Definition, Assessment, Relation between Heterozygosity and Heterosis</a:t>
            </a:r>
          </a:p>
          <a:p>
            <a:endParaRPr lang="en-GB" dirty="0">
              <a:latin typeface="Arial" panose="020B0604020202020204" pitchFamily="34" charset="0"/>
              <a:cs typeface="Arial" panose="020B0604020202020204" pitchFamily="34" charset="0"/>
            </a:endParaRP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Algebra as introduced in this chapter:  </a:t>
            </a:r>
          </a:p>
          <a:p>
            <a:r>
              <a:rPr lang="en-GB" dirty="0">
                <a:latin typeface="Arial" panose="020B0604020202020204" pitchFamily="34" charset="0"/>
                <a:cs typeface="Arial" panose="020B0604020202020204" pitchFamily="34" charset="0"/>
              </a:rPr>
              <a:t>Inbreeding coefficient of genotype X, stemming from mating of half-sibs, is F(X) = (1/8) ∙ [1 + F(A)].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F(A) is the inbreeding coefficient of the shared (common) ancestor A of the parents of X.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If A is not inbred, then F(X)=1/8.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If A was fully inbred (fully homozygous), then F(X) = ¼.</a:t>
            </a:r>
          </a:p>
        </p:txBody>
      </p:sp>
    </p:spTree>
    <p:extLst>
      <p:ext uri="{BB962C8B-B14F-4D97-AF65-F5344CB8AC3E}">
        <p14:creationId xmlns:p14="http://schemas.microsoft.com/office/powerpoint/2010/main" val="158002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7" name="Textfeld 5"/>
          <p:cNvSpPr txBox="1"/>
          <p:nvPr/>
        </p:nvSpPr>
        <p:spPr>
          <a:xfrm>
            <a:off x="469899" y="260286"/>
            <a:ext cx="11425001" cy="4302716"/>
          </a:xfrm>
          <a:prstGeom prst="rect">
            <a:avLst/>
          </a:prstGeom>
          <a:noFill/>
        </p:spPr>
        <p:txBody>
          <a:bodyPr wrap="square" rtlCol="0">
            <a:spAutoFit/>
          </a:bodyPr>
          <a:lstStyle/>
          <a:p>
            <a:pPr>
              <a:lnSpc>
                <a:spcPct val="95000"/>
              </a:lnSpc>
            </a:pP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Heterosis</a:t>
            </a:r>
            <a:r>
              <a:rPr lang="en-GB" sz="2400" dirty="0">
                <a:latin typeface="Arial" panose="020B0604020202020204" pitchFamily="34" charset="0"/>
                <a:cs typeface="Arial" panose="020B0604020202020204" pitchFamily="34" charset="0"/>
              </a:rPr>
              <a:t> is a semi-mysterious biological-genetic phenomenon. Its exploitation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has a major impact on yield and further performance-related traits, similar in </a:t>
            </a:r>
            <a:r>
              <a:rPr lang="en-GB" sz="2400" dirty="0" err="1">
                <a:latin typeface="Arial" panose="020B0604020202020204" pitchFamily="34" charset="0"/>
                <a:cs typeface="Arial" panose="020B0604020202020204" pitchFamily="34" charset="0"/>
              </a:rPr>
              <a:t>impor-tance</a:t>
            </a:r>
            <a:r>
              <a:rPr lang="en-GB" sz="2400" dirty="0">
                <a:latin typeface="Arial" panose="020B0604020202020204" pitchFamily="34" charset="0"/>
                <a:cs typeface="Arial" panose="020B0604020202020204" pitchFamily="34" charset="0"/>
              </a:rPr>
              <a:t> as N fertilization or irrigation, sometimes up to a doubling yield (compared to the situation without heterosis).  </a:t>
            </a:r>
            <a:endParaRPr lang="en-GB" sz="1200" dirty="0">
              <a:latin typeface="Arial" panose="020B0604020202020204" pitchFamily="34" charset="0"/>
              <a:cs typeface="Arial" panose="020B0604020202020204" pitchFamily="34" charset="0"/>
            </a:endParaRPr>
          </a:p>
          <a:p>
            <a:pPr>
              <a:lnSpc>
                <a:spcPct val="95000"/>
              </a:lnSpc>
            </a:pPr>
            <a:endParaRPr lang="en-GB" sz="1200" dirty="0">
              <a:latin typeface="Arial" panose="020B0604020202020204" pitchFamily="34" charset="0"/>
              <a:cs typeface="Arial" panose="020B0604020202020204" pitchFamily="34" charset="0"/>
            </a:endParaRPr>
          </a:p>
          <a:p>
            <a:pPr>
              <a:lnSpc>
                <a:spcPct val="95000"/>
              </a:lnSpc>
            </a:pPr>
            <a:r>
              <a:rPr lang="en-GB" sz="2400" dirty="0">
                <a:latin typeface="Arial" panose="020B0604020202020204" pitchFamily="34" charset="0"/>
                <a:cs typeface="Arial" panose="020B0604020202020204" pitchFamily="34" charset="0"/>
              </a:rPr>
              <a:t>Heterosis is exploited in all modern maize cultivars (hybrid </a:t>
            </a:r>
            <a:r>
              <a:rPr lang="en-GB" sz="2400" dirty="0" err="1">
                <a:latin typeface="Arial" panose="020B0604020202020204" pitchFamily="34" charset="0"/>
                <a:cs typeface="Arial" panose="020B0604020202020204" pitchFamily="34" charset="0"/>
              </a:rPr>
              <a:t>cvs</a:t>
            </a:r>
            <a:r>
              <a:rPr lang="en-GB" sz="2400" dirty="0">
                <a:latin typeface="Arial" panose="020B0604020202020204" pitchFamily="34" charset="0"/>
                <a:cs typeface="Arial" panose="020B0604020202020204" pitchFamily="34" charset="0"/>
              </a:rPr>
              <a:t>.) and all other hybrid </a:t>
            </a:r>
            <a:r>
              <a:rPr lang="en-GB" sz="2400" dirty="0" err="1">
                <a:latin typeface="Arial" panose="020B0604020202020204" pitchFamily="34" charset="0"/>
                <a:cs typeface="Arial" panose="020B0604020202020204" pitchFamily="34" charset="0"/>
              </a:rPr>
              <a:t>cvs</a:t>
            </a:r>
            <a:r>
              <a:rPr lang="en-GB" sz="2400" dirty="0">
                <a:latin typeface="Arial" panose="020B0604020202020204" pitchFamily="34" charset="0"/>
                <a:cs typeface="Arial" panose="020B0604020202020204" pitchFamily="34" charset="0"/>
              </a:rPr>
              <a:t>. of crops such as sugar beet, rye, sorghum, sunflower etc., as well as in  clone </a:t>
            </a:r>
            <a:r>
              <a:rPr lang="en-GB" sz="2400" dirty="0" err="1">
                <a:latin typeface="Arial" panose="020B0604020202020204" pitchFamily="34" charset="0"/>
                <a:cs typeface="Arial" panose="020B0604020202020204" pitchFamily="34" charset="0"/>
              </a:rPr>
              <a:t>cvs</a:t>
            </a:r>
            <a:r>
              <a:rPr lang="en-GB" sz="2400" dirty="0">
                <a:latin typeface="Arial" panose="020B0604020202020204" pitchFamily="34" charset="0"/>
                <a:cs typeface="Arial" panose="020B0604020202020204" pitchFamily="34" charset="0"/>
              </a:rPr>
              <a:t>. (such as grapevine, potato, sugar cane, fruit trees and many more) and in all population cultivars (clover, grass, etc.); and in all livestock breeding.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Heterosis is only absent in line </a:t>
            </a:r>
            <a:r>
              <a:rPr lang="en-GB" sz="2400" dirty="0" err="1">
                <a:latin typeface="Arial" panose="020B0604020202020204" pitchFamily="34" charset="0"/>
                <a:cs typeface="Arial" panose="020B0604020202020204" pitchFamily="34" charset="0"/>
              </a:rPr>
              <a:t>cvs</a:t>
            </a:r>
            <a:r>
              <a:rPr lang="en-GB" sz="2400" dirty="0">
                <a:latin typeface="Arial" panose="020B0604020202020204" pitchFamily="34" charset="0"/>
                <a:cs typeface="Arial" panose="020B0604020202020204" pitchFamily="34" charset="0"/>
              </a:rPr>
              <a:t>. (wheat, barley, oat, soybean, pea, others).</a:t>
            </a:r>
            <a:endParaRPr lang="en-GB" sz="1200" dirty="0">
              <a:latin typeface="Arial" panose="020B0604020202020204" pitchFamily="34" charset="0"/>
              <a:cs typeface="Arial" panose="020B0604020202020204" pitchFamily="34" charset="0"/>
            </a:endParaRPr>
          </a:p>
          <a:p>
            <a:pPr>
              <a:lnSpc>
                <a:spcPct val="95000"/>
              </a:lnSpc>
            </a:pPr>
            <a:endParaRPr lang="en-GB" sz="1200" dirty="0">
              <a:latin typeface="Arial" panose="020B0604020202020204" pitchFamily="34" charset="0"/>
              <a:cs typeface="Arial" panose="020B0604020202020204" pitchFamily="34" charset="0"/>
            </a:endParaRPr>
          </a:p>
          <a:p>
            <a:pPr>
              <a:lnSpc>
                <a:spcPct val="95000"/>
              </a:lnSpc>
            </a:pPr>
            <a:r>
              <a:rPr lang="en-GB" sz="2400" dirty="0">
                <a:latin typeface="Arial" panose="020B0604020202020204" pitchFamily="34" charset="0"/>
                <a:cs typeface="Arial" panose="020B0604020202020204" pitchFamily="34" charset="0"/>
              </a:rPr>
              <a:t>So: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This phenomenon is important enough to very patiently study it  :-)</a:t>
            </a:r>
          </a:p>
        </p:txBody>
      </p:sp>
      <p:sp>
        <p:nvSpPr>
          <p:cNvPr id="8"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4</a:t>
            </a:fld>
            <a:endParaRPr lang="en-GB" sz="2400" dirty="0">
              <a:latin typeface="Arial" panose="020B0604020202020204" pitchFamily="34" charset="0"/>
              <a:cs typeface="Arial" panose="020B0604020202020204" pitchFamily="34" charset="0"/>
            </a:endParaRPr>
          </a:p>
        </p:txBody>
      </p:sp>
      <p:sp>
        <p:nvSpPr>
          <p:cNvPr id="14" name="Right Triangle 4">
            <a:extLst>
              <a:ext uri="{FF2B5EF4-FFF2-40B4-BE49-F238E27FC236}">
                <a16:creationId xmlns:a16="http://schemas.microsoft.com/office/drawing/2014/main" id="{39CD64D4-2A05-48EF-A5FE-7ADFBBEC3502}"/>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 name="Group 5"/>
          <p:cNvGrpSpPr>
            <a:grpSpLocks noChangeAspect="1"/>
          </p:cNvGrpSpPr>
          <p:nvPr/>
        </p:nvGrpSpPr>
        <p:grpSpPr>
          <a:xfrm>
            <a:off x="520698" y="4639328"/>
            <a:ext cx="9710817" cy="2149535"/>
            <a:chOff x="2710148" y="2923216"/>
            <a:chExt cx="11204476" cy="2480165"/>
          </a:xfrm>
          <a:effectLst>
            <a:outerShdw blurRad="63500" sx="102000" sy="102000" algn="ctr" rotWithShape="0">
              <a:prstClr val="black">
                <a:alpha val="40000"/>
              </a:prstClr>
            </a:outerShdw>
          </a:effectLst>
        </p:grpSpPr>
        <p:sp>
          <p:nvSpPr>
            <p:cNvPr id="9" name="TextBox 8"/>
            <p:cNvSpPr txBox="1"/>
            <p:nvPr/>
          </p:nvSpPr>
          <p:spPr>
            <a:xfrm>
              <a:off x="2710148" y="4977240"/>
              <a:ext cx="11204476" cy="426141"/>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Darwin, C., 1877. The various contrivances by which orchids are fertilized by </a:t>
              </a:r>
              <a:r>
                <a:rPr lang="en-GB" dirty="0" err="1">
                  <a:latin typeface="Arial" panose="020B0604020202020204" pitchFamily="34" charset="0"/>
                  <a:cs typeface="Arial" panose="020B0604020202020204" pitchFamily="34" charset="0"/>
                </a:rPr>
                <a:t>insects.djvu</a:t>
              </a:r>
              <a:r>
                <a:rPr lang="en-GB" dirty="0">
                  <a:latin typeface="Arial" panose="020B0604020202020204" pitchFamily="34" charset="0"/>
                  <a:cs typeface="Arial" panose="020B0604020202020204" pitchFamily="34" charset="0"/>
                </a:rPr>
                <a:t>/313</a:t>
              </a:r>
              <a:endParaRPr lang="en-GB" dirty="0"/>
            </a:p>
          </p:txBody>
        </p:sp>
        <p:grpSp>
          <p:nvGrpSpPr>
            <p:cNvPr id="10" name="Group 9"/>
            <p:cNvGrpSpPr/>
            <p:nvPr/>
          </p:nvGrpSpPr>
          <p:grpSpPr>
            <a:xfrm>
              <a:off x="2710149" y="2923216"/>
              <a:ext cx="10509059" cy="2010613"/>
              <a:chOff x="2710149" y="2923216"/>
              <a:chExt cx="10509059" cy="2010613"/>
            </a:xfrm>
          </p:grpSpPr>
          <p:pic>
            <p:nvPicPr>
              <p:cNvPr id="11" name="Picture 10"/>
              <p:cNvPicPr>
                <a:picLocks noChangeAspect="1"/>
              </p:cNvPicPr>
              <p:nvPr/>
            </p:nvPicPr>
            <p:blipFill>
              <a:blip r:embed="rId2"/>
              <a:stretch>
                <a:fillRect/>
              </a:stretch>
            </p:blipFill>
            <p:spPr>
              <a:xfrm>
                <a:off x="2715658" y="2939280"/>
                <a:ext cx="10503550" cy="1994549"/>
              </a:xfrm>
              <a:prstGeom prst="rect">
                <a:avLst/>
              </a:prstGeom>
              <a:ln>
                <a:noFill/>
              </a:ln>
              <a:effectLst>
                <a:outerShdw blurRad="50800" dist="38100" dir="2700000" algn="tl" rotWithShape="0">
                  <a:prstClr val="black">
                    <a:alpha val="40000"/>
                  </a:prstClr>
                </a:outerShdw>
              </a:effectLst>
            </p:spPr>
          </p:pic>
          <p:sp>
            <p:nvSpPr>
              <p:cNvPr id="12" name="Rectangle 11"/>
              <p:cNvSpPr/>
              <p:nvPr/>
            </p:nvSpPr>
            <p:spPr>
              <a:xfrm>
                <a:off x="2710149" y="2923216"/>
                <a:ext cx="1641514" cy="8540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4351662" y="2928099"/>
                <a:ext cx="8867545" cy="3305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Tree>
    <p:extLst>
      <p:ext uri="{BB962C8B-B14F-4D97-AF65-F5344CB8AC3E}">
        <p14:creationId xmlns:p14="http://schemas.microsoft.com/office/powerpoint/2010/main" val="28016601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72000" y="36000"/>
            <a:ext cx="12057246"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latin typeface="Arial" panose="020B0604020202020204" pitchFamily="34" charset="0"/>
                <a:cs typeface="Arial" panose="020B0604020202020204" pitchFamily="34" charset="0"/>
              </a:rPr>
              <a:t>Definition. Genetic basis of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Heterosis</a:t>
            </a:r>
          </a:p>
        </p:txBody>
      </p:sp>
      <p:sp>
        <p:nvSpPr>
          <p:cNvPr id="7" name="Text Box 4"/>
          <p:cNvSpPr txBox="1">
            <a:spLocks noChangeArrowheads="1"/>
          </p:cNvSpPr>
          <p:nvPr/>
        </p:nvSpPr>
        <p:spPr bwMode="auto">
          <a:xfrm>
            <a:off x="3174634" y="4901120"/>
            <a:ext cx="8909634" cy="1754326"/>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n-GB" altLang="de-DE" sz="1800" dirty="0"/>
              <a:t>Just like elevation needs a fixed </a:t>
            </a:r>
            <a:r>
              <a:rPr lang="en-GB" altLang="de-DE" sz="1800" dirty="0">
                <a:solidFill>
                  <a:srgbClr val="0000FF"/>
                </a:solidFill>
              </a:rPr>
              <a:t>Reference Level</a:t>
            </a:r>
            <a:r>
              <a:rPr lang="en-GB" altLang="de-DE" sz="1800" dirty="0"/>
              <a:t>, levels of inbreeding need a </a:t>
            </a:r>
            <a:r>
              <a:rPr lang="en-GB" altLang="de-DE" sz="1800" dirty="0" err="1">
                <a:solidFill>
                  <a:srgbClr val="0000FF"/>
                </a:solidFill>
              </a:rPr>
              <a:t>refe-rence</a:t>
            </a:r>
            <a:r>
              <a:rPr lang="en-GB" altLang="de-DE" sz="1800" dirty="0">
                <a:solidFill>
                  <a:srgbClr val="0000FF"/>
                </a:solidFill>
              </a:rPr>
              <a:t> level</a:t>
            </a:r>
            <a:r>
              <a:rPr lang="en-GB" altLang="de-DE" sz="1800" dirty="0"/>
              <a:t>. Repeatedly </a:t>
            </a:r>
            <a:r>
              <a:rPr lang="en-GB" altLang="de-DE" sz="1800" noProof="1"/>
              <a:t>mis</a:t>
            </a:r>
            <a:r>
              <a:rPr lang="en-GB" altLang="de-DE" sz="1800" dirty="0"/>
              <a:t>-understandings in this area of research are caused by hopping between References without explicitly telling or taking note. </a:t>
            </a:r>
            <a:br>
              <a:rPr lang="en-GB" altLang="de-DE" sz="1800" dirty="0"/>
            </a:br>
            <a:r>
              <a:rPr lang="en-GB" altLang="de-DE" sz="1800" dirty="0"/>
              <a:t>The zero level of inbreeding is fixed </a:t>
            </a:r>
            <a:r>
              <a:rPr lang="en-GB" altLang="de-DE" sz="1800" i="1" dirty="0"/>
              <a:t>via</a:t>
            </a:r>
            <a:r>
              <a:rPr lang="en-GB" altLang="de-DE" sz="1800" dirty="0"/>
              <a:t> the genotype frequencies of the </a:t>
            </a:r>
            <a:r>
              <a:rPr lang="en-GB" altLang="de-DE" sz="1800" dirty="0">
                <a:solidFill>
                  <a:srgbClr val="0000FF"/>
                </a:solidFill>
              </a:rPr>
              <a:t>Reference</a:t>
            </a:r>
            <a:r>
              <a:rPr lang="en-GB" altLang="de-DE" sz="1800" dirty="0"/>
              <a:t> or </a:t>
            </a:r>
            <a:r>
              <a:rPr lang="en-GB" altLang="de-DE" sz="1800" dirty="0">
                <a:solidFill>
                  <a:srgbClr val="0000FF"/>
                </a:solidFill>
              </a:rPr>
              <a:t>Base Population </a:t>
            </a:r>
            <a:r>
              <a:rPr lang="en-GB" altLang="de-DE" sz="1800" dirty="0"/>
              <a:t>(which is in </a:t>
            </a:r>
            <a:r>
              <a:rPr lang="en-GB" altLang="de-DE" sz="1800" dirty="0">
                <a:solidFill>
                  <a:srgbClr val="0000FF"/>
                </a:solidFill>
              </a:rPr>
              <a:t>HWE; </a:t>
            </a:r>
            <a:r>
              <a:rPr lang="en-GB" altLang="de-DE" sz="1800" i="1" dirty="0">
                <a:solidFill>
                  <a:schemeClr val="tx1">
                    <a:lumMod val="50000"/>
                    <a:lumOff val="50000"/>
                  </a:schemeClr>
                </a:solidFill>
              </a:rPr>
              <a:t>per definitionem</a:t>
            </a:r>
            <a:r>
              <a:rPr lang="en-GB" altLang="de-DE" sz="1800" dirty="0"/>
              <a:t>). The 100% level of inbreeding as </a:t>
            </a:r>
            <a:r>
              <a:rPr lang="en-GB" altLang="de-DE" sz="1800" dirty="0">
                <a:solidFill>
                  <a:srgbClr val="0000FF"/>
                </a:solidFill>
              </a:rPr>
              <a:t>Reference</a:t>
            </a:r>
            <a:r>
              <a:rPr lang="en-GB" altLang="de-DE" sz="1800" dirty="0"/>
              <a:t> is employed when assessing pertinent 100%-homozygous genotypes. </a:t>
            </a:r>
          </a:p>
        </p:txBody>
      </p:sp>
      <p:sp>
        <p:nvSpPr>
          <p:cNvPr id="4" name="TextBox 3"/>
          <p:cNvSpPr txBox="1"/>
          <p:nvPr/>
        </p:nvSpPr>
        <p:spPr>
          <a:xfrm>
            <a:off x="3130475" y="603351"/>
            <a:ext cx="8998771" cy="923330"/>
          </a:xfrm>
          <a:prstGeom prst="rect">
            <a:avLst/>
          </a:prstGeom>
          <a:noFill/>
        </p:spPr>
        <p:txBody>
          <a:bodyPr wrap="square" rtlCol="0">
            <a:spAutoFit/>
          </a:bodyPr>
          <a:lstStyle/>
          <a:p>
            <a:r>
              <a:rPr lang="en-GB"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N</a:t>
            </a:r>
            <a:r>
              <a:rPr lang="en-GB" i="1" dirty="0">
                <a:latin typeface="Arial" panose="020B0604020202020204" pitchFamily="34" charset="0"/>
                <a:cs typeface="Arial" panose="020B0604020202020204" pitchFamily="34" charset="0"/>
              </a:rPr>
              <a:t>ormal</a:t>
            </a:r>
            <a:r>
              <a:rPr lang="en-GB"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h</a:t>
            </a:r>
            <a:r>
              <a:rPr lang="en-GB" i="1" dirty="0">
                <a:latin typeface="Arial" panose="020B0604020202020204" pitchFamily="34" charset="0"/>
                <a:cs typeface="Arial" panose="020B0604020202020204" pitchFamily="34" charset="0"/>
              </a:rPr>
              <a:t>öhen</a:t>
            </a:r>
            <a:r>
              <a:rPr lang="en-GB"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n</a:t>
            </a:r>
            <a:r>
              <a:rPr lang="en-GB" i="1" dirty="0">
                <a:latin typeface="Arial" panose="020B0604020202020204" pitchFamily="34" charset="0"/>
                <a:cs typeface="Arial" panose="020B0604020202020204" pitchFamily="34" charset="0"/>
              </a:rPr>
              <a:t>ull</a:t>
            </a:r>
            <a:r>
              <a:rPr lang="en-GB" dirty="0">
                <a:latin typeface="Arial" panose="020B0604020202020204" pitchFamily="34" charset="0"/>
                <a:cs typeface="Arial" panose="020B0604020202020204" pitchFamily="34" charset="0"/>
              </a:rPr>
              <a:t> (‚Standard Elevation Zero‘) informs about the height of a </a:t>
            </a:r>
            <a:r>
              <a:rPr lang="en-GB" dirty="0" err="1">
                <a:latin typeface="Arial" panose="020B0604020202020204" pitchFamily="34" charset="0"/>
                <a:cs typeface="Arial" panose="020B0604020202020204" pitchFamily="34" charset="0"/>
              </a:rPr>
              <a:t>topogra-phical</a:t>
            </a:r>
            <a:r>
              <a:rPr lang="en-GB" dirty="0">
                <a:latin typeface="Arial" panose="020B0604020202020204" pitchFamily="34" charset="0"/>
                <a:cs typeface="Arial" panose="020B0604020202020204" pitchFamily="34" charset="0"/>
              </a:rPr>
              <a:t> spot above mean sea level. By the way, the Brocken mountain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NHN</a:t>
            </a:r>
            <a:r>
              <a:rPr lang="en-GB" dirty="0">
                <a:latin typeface="Arial" panose="020B0604020202020204" pitchFamily="34" charset="0"/>
                <a:cs typeface="Arial" panose="020B0604020202020204" pitchFamily="34" charset="0"/>
              </a:rPr>
              <a:t> is correctly 1141m even though the label (see photo) reads 1142m.</a:t>
            </a:r>
            <a:endParaRPr lang="en-GB" dirty="0"/>
          </a:p>
        </p:txBody>
      </p:sp>
      <p:pic>
        <p:nvPicPr>
          <p:cNvPr id="5" name="Picture 4"/>
          <p:cNvPicPr>
            <a:picLocks noChangeAspect="1"/>
          </p:cNvPicPr>
          <p:nvPr/>
        </p:nvPicPr>
        <p:blipFill>
          <a:blip r:embed="rId2"/>
          <a:stretch>
            <a:fillRect/>
          </a:stretch>
        </p:blipFill>
        <p:spPr>
          <a:xfrm>
            <a:off x="3174634" y="1485571"/>
            <a:ext cx="8954612" cy="3307975"/>
          </a:xfrm>
          <a:prstGeom prst="rect">
            <a:avLst/>
          </a:prstGeom>
        </p:spPr>
      </p:pic>
      <p:sp>
        <p:nvSpPr>
          <p:cNvPr id="11" name="TextBox 10">
            <a:extLst>
              <a:ext uri="{FF2B5EF4-FFF2-40B4-BE49-F238E27FC236}">
                <a16:creationId xmlns:a16="http://schemas.microsoft.com/office/drawing/2014/main" id="{20A32A70-BEF0-45FB-99FA-273D9F0FD1D3}"/>
              </a:ext>
            </a:extLst>
          </p:cNvPr>
          <p:cNvSpPr txBox="1"/>
          <p:nvPr/>
        </p:nvSpPr>
        <p:spPr>
          <a:xfrm>
            <a:off x="10315855" y="1380196"/>
            <a:ext cx="1812804"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T. </a:t>
            </a:r>
            <a:r>
              <a:rPr lang="en-GB" dirty="0" err="1">
                <a:latin typeface="Arial" panose="020B0604020202020204" pitchFamily="34" charset="0"/>
                <a:cs typeface="Arial" panose="020B0604020202020204" pitchFamily="34" charset="0"/>
              </a:rPr>
              <a:t>Beissinger</a:t>
            </a:r>
            <a:endParaRPr lang="en-GB" dirty="0">
              <a:latin typeface="Arial" panose="020B0604020202020204" pitchFamily="34" charset="0"/>
              <a:cs typeface="Arial" panose="020B0604020202020204" pitchFamily="34" charset="0"/>
            </a:endParaRPr>
          </a:p>
        </p:txBody>
      </p:sp>
      <p:pic>
        <p:nvPicPr>
          <p:cNvPr id="15" name="Picture 14">
            <a:extLst>
              <a:ext uri="{FF2B5EF4-FFF2-40B4-BE49-F238E27FC236}">
                <a16:creationId xmlns:a16="http://schemas.microsoft.com/office/drawing/2014/main" id="{9492E829-29FE-44C0-AD59-895F41B87659}"/>
              </a:ext>
            </a:extLst>
          </p:cNvPr>
          <p:cNvPicPr>
            <a:picLocks noChangeAspect="1"/>
          </p:cNvPicPr>
          <p:nvPr/>
        </p:nvPicPr>
        <p:blipFill>
          <a:blip r:embed="rId3"/>
          <a:stretch>
            <a:fillRect/>
          </a:stretch>
        </p:blipFill>
        <p:spPr>
          <a:xfrm>
            <a:off x="71922" y="603351"/>
            <a:ext cx="3012693" cy="3005422"/>
          </a:xfrm>
          <a:prstGeom prst="rect">
            <a:avLst/>
          </a:prstGeom>
          <a:effectLst>
            <a:outerShdw blurRad="63500" sx="102000" sy="102000" algn="ctr" rotWithShape="0">
              <a:prstClr val="black">
                <a:alpha val="40000"/>
              </a:prstClr>
            </a:outerShdw>
          </a:effectLst>
        </p:spPr>
      </p:pic>
      <p:pic>
        <p:nvPicPr>
          <p:cNvPr id="17" name="Picture 16">
            <a:extLst>
              <a:ext uri="{FF2B5EF4-FFF2-40B4-BE49-F238E27FC236}">
                <a16:creationId xmlns:a16="http://schemas.microsoft.com/office/drawing/2014/main" id="{E1323FF9-BAC1-4F29-841A-992818D98DEC}"/>
              </a:ext>
            </a:extLst>
          </p:cNvPr>
          <p:cNvPicPr>
            <a:picLocks noChangeAspect="1"/>
          </p:cNvPicPr>
          <p:nvPr/>
        </p:nvPicPr>
        <p:blipFill>
          <a:blip r:embed="rId4"/>
          <a:stretch>
            <a:fillRect/>
          </a:stretch>
        </p:blipFill>
        <p:spPr>
          <a:xfrm>
            <a:off x="62753" y="3181204"/>
            <a:ext cx="3004147" cy="3465844"/>
          </a:xfrm>
          <a:prstGeom prst="rect">
            <a:avLst/>
          </a:prstGeom>
          <a:effectLst>
            <a:outerShdw blurRad="63500" sx="102000" sy="102000" algn="ctr" rotWithShape="0">
              <a:prstClr val="black">
                <a:alpha val="40000"/>
              </a:prstClr>
            </a:outerShdw>
          </a:effectLst>
        </p:spPr>
      </p:pic>
      <p:sp>
        <p:nvSpPr>
          <p:cNvPr id="12" name="Right Triangle 4">
            <a:extLst>
              <a:ext uri="{FF2B5EF4-FFF2-40B4-BE49-F238E27FC236}">
                <a16:creationId xmlns:a16="http://schemas.microsoft.com/office/drawing/2014/main" id="{C964D356-2CCB-4E6C-85DA-D647CFD2CE79}"/>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71923" y="6277087"/>
            <a:ext cx="300747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Populations © W. Link</a:t>
            </a:r>
          </a:p>
        </p:txBody>
      </p:sp>
      <p:sp>
        <p:nvSpPr>
          <p:cNvPr id="13" name="Textfeld 5">
            <a:extLst>
              <a:ext uri="{FF2B5EF4-FFF2-40B4-BE49-F238E27FC236}">
                <a16:creationId xmlns:a16="http://schemas.microsoft.com/office/drawing/2014/main" id="{808999BC-C265-4C69-A068-702D495A22F9}"/>
              </a:ext>
            </a:extLst>
          </p:cNvPr>
          <p:cNvSpPr txBox="1"/>
          <p:nvPr/>
        </p:nvSpPr>
        <p:spPr>
          <a:xfrm>
            <a:off x="11236457" y="4331881"/>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5</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02238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77302" y="65677"/>
            <a:ext cx="12006967"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latin typeface="Arial" panose="020B0604020202020204" pitchFamily="34" charset="0"/>
                <a:cs typeface="Arial" panose="020B0604020202020204" pitchFamily="34" charset="0"/>
              </a:rPr>
              <a:t>Definition, genetic basis of Heterosis. </a:t>
            </a:r>
            <a:r>
              <a:rPr lang="en-GB" altLang="de-DE" sz="2400" dirty="0">
                <a:latin typeface="Arial" panose="020B0604020202020204" pitchFamily="34" charset="0"/>
                <a:cs typeface="Arial" panose="020B0604020202020204" pitchFamily="34" charset="0"/>
              </a:rPr>
              <a:t>What may ‚zero-inbreeding‘ mean?</a:t>
            </a:r>
            <a:endParaRPr lang="en-GB" sz="2400" dirty="0">
              <a:latin typeface="Arial" panose="020B0604020202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0624BA5C-C9DF-429D-A922-68BF4BEF05D3}"/>
              </a:ext>
            </a:extLst>
          </p:cNvPr>
          <p:cNvPicPr>
            <a:picLocks noChangeAspect="1"/>
          </p:cNvPicPr>
          <p:nvPr/>
        </p:nvPicPr>
        <p:blipFill>
          <a:blip r:embed="rId2"/>
          <a:stretch>
            <a:fillRect/>
          </a:stretch>
        </p:blipFill>
        <p:spPr>
          <a:xfrm>
            <a:off x="71922" y="603351"/>
            <a:ext cx="3012693" cy="3005422"/>
          </a:xfrm>
          <a:prstGeom prst="rect">
            <a:avLst/>
          </a:prstGeom>
          <a:effectLst>
            <a:outerShdw blurRad="63500" sx="102000" sy="102000" algn="ctr" rotWithShape="0">
              <a:prstClr val="black">
                <a:alpha val="40000"/>
              </a:prstClr>
            </a:outerShdw>
          </a:effectLst>
        </p:spPr>
      </p:pic>
      <p:pic>
        <p:nvPicPr>
          <p:cNvPr id="15" name="Picture 14">
            <a:extLst>
              <a:ext uri="{FF2B5EF4-FFF2-40B4-BE49-F238E27FC236}">
                <a16:creationId xmlns:a16="http://schemas.microsoft.com/office/drawing/2014/main" id="{C7D869EC-D41C-4B59-89F6-D8B6A1827567}"/>
              </a:ext>
            </a:extLst>
          </p:cNvPr>
          <p:cNvPicPr>
            <a:picLocks noChangeAspect="1"/>
          </p:cNvPicPr>
          <p:nvPr/>
        </p:nvPicPr>
        <p:blipFill>
          <a:blip r:embed="rId3"/>
          <a:stretch>
            <a:fillRect/>
          </a:stretch>
        </p:blipFill>
        <p:spPr>
          <a:xfrm>
            <a:off x="62753" y="3181204"/>
            <a:ext cx="3004147" cy="3465844"/>
          </a:xfrm>
          <a:prstGeom prst="rect">
            <a:avLst/>
          </a:prstGeom>
          <a:effectLst>
            <a:outerShdw blurRad="63500" sx="102000" sy="102000" algn="ctr" rotWithShape="0">
              <a:prstClr val="black">
                <a:alpha val="40000"/>
              </a:prstClr>
            </a:outerShdw>
          </a:effectLst>
        </p:spPr>
      </p:pic>
      <p:sp>
        <p:nvSpPr>
          <p:cNvPr id="12" name="TextBox 11"/>
          <p:cNvSpPr txBox="1"/>
          <p:nvPr/>
        </p:nvSpPr>
        <p:spPr>
          <a:xfrm>
            <a:off x="62753" y="6466235"/>
            <a:ext cx="1202151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altLang="de-DE" dirty="0">
                <a:solidFill>
                  <a:schemeClr val="tx1">
                    <a:lumMod val="50000"/>
                    <a:lumOff val="50000"/>
                  </a:schemeClr>
                </a:solidFill>
                <a:latin typeface="Arial" panose="020B0604020202020204" pitchFamily="34" charset="0"/>
                <a:cs typeface="Arial" panose="020B0604020202020204" pitchFamily="34" charset="0"/>
              </a:rPr>
              <a:t>      </a:t>
            </a:r>
            <a:r>
              <a:rPr lang="en-GB" altLang="de-DE"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AIS</a:t>
            </a:r>
            <a:r>
              <a:rPr lang="en-GB" altLang="de-DE" dirty="0">
                <a:solidFill>
                  <a:schemeClr val="tx1">
                    <a:lumMod val="50000"/>
                    <a:lumOff val="50000"/>
                  </a:schemeClr>
                </a:solidFill>
                <a:latin typeface="Arial" panose="020B0604020202020204" pitchFamily="34" charset="0"/>
                <a:cs typeface="Arial" panose="020B0604020202020204" pitchFamily="34" charset="0"/>
              </a:rPr>
              <a:t> vs. </a:t>
            </a:r>
            <a:r>
              <a:rPr lang="en-GB" altLang="de-DE"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IBD</a:t>
            </a:r>
            <a:r>
              <a:rPr lang="en-GB" altLang="de-DE" dirty="0">
                <a:solidFill>
                  <a:schemeClr val="tx1">
                    <a:lumMod val="50000"/>
                    <a:lumOff val="50000"/>
                  </a:schemeClr>
                </a:solidFill>
                <a:latin typeface="Arial" panose="020B0604020202020204" pitchFamily="34" charset="0"/>
                <a:cs typeface="Arial" panose="020B0604020202020204" pitchFamily="34" charset="0"/>
              </a:rPr>
              <a:t> is more a conceptual than a biochemical difference (</a:t>
            </a:r>
            <a:r>
              <a:rPr lang="en-GB" altLang="de-DE" dirty="0">
                <a:latin typeface="Arial" panose="020B0604020202020204" pitchFamily="34" charset="0"/>
                <a:cs typeface="Arial" panose="020B0604020202020204" pitchFamily="34" charset="0"/>
              </a:rPr>
              <a:t>UNPLAB-PopGen_Ch-3[Inbreeding]</a:t>
            </a:r>
            <a:r>
              <a:rPr lang="en-GB" altLang="de-DE" dirty="0">
                <a:solidFill>
                  <a:schemeClr val="tx1">
                    <a:lumMod val="50000"/>
                    <a:lumOff val="50000"/>
                  </a:schemeClr>
                </a:solidFill>
                <a:latin typeface="Arial" panose="020B0604020202020204" pitchFamily="34" charset="0"/>
                <a:cs typeface="Arial" panose="020B0604020202020204" pitchFamily="34" charset="0"/>
              </a:rPr>
              <a:t>)</a:t>
            </a:r>
            <a:endParaRPr lang="en-GB" dirty="0"/>
          </a:p>
        </p:txBody>
      </p:sp>
      <p:sp>
        <p:nvSpPr>
          <p:cNvPr id="11" name="Right Triangle 4">
            <a:extLst>
              <a:ext uri="{FF2B5EF4-FFF2-40B4-BE49-F238E27FC236}">
                <a16:creationId xmlns:a16="http://schemas.microsoft.com/office/drawing/2014/main" id="{587838EA-B0DF-4098-9528-CAC16D0621A5}"/>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feld 5">
            <a:extLst>
              <a:ext uri="{FF2B5EF4-FFF2-40B4-BE49-F238E27FC236}">
                <a16:creationId xmlns:a16="http://schemas.microsoft.com/office/drawing/2014/main" id="{D7B36183-CBFE-44AF-A5E0-7B178F9E66C6}"/>
              </a:ext>
            </a:extLst>
          </p:cNvPr>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6</a:t>
            </a:fld>
            <a:endParaRPr lang="en-GB" sz="24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795A4BC4-44F0-4BDC-B2C8-2815983EF02B}"/>
              </a:ext>
            </a:extLst>
          </p:cNvPr>
          <p:cNvSpPr txBox="1"/>
          <p:nvPr/>
        </p:nvSpPr>
        <p:spPr>
          <a:xfrm>
            <a:off x="71923" y="3061352"/>
            <a:ext cx="98008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wlink</a:t>
            </a:r>
            <a:endParaRPr lang="en-GB" dirty="0">
              <a:latin typeface="Arial" panose="020B0604020202020204" pitchFamily="34" charset="0"/>
              <a:cs typeface="Arial" panose="020B0604020202020204" pitchFamily="34" charset="0"/>
            </a:endParaRPr>
          </a:p>
        </p:txBody>
      </p:sp>
      <p:sp>
        <p:nvSpPr>
          <p:cNvPr id="7" name="Text Box 4"/>
          <p:cNvSpPr txBox="1">
            <a:spLocks noChangeArrowheads="1"/>
          </p:cNvSpPr>
          <p:nvPr/>
        </p:nvSpPr>
        <p:spPr bwMode="auto">
          <a:xfrm>
            <a:off x="3101031" y="638302"/>
            <a:ext cx="8983238" cy="5747727"/>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n-GB" altLang="de-DE" sz="1750" dirty="0"/>
              <a:t>The members of the Reference Population (Base Population, basic germplasm pool) are zero-inbred. That population is in its</a:t>
            </a:r>
            <a:r>
              <a:rPr lang="en-GB" altLang="de-DE" sz="1750" b="1" dirty="0">
                <a:solidFill>
                  <a:srgbClr val="7030A0"/>
                </a:solidFill>
                <a:effectLst>
                  <a:outerShdw blurRad="38100" dist="38100" dir="2700000" algn="tl">
                    <a:srgbClr val="000000">
                      <a:alpha val="43137"/>
                    </a:srgbClr>
                  </a:outerShdw>
                </a:effectLst>
              </a:rPr>
              <a:t>*</a:t>
            </a:r>
            <a:r>
              <a:rPr lang="en-GB" altLang="de-DE" sz="1750" dirty="0"/>
              <a:t> Hardy-Weinberg Equilibrium (</a:t>
            </a:r>
            <a:r>
              <a:rPr lang="en-GB" altLang="de-DE" sz="1750" b="1" dirty="0">
                <a:solidFill>
                  <a:srgbClr val="7030A0"/>
                </a:solidFill>
                <a:effectLst>
                  <a:outerShdw blurRad="38100" dist="38100" dir="2700000" algn="tl">
                    <a:srgbClr val="000000">
                      <a:alpha val="43137"/>
                    </a:srgbClr>
                  </a:outerShdw>
                </a:effectLst>
              </a:rPr>
              <a:t>*</a:t>
            </a:r>
            <a:r>
              <a:rPr lang="en-GB" altLang="de-DE" sz="1750" dirty="0"/>
              <a:t>it shows P=p², H=2pq, Q=q²; due to random mating; no Selection-Mutation-Migration-Drift). </a:t>
            </a:r>
            <a:r>
              <a:rPr lang="en-GB" altLang="de-DE" sz="1750" dirty="0" err="1"/>
              <a:t>Popula-tions</a:t>
            </a:r>
            <a:r>
              <a:rPr lang="en-GB" altLang="de-DE" sz="1750" dirty="0"/>
              <a:t> may be ‘in’ HWE yet be nevertheless more or less inbred: e.g. Random Drift causes inbreeding although random mating may cause HWE in such ‘narrow’ population; e.g. a Mendelian F</a:t>
            </a:r>
            <a:r>
              <a:rPr lang="en-GB" altLang="de-DE" sz="1750" baseline="-25000" dirty="0"/>
              <a:t>2</a:t>
            </a:r>
            <a:r>
              <a:rPr lang="en-GB" altLang="de-DE" sz="1750" dirty="0"/>
              <a:t> population is (‘1 : 2 : 1’) in HWE, yet is inbred (F=</a:t>
            </a:r>
            <a:r>
              <a:rPr lang="de-DE" altLang="de-DE" sz="1750" dirty="0"/>
              <a:t>½).</a:t>
            </a:r>
            <a:br>
              <a:rPr lang="en-GB" altLang="de-DE" sz="1750" dirty="0"/>
            </a:br>
            <a:br>
              <a:rPr lang="en-GB" altLang="de-DE" sz="1750" dirty="0"/>
            </a:br>
            <a:r>
              <a:rPr lang="en-GB" altLang="de-DE" sz="1750" dirty="0"/>
              <a:t>The zero level of inbreeding is fixed </a:t>
            </a:r>
            <a:r>
              <a:rPr lang="en-GB" altLang="de-DE" sz="1750" i="1" dirty="0"/>
              <a:t>via</a:t>
            </a:r>
            <a:r>
              <a:rPr lang="en-GB" altLang="de-DE" sz="1750" dirty="0"/>
              <a:t> the genotype frequencies in the </a:t>
            </a:r>
            <a:r>
              <a:rPr lang="en-GB" altLang="de-DE" sz="1750" dirty="0">
                <a:solidFill>
                  <a:srgbClr val="0000FF"/>
                </a:solidFill>
              </a:rPr>
              <a:t>Reference</a:t>
            </a:r>
            <a:r>
              <a:rPr lang="en-GB" altLang="de-DE" sz="1750" dirty="0"/>
              <a:t> (</a:t>
            </a:r>
            <a:r>
              <a:rPr lang="en-GB" altLang="de-DE" sz="1750" dirty="0">
                <a:solidFill>
                  <a:srgbClr val="0000FF"/>
                </a:solidFill>
              </a:rPr>
              <a:t>Base</a:t>
            </a:r>
            <a:r>
              <a:rPr lang="en-GB" altLang="de-DE" sz="1750" dirty="0"/>
              <a:t>) </a:t>
            </a:r>
            <a:r>
              <a:rPr lang="en-GB" altLang="de-DE" sz="1750" dirty="0">
                <a:solidFill>
                  <a:srgbClr val="0000FF"/>
                </a:solidFill>
              </a:rPr>
              <a:t>Population </a:t>
            </a:r>
            <a:r>
              <a:rPr lang="en-GB" altLang="de-DE" sz="1750" dirty="0"/>
              <a:t>(in HWE, per definition). If you declare your narrow, partly-inbred yet random-mating population to be your current </a:t>
            </a:r>
            <a:r>
              <a:rPr lang="en-GB" altLang="de-DE" sz="1750" dirty="0">
                <a:solidFill>
                  <a:srgbClr val="C00000"/>
                </a:solidFill>
              </a:rPr>
              <a:t>Reference</a:t>
            </a:r>
            <a:r>
              <a:rPr lang="en-GB" altLang="de-DE" sz="1750" dirty="0"/>
              <a:t>, then with this decision it is - suddenly - zero inbred; and convincingly so if it is in its HWE  ;-)  . </a:t>
            </a:r>
          </a:p>
          <a:p>
            <a:pPr eaLnBrk="1" hangingPunct="1">
              <a:spcBef>
                <a:spcPct val="50000"/>
              </a:spcBef>
              <a:buFontTx/>
              <a:buNone/>
            </a:pPr>
            <a:r>
              <a:rPr lang="en-GB" altLang="de-DE" sz="1750" dirty="0">
                <a:solidFill>
                  <a:srgbClr val="0000FF"/>
                </a:solidFill>
              </a:rPr>
              <a:t>Inbreeding: </a:t>
            </a:r>
            <a:r>
              <a:rPr lang="en-GB" altLang="de-DE" sz="1750" dirty="0"/>
              <a:t>Caused by mating of relatives. Relatives share ancestors. The ‘hardest’ version of </a:t>
            </a:r>
            <a:r>
              <a:rPr lang="en-GB" altLang="de-DE" sz="1750" dirty="0">
                <a:solidFill>
                  <a:srgbClr val="0000FF"/>
                </a:solidFill>
              </a:rPr>
              <a:t>inbreeding</a:t>
            </a:r>
            <a:r>
              <a:rPr lang="en-GB" altLang="de-DE" sz="1750" dirty="0"/>
              <a:t> is self-fertilization (</a:t>
            </a:r>
            <a:r>
              <a:rPr lang="en-GB" altLang="de-DE" sz="1750" dirty="0">
                <a:solidFill>
                  <a:schemeClr val="tx1">
                    <a:lumMod val="50000"/>
                    <a:lumOff val="50000"/>
                  </a:schemeClr>
                </a:solidFill>
              </a:rPr>
              <a:t>‘Mama and Papa are identical’</a:t>
            </a:r>
            <a:r>
              <a:rPr lang="en-GB" altLang="de-DE" sz="1750" dirty="0"/>
              <a:t>). </a:t>
            </a:r>
            <a:r>
              <a:rPr lang="en-GB" altLang="de-DE" sz="1750" dirty="0">
                <a:solidFill>
                  <a:srgbClr val="0000FF"/>
                </a:solidFill>
              </a:rPr>
              <a:t>Inbreeding </a:t>
            </a:r>
            <a:r>
              <a:rPr lang="en-GB" altLang="de-DE" sz="1750" dirty="0"/>
              <a:t>increases</a:t>
            </a:r>
            <a:r>
              <a:rPr lang="en-GB" altLang="de-DE" sz="1750" dirty="0">
                <a:solidFill>
                  <a:srgbClr val="0000FF"/>
                </a:solidFill>
              </a:rPr>
              <a:t> homozygosity</a:t>
            </a:r>
            <a:r>
              <a:rPr lang="en-GB" altLang="de-DE" sz="1750" dirty="0"/>
              <a:t>. Yet, there is homozygosity even in the Reference Population (e.g. P[A1A1] = p²[A1] ). This is for alleles that are (1) </a:t>
            </a:r>
            <a:r>
              <a:rPr lang="en-GB" altLang="de-DE" sz="1750" dirty="0">
                <a:solidFill>
                  <a:srgbClr val="0000FF"/>
                </a:solidFill>
              </a:rPr>
              <a:t>alike in state </a:t>
            </a:r>
            <a:r>
              <a:rPr lang="en-GB" altLang="de-DE" sz="1750" dirty="0"/>
              <a:t>(AIS; </a:t>
            </a:r>
            <a:r>
              <a:rPr lang="en-GB" altLang="de-DE" sz="1750" i="1" dirty="0" err="1"/>
              <a:t>zustandsgleich</a:t>
            </a:r>
            <a:r>
              <a:rPr lang="en-GB" altLang="de-DE" sz="1750" dirty="0"/>
              <a:t>) but not (2) </a:t>
            </a:r>
            <a:r>
              <a:rPr lang="en-GB" altLang="de-DE" sz="1750" dirty="0">
                <a:solidFill>
                  <a:srgbClr val="0000FF"/>
                </a:solidFill>
              </a:rPr>
              <a:t>identical by descent</a:t>
            </a:r>
            <a:r>
              <a:rPr lang="en-GB" altLang="de-DE" sz="1750" dirty="0"/>
              <a:t>, </a:t>
            </a:r>
            <a:r>
              <a:rPr lang="en-GB" altLang="de-DE" sz="1750" dirty="0">
                <a:effectLst>
                  <a:outerShdw blurRad="38100" dist="38100" dir="2700000" algn="tl">
                    <a:srgbClr val="000000">
                      <a:alpha val="43137"/>
                    </a:srgbClr>
                  </a:outerShdw>
                </a:effectLst>
              </a:rPr>
              <a:t>IBD</a:t>
            </a:r>
            <a:r>
              <a:rPr lang="en-GB" altLang="de-DE" sz="1750" dirty="0"/>
              <a:t> (see UNPLAB-PopGen_Ch-3[Inbreeding] p. 25-36). </a:t>
            </a:r>
          </a:p>
          <a:p>
            <a:pPr eaLnBrk="1" hangingPunct="1">
              <a:spcBef>
                <a:spcPct val="50000"/>
              </a:spcBef>
              <a:buFontTx/>
              <a:buNone/>
            </a:pPr>
            <a:r>
              <a:rPr lang="en-GB" altLang="de-DE" sz="1750" dirty="0"/>
              <a:t>The discussion of Inbreeding and of the </a:t>
            </a:r>
            <a:r>
              <a:rPr lang="en-GB" altLang="de-DE" sz="1750" dirty="0">
                <a:effectLst>
                  <a:outerShdw blurRad="38100" dist="38100" dir="2700000" algn="tl">
                    <a:srgbClr val="000000">
                      <a:alpha val="43137"/>
                    </a:srgbClr>
                  </a:outerShdw>
                </a:effectLst>
              </a:rPr>
              <a:t>Inbreeding Coefficient F </a:t>
            </a:r>
            <a:r>
              <a:rPr lang="en-GB" altLang="de-DE" sz="1750" dirty="0"/>
              <a:t>is entirely focussing on homozygosity of </a:t>
            </a:r>
            <a:r>
              <a:rPr lang="en-GB" altLang="de-DE" sz="1750" dirty="0">
                <a:effectLst>
                  <a:outerShdw blurRad="38100" dist="38100" dir="2700000" algn="tl">
                    <a:srgbClr val="000000">
                      <a:alpha val="43137"/>
                    </a:srgbClr>
                  </a:outerShdw>
                </a:effectLst>
              </a:rPr>
              <a:t>IBD</a:t>
            </a:r>
            <a:r>
              <a:rPr lang="en-GB" altLang="de-DE" sz="1750" dirty="0"/>
              <a:t>-type-of alleles: Only homozygosity of alleles that are copies of the same ancestral alleles counts. </a:t>
            </a:r>
            <a:r>
              <a:rPr lang="en-GB" altLang="de-DE" sz="1750" dirty="0">
                <a:solidFill>
                  <a:srgbClr val="FF0000"/>
                </a:solidFill>
              </a:rPr>
              <a:t>Homozygosity of two alleles with independent sources is not an inbreeding-relevant type of homozygosity </a:t>
            </a:r>
            <a:r>
              <a:rPr lang="en-GB" altLang="de-DE" sz="1750" dirty="0"/>
              <a:t>(</a:t>
            </a:r>
            <a:r>
              <a:rPr lang="en-GB" altLang="de-DE" sz="1750" dirty="0">
                <a:solidFill>
                  <a:schemeClr val="tx1">
                    <a:lumMod val="50000"/>
                    <a:lumOff val="50000"/>
                  </a:schemeClr>
                </a:solidFill>
              </a:rPr>
              <a:t>ISBN 0-582-44195-1</a:t>
            </a:r>
            <a:r>
              <a:rPr lang="en-GB" altLang="de-DE" sz="1750" dirty="0"/>
              <a:t>).</a:t>
            </a:r>
          </a:p>
        </p:txBody>
      </p:sp>
    </p:spTree>
    <p:extLst>
      <p:ext uri="{BB962C8B-B14F-4D97-AF65-F5344CB8AC3E}">
        <p14:creationId xmlns:p14="http://schemas.microsoft.com/office/powerpoint/2010/main" val="365248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7" name="Textfeld 5"/>
          <p:cNvSpPr txBox="1"/>
          <p:nvPr/>
        </p:nvSpPr>
        <p:spPr>
          <a:xfrm>
            <a:off x="203204" y="679389"/>
            <a:ext cx="11725564" cy="4154984"/>
          </a:xfrm>
          <a:prstGeom prst="rect">
            <a:avLst/>
          </a:prstGeom>
          <a:noFill/>
        </p:spPr>
        <p:txBody>
          <a:bodyPr wrap="square" rtlCol="0">
            <a:spAutoFit/>
          </a:bodyPr>
          <a:lstStyle/>
          <a:p>
            <a:r>
              <a:rPr lang="en-GB" altLang="de-DE" sz="2400" dirty="0">
                <a:latin typeface="Arial" panose="020B0604020202020204" pitchFamily="34" charset="0"/>
                <a:cs typeface="Arial" panose="020B0604020202020204" pitchFamily="34" charset="0"/>
              </a:rPr>
              <a:t>Although we studied this topic already in </a:t>
            </a:r>
            <a:r>
              <a:rPr lang="en-GB" altLang="de-DE"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UNPLAB-PopGen_Ch-3</a:t>
            </a:r>
            <a:r>
              <a:rPr lang="en-GB" altLang="de-DE" sz="2400" dirty="0">
                <a:latin typeface="Arial" panose="020B0604020202020204" pitchFamily="34" charset="0"/>
                <a:cs typeface="Arial" panose="020B0604020202020204" pitchFamily="34" charset="0"/>
              </a:rPr>
              <a:t>[Inbreeding],</a:t>
            </a:r>
          </a:p>
          <a:p>
            <a:r>
              <a:rPr lang="en-GB" sz="2400" dirty="0">
                <a:latin typeface="Arial" panose="020B0604020202020204" pitchFamily="34" charset="0"/>
                <a:cs typeface="Arial" panose="020B0604020202020204" pitchFamily="34" charset="0"/>
              </a:rPr>
              <a:t>we invest some energy on this here again  …  it is helpful to have these concepts fresh-and-clear in mind when discussing Heterosis and Inbreeding Depression. </a:t>
            </a:r>
          </a:p>
          <a:p>
            <a:endParaRPr lang="en-GB" sz="2400" dirty="0">
              <a:solidFill>
                <a:schemeClr val="tx1">
                  <a:lumMod val="50000"/>
                  <a:lumOff val="50000"/>
                </a:schemeClr>
              </a:solidFill>
              <a:latin typeface="Arial" panose="020B0604020202020204" pitchFamily="34" charset="0"/>
              <a:cs typeface="Arial" panose="020B0604020202020204" pitchFamily="34" charset="0"/>
            </a:endParaRPr>
          </a:p>
          <a:p>
            <a:endParaRPr lang="en-GB" sz="2400" dirty="0">
              <a:solidFill>
                <a:schemeClr val="tx1">
                  <a:lumMod val="50000"/>
                  <a:lumOff val="50000"/>
                </a:schemeClr>
              </a:solidFill>
              <a:latin typeface="Arial" panose="020B0604020202020204" pitchFamily="34" charset="0"/>
              <a:cs typeface="Arial" panose="020B0604020202020204" pitchFamily="34" charset="0"/>
            </a:endParaRPr>
          </a:p>
          <a:p>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Webdings" panose="05030102010509060703" pitchFamily="18" charset="2"/>
              </a:rPr>
              <a:t>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Alike in State (</a:t>
            </a:r>
            <a:r>
              <a:rPr lang="en-GB" sz="2400"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ais</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endPar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Webdings" panose="05030102010509060703" pitchFamily="18" charset="2"/>
              </a:rPr>
              <a:t>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Identical by Descent (</a:t>
            </a:r>
            <a:r>
              <a:rPr lang="en-GB" sz="2400"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ibd</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https://cnsgenomics.com/data/teaching/SISG/module_1/Module01-Lecture-Notes.pdf</a:t>
            </a:r>
          </a:p>
        </p:txBody>
      </p:sp>
      <p:sp>
        <p:nvSpPr>
          <p:cNvPr id="8"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7</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72489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717799" y="-43874"/>
            <a:ext cx="614481" cy="461665"/>
          </a:xfrm>
          <a:prstGeom prst="rect">
            <a:avLst/>
          </a:prstGeom>
          <a:noFill/>
        </p:spPr>
        <p:txBody>
          <a:bodyPr wrap="square" rtlCol="0">
            <a:spAutoFit/>
          </a:bodyPr>
          <a:lstStyle/>
          <a:p>
            <a:fld id="{5B255CE3-06F4-4E80-85AD-A0878CDD5C50}" type="slidenum">
              <a:rPr lang="en-GB" sz="2400" smtClean="0"/>
              <a:t>8</a:t>
            </a:fld>
            <a:endParaRPr lang="en-GB" sz="2400" dirty="0"/>
          </a:p>
        </p:txBody>
      </p:sp>
      <p:sp>
        <p:nvSpPr>
          <p:cNvPr id="23" name="Rectangle 1"/>
          <p:cNvSpPr>
            <a:spLocks noChangeArrowheads="1"/>
          </p:cNvSpPr>
          <p:nvPr/>
        </p:nvSpPr>
        <p:spPr bwMode="auto">
          <a:xfrm>
            <a:off x="0" y="-1385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6" name="TextBox 25"/>
          <p:cNvSpPr txBox="1"/>
          <p:nvPr/>
        </p:nvSpPr>
        <p:spPr>
          <a:xfrm>
            <a:off x="85825" y="4191855"/>
            <a:ext cx="11998443" cy="249299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altLang="de-DE" dirty="0">
                <a:latin typeface="Arial" panose="020B0604020202020204" pitchFamily="34" charset="0"/>
                <a:cs typeface="Arial" panose="020B0604020202020204" pitchFamily="34" charset="0"/>
              </a:rPr>
              <a:t>Even in maize, a species that is genetically as diverse as ‘humans-plus-chimpanzee’ (!), many genetic loci show zero diversity. There is but one allele at these loci in the entire species. Maize is, for example, </a:t>
            </a:r>
            <a:r>
              <a:rPr lang="en-GB" altLang="de-DE" dirty="0">
                <a:solidFill>
                  <a:srgbClr val="0000FF"/>
                </a:solidFill>
                <a:latin typeface="Arial" panose="020B0604020202020204" pitchFamily="34" charset="0"/>
                <a:cs typeface="Arial" panose="020B0604020202020204" pitchFamily="34" charset="0"/>
              </a:rPr>
              <a:t>monomorphic</a:t>
            </a:r>
            <a:r>
              <a:rPr lang="en-GB" altLang="de-DE" dirty="0">
                <a:latin typeface="Arial" panose="020B0604020202020204" pitchFamily="34" charset="0"/>
                <a:cs typeface="Arial" panose="020B0604020202020204" pitchFamily="34" charset="0"/>
              </a:rPr>
              <a:t> at the locus ‘teosinte glume architecture TGA’ for the </a:t>
            </a:r>
            <a:r>
              <a:rPr lang="en-GB" altLang="de-DE" i="1" dirty="0">
                <a:solidFill>
                  <a:srgbClr val="FF0000"/>
                </a:solidFill>
                <a:latin typeface="Arial" panose="020B0604020202020204" pitchFamily="34" charset="0"/>
                <a:cs typeface="Arial" panose="020B0604020202020204" pitchFamily="34" charset="0"/>
              </a:rPr>
              <a:t>tga1</a:t>
            </a:r>
            <a:r>
              <a:rPr lang="en-GB" altLang="de-DE" dirty="0">
                <a:latin typeface="Arial" panose="020B0604020202020204" pitchFamily="34" charset="0"/>
                <a:cs typeface="Arial" panose="020B0604020202020204" pitchFamily="34" charset="0"/>
              </a:rPr>
              <a:t>-allele, which explains a large proportion of the difference between teosinte and maize female flower anatomy (DOI 10.1111/nph.15350). This homozygosity is not indicating inbreeding </a:t>
            </a:r>
            <a:r>
              <a:rPr lang="en-GB" altLang="de-DE" dirty="0">
                <a:solidFill>
                  <a:schemeClr val="tx1">
                    <a:lumMod val="50000"/>
                    <a:lumOff val="50000"/>
                  </a:schemeClr>
                </a:solidFill>
                <a:latin typeface="Arial" panose="020B0604020202020204" pitchFamily="34" charset="0"/>
                <a:cs typeface="Arial" panose="020B0604020202020204" pitchFamily="34" charset="0"/>
              </a:rPr>
              <a:t>(well ...   ;-) as long as teosinte </a:t>
            </a:r>
            <a:r>
              <a:rPr lang="en-GB" altLang="de-DE" i="1" dirty="0" err="1">
                <a:solidFill>
                  <a:schemeClr val="tx1">
                    <a:lumMod val="50000"/>
                    <a:lumOff val="50000"/>
                  </a:schemeClr>
                </a:solidFill>
                <a:latin typeface="Arial" panose="020B0604020202020204" pitchFamily="34" charset="0"/>
                <a:cs typeface="Arial" panose="020B0604020202020204" pitchFamily="34" charset="0"/>
              </a:rPr>
              <a:t>Z.m.p</a:t>
            </a:r>
            <a:r>
              <a:rPr lang="en-GB" altLang="de-DE" i="1" dirty="0">
                <a:solidFill>
                  <a:schemeClr val="tx1">
                    <a:lumMod val="50000"/>
                    <a:lumOff val="50000"/>
                  </a:schemeClr>
                </a:solidFill>
                <a:latin typeface="Arial" panose="020B0604020202020204" pitchFamily="34" charset="0"/>
                <a:cs typeface="Arial" panose="020B0604020202020204" pitchFamily="34" charset="0"/>
              </a:rPr>
              <a:t>.</a:t>
            </a:r>
            <a:r>
              <a:rPr lang="en-GB" altLang="de-DE" dirty="0">
                <a:solidFill>
                  <a:schemeClr val="tx1">
                    <a:lumMod val="50000"/>
                    <a:lumOff val="50000"/>
                  </a:schemeClr>
                </a:solidFill>
                <a:latin typeface="Arial" panose="020B0604020202020204" pitchFamily="34" charset="0"/>
                <a:cs typeface="Arial" panose="020B0604020202020204" pitchFamily="34" charset="0"/>
              </a:rPr>
              <a:t> is not included in the Reference Population to define zero-inbreeding of a maize genotype or population)</a:t>
            </a:r>
            <a:r>
              <a:rPr lang="en-GB" altLang="de-DE" dirty="0">
                <a:latin typeface="Arial" panose="020B0604020202020204" pitchFamily="34" charset="0"/>
                <a:cs typeface="Arial" panose="020B0604020202020204" pitchFamily="34" charset="0"/>
              </a:rPr>
              <a:t>. </a:t>
            </a:r>
            <a:endParaRPr lang="en-GB" altLang="de-DE" sz="1200" i="1" dirty="0">
              <a:latin typeface="Arial" panose="020B0604020202020204" pitchFamily="34" charset="0"/>
              <a:cs typeface="Arial" panose="020B0604020202020204" pitchFamily="34" charset="0"/>
            </a:endParaRPr>
          </a:p>
          <a:p>
            <a:endParaRPr lang="en-GB" altLang="de-DE" sz="1200" i="1" dirty="0">
              <a:latin typeface="Arial" panose="020B0604020202020204" pitchFamily="34" charset="0"/>
              <a:cs typeface="Arial" panose="020B0604020202020204" pitchFamily="34" charset="0"/>
            </a:endParaRPr>
          </a:p>
          <a:p>
            <a:r>
              <a:rPr lang="en-GB" altLang="de-DE" dirty="0">
                <a:latin typeface="Arial" panose="020B0604020202020204" pitchFamily="34" charset="0"/>
                <a:cs typeface="Arial" panose="020B0604020202020204" pitchFamily="34" charset="0"/>
              </a:rPr>
              <a:t>Heterozygosity at </a:t>
            </a:r>
            <a:r>
              <a:rPr lang="en-GB" altLang="de-DE" dirty="0">
                <a:solidFill>
                  <a:srgbClr val="0000FF"/>
                </a:solidFill>
                <a:latin typeface="Arial" panose="020B0604020202020204" pitchFamily="34" charset="0"/>
                <a:cs typeface="Arial" panose="020B0604020202020204" pitchFamily="34" charset="0"/>
              </a:rPr>
              <a:t>monomorphic</a:t>
            </a:r>
            <a:r>
              <a:rPr lang="en-GB" altLang="de-DE" dirty="0">
                <a:latin typeface="Arial" panose="020B0604020202020204" pitchFamily="34" charset="0"/>
                <a:cs typeface="Arial" panose="020B0604020202020204" pitchFamily="34" charset="0"/>
              </a:rPr>
              <a:t> loci is of course impossible (neglect mutations). This is even more frequently true in less wide species (a ‘narrow’ species is e.g. chickpea, </a:t>
            </a:r>
            <a:r>
              <a:rPr lang="en-GB" altLang="de-DE" i="1" dirty="0" err="1">
                <a:latin typeface="Arial" panose="020B0604020202020204" pitchFamily="34" charset="0"/>
                <a:cs typeface="Arial" panose="020B0604020202020204" pitchFamily="34" charset="0"/>
              </a:rPr>
              <a:t>Cicer</a:t>
            </a:r>
            <a:r>
              <a:rPr lang="en-GB" altLang="de-DE" i="1" dirty="0">
                <a:latin typeface="Arial" panose="020B0604020202020204" pitchFamily="34" charset="0"/>
                <a:cs typeface="Arial" panose="020B0604020202020204" pitchFamily="34" charset="0"/>
              </a:rPr>
              <a:t> arietinum</a:t>
            </a:r>
            <a:r>
              <a:rPr lang="en-GB" altLang="de-DE" dirty="0">
                <a:latin typeface="Arial" panose="020B0604020202020204" pitchFamily="34" charset="0"/>
                <a:cs typeface="Arial" panose="020B0604020202020204" pitchFamily="34" charset="0"/>
              </a:rPr>
              <a:t>). </a:t>
            </a:r>
            <a:endParaRPr lang="en-GB" dirty="0"/>
          </a:p>
        </p:txBody>
      </p:sp>
      <p:sp>
        <p:nvSpPr>
          <p:cNvPr id="2" name="Rechteck 1"/>
          <p:cNvSpPr/>
          <p:nvPr/>
        </p:nvSpPr>
        <p:spPr>
          <a:xfrm>
            <a:off x="77302" y="65677"/>
            <a:ext cx="12006967"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latin typeface="Arial" panose="020B0604020202020204" pitchFamily="34" charset="0"/>
                <a:cs typeface="Arial" panose="020B0604020202020204" pitchFamily="34" charset="0"/>
              </a:rPr>
              <a:t>Definition, genetic basis of Heterosis. </a:t>
            </a:r>
            <a:r>
              <a:rPr lang="en-GB" altLang="de-DE" sz="2400" dirty="0">
                <a:latin typeface="Arial" panose="020B0604020202020204" pitchFamily="34" charset="0"/>
                <a:cs typeface="Arial" panose="020B0604020202020204" pitchFamily="34" charset="0"/>
              </a:rPr>
              <a:t>What may ‚zero-inbreeding‘ mean?</a:t>
            </a:r>
            <a:endParaRPr lang="en-GB" sz="2400" dirty="0">
              <a:latin typeface="Arial" panose="020B0604020202020204" pitchFamily="34" charset="0"/>
              <a:cs typeface="Arial" panose="020B0604020202020204" pitchFamily="34" charset="0"/>
            </a:endParaRPr>
          </a:p>
        </p:txBody>
      </p:sp>
      <p:pic>
        <p:nvPicPr>
          <p:cNvPr id="21" name="Picture 2" descr="maize divers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02" y="572248"/>
            <a:ext cx="9462904" cy="290130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 Box 3"/>
          <p:cNvSpPr txBox="1">
            <a:spLocks noChangeArrowheads="1"/>
          </p:cNvSpPr>
          <p:nvPr/>
        </p:nvSpPr>
        <p:spPr bwMode="auto">
          <a:xfrm>
            <a:off x="77302" y="3518454"/>
            <a:ext cx="3259211" cy="369332"/>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GB" altLang="de-DE" sz="1800" dirty="0"/>
              <a:t>https://doi.org/10.1038/ng.684</a:t>
            </a:r>
            <a:endParaRPr lang="en-GB" altLang="de-DE" sz="1600" dirty="0">
              <a:solidFill>
                <a:schemeClr val="tx1">
                  <a:lumMod val="50000"/>
                  <a:lumOff val="50000"/>
                </a:schemeClr>
              </a:solidFill>
            </a:endParaRPr>
          </a:p>
        </p:txBody>
      </p:sp>
      <p:sp>
        <p:nvSpPr>
          <p:cNvPr id="12" name="Textfeld 5"/>
          <p:cNvSpPr txBox="1"/>
          <p:nvPr/>
        </p:nvSpPr>
        <p:spPr>
          <a:xfrm>
            <a:off x="11434618" y="6365558"/>
            <a:ext cx="75738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8</a:t>
            </a:fld>
            <a:endParaRPr lang="en-US" sz="24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D4737598-2571-4767-BBF6-423D4FCCA7A5}"/>
              </a:ext>
            </a:extLst>
          </p:cNvPr>
          <p:cNvPicPr>
            <a:picLocks noChangeAspect="1"/>
          </p:cNvPicPr>
          <p:nvPr/>
        </p:nvPicPr>
        <p:blipFill>
          <a:blip r:embed="rId3"/>
          <a:stretch>
            <a:fillRect/>
          </a:stretch>
        </p:blipFill>
        <p:spPr>
          <a:xfrm>
            <a:off x="9618142" y="487910"/>
            <a:ext cx="2466126" cy="3154967"/>
          </a:xfrm>
          <a:prstGeom prst="rect">
            <a:avLst/>
          </a:prstGeom>
        </p:spPr>
      </p:pic>
      <p:sp>
        <p:nvSpPr>
          <p:cNvPr id="31" name="TextBox 30"/>
          <p:cNvSpPr txBox="1"/>
          <p:nvPr/>
        </p:nvSpPr>
        <p:spPr>
          <a:xfrm>
            <a:off x="9751703" y="449470"/>
            <a:ext cx="2199003"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i="1" dirty="0" err="1">
                <a:latin typeface="Arial" panose="020B0604020202020204" pitchFamily="34" charset="0"/>
                <a:cs typeface="Arial" panose="020B0604020202020204" pitchFamily="34" charset="0"/>
              </a:rPr>
              <a:t>Z.m.p</a:t>
            </a:r>
            <a:r>
              <a:rPr lang="en-GB" i="1" dirty="0">
                <a:latin typeface="Arial" panose="020B0604020202020204" pitchFamily="34" charset="0"/>
                <a:cs typeface="Arial" panose="020B0604020202020204" pitchFamily="34" charset="0"/>
              </a:rPr>
              <a:t>.         </a:t>
            </a:r>
            <a:r>
              <a:rPr lang="en-GB" i="1" dirty="0" err="1">
                <a:latin typeface="Arial" panose="020B0604020202020204" pitchFamily="34" charset="0"/>
                <a:cs typeface="Arial" panose="020B0604020202020204" pitchFamily="34" charset="0"/>
              </a:rPr>
              <a:t>Z.m.m</a:t>
            </a:r>
            <a:r>
              <a:rPr lang="en-GB" i="1" dirty="0">
                <a:latin typeface="Arial" panose="020B0604020202020204" pitchFamily="34" charset="0"/>
                <a:cs typeface="Arial" panose="020B0604020202020204" pitchFamily="34" charset="0"/>
              </a:rPr>
              <a:t>.</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65650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72000" y="36000"/>
            <a:ext cx="12046109"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latin typeface="Arial" panose="020B0604020202020204" pitchFamily="34" charset="0"/>
                <a:cs typeface="Arial" panose="020B0604020202020204" pitchFamily="34" charset="0"/>
              </a:rPr>
              <a:t>AIS. IBD. Genes ‘move’ through generations. A conceptual thing, yet, enlightening.</a:t>
            </a:r>
          </a:p>
        </p:txBody>
      </p:sp>
      <p:sp>
        <p:nvSpPr>
          <p:cNvPr id="4" name="TextBox 3"/>
          <p:cNvSpPr txBox="1"/>
          <p:nvPr/>
        </p:nvSpPr>
        <p:spPr>
          <a:xfrm>
            <a:off x="8479091" y="754351"/>
            <a:ext cx="3639018" cy="590931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If we know, e.g. from pedigree records that the very ancestor (member of Base Population) that inherited the </a:t>
            </a:r>
            <a:r>
              <a:rPr lang="en-GB" dirty="0">
                <a:solidFill>
                  <a:srgbClr val="FF0000"/>
                </a:solidFill>
                <a:latin typeface="Arial" panose="020B0604020202020204" pitchFamily="34" charset="0"/>
                <a:cs typeface="Arial" panose="020B0604020202020204" pitchFamily="34" charset="0"/>
              </a:rPr>
              <a:t>red </a:t>
            </a:r>
            <a:r>
              <a:rPr lang="en-GB" b="1" dirty="0">
                <a:solidFill>
                  <a:srgbClr val="FF0000"/>
                </a:solidFill>
                <a:latin typeface="Arial" panose="020B0604020202020204" pitchFamily="34" charset="0"/>
                <a:cs typeface="Arial" panose="020B0604020202020204" pitchFamily="34" charset="0"/>
              </a:rPr>
              <a:t>A1</a:t>
            </a:r>
            <a:r>
              <a:rPr lang="en-GB" dirty="0">
                <a:solidFill>
                  <a:srgbClr val="FF0000"/>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gene was different from the ancestor that gave the </a:t>
            </a:r>
            <a:r>
              <a:rPr lang="en-GB" dirty="0">
                <a:solidFill>
                  <a:srgbClr val="0000FF"/>
                </a:solidFill>
                <a:latin typeface="Arial" panose="020B0604020202020204" pitchFamily="34" charset="0"/>
                <a:cs typeface="Arial" panose="020B0604020202020204" pitchFamily="34" charset="0"/>
              </a:rPr>
              <a:t>blue </a:t>
            </a:r>
            <a:r>
              <a:rPr lang="en-GB" b="1" dirty="0">
                <a:solidFill>
                  <a:srgbClr val="0000FF"/>
                </a:solidFill>
                <a:latin typeface="Arial" panose="020B0604020202020204" pitchFamily="34" charset="0"/>
                <a:cs typeface="Arial" panose="020B0604020202020204" pitchFamily="34" charset="0"/>
              </a:rPr>
              <a:t>A1</a:t>
            </a:r>
            <a:r>
              <a:rPr lang="en-GB" dirty="0">
                <a:solidFill>
                  <a:srgbClr val="0000FF"/>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gene, then we take </a:t>
            </a:r>
            <a:r>
              <a:rPr lang="en-GB" altLang="de-DE" b="1" dirty="0">
                <a:solidFill>
                  <a:srgbClr val="FF0000"/>
                </a:solidFill>
                <a:latin typeface="Arial" panose="020B0604020202020204" pitchFamily="34" charset="0"/>
                <a:cs typeface="Arial" panose="020B0604020202020204" pitchFamily="34" charset="0"/>
              </a:rPr>
              <a:t>A</a:t>
            </a:r>
            <a:r>
              <a:rPr lang="en-GB" altLang="de-DE" b="1" baseline="-25000" dirty="0">
                <a:solidFill>
                  <a:srgbClr val="FF0000"/>
                </a:solidFill>
                <a:latin typeface="Arial" panose="020B0604020202020204" pitchFamily="34" charset="0"/>
                <a:cs typeface="Arial" panose="020B0604020202020204" pitchFamily="34" charset="0"/>
              </a:rPr>
              <a:t>1</a:t>
            </a:r>
            <a:r>
              <a:rPr lang="en-GB" altLang="de-DE" b="1" dirty="0">
                <a:solidFill>
                  <a:srgbClr val="0000FF"/>
                </a:solidFill>
                <a:latin typeface="Arial" panose="020B0604020202020204" pitchFamily="34" charset="0"/>
                <a:cs typeface="Arial" panose="020B0604020202020204" pitchFamily="34" charset="0"/>
              </a:rPr>
              <a:t>A</a:t>
            </a:r>
            <a:r>
              <a:rPr lang="en-GB" altLang="de-DE" b="1" baseline="-25000" dirty="0">
                <a:solidFill>
                  <a:srgbClr val="0000FF"/>
                </a:solidFill>
                <a:latin typeface="Arial" panose="020B0604020202020204" pitchFamily="34" charset="0"/>
                <a:cs typeface="Arial" panose="020B0604020202020204" pitchFamily="34" charset="0"/>
              </a:rPr>
              <a:t>1 </a:t>
            </a:r>
            <a:r>
              <a:rPr lang="en-GB" dirty="0">
                <a:latin typeface="Arial" panose="020B0604020202020204" pitchFamily="34" charset="0"/>
                <a:cs typeface="Arial" panose="020B0604020202020204" pitchFamily="34" charset="0"/>
              </a:rPr>
              <a:t>as AIS-homozygous yet not as IBD-homozygous. Yet, if both came from the same an-</a:t>
            </a:r>
            <a:r>
              <a:rPr lang="en-GB" dirty="0" err="1">
                <a:latin typeface="Arial" panose="020B0604020202020204" pitchFamily="34" charset="0"/>
                <a:cs typeface="Arial" panose="020B0604020202020204" pitchFamily="34" charset="0"/>
              </a:rPr>
              <a:t>cestral</a:t>
            </a:r>
            <a:r>
              <a:rPr lang="en-GB" dirty="0">
                <a:latin typeface="Arial" panose="020B0604020202020204" pitchFamily="34" charset="0"/>
                <a:cs typeface="Arial" panose="020B0604020202020204" pitchFamily="34" charset="0"/>
              </a:rPr>
              <a:t> allele (</a:t>
            </a:r>
            <a:r>
              <a:rPr lang="en-GB" dirty="0">
                <a:solidFill>
                  <a:schemeClr val="tx1">
                    <a:lumMod val="50000"/>
                    <a:lumOff val="50000"/>
                  </a:schemeClr>
                </a:solidFill>
                <a:latin typeface="Arial" panose="020B0604020202020204" pitchFamily="34" charset="0"/>
                <a:cs typeface="Arial" panose="020B0604020202020204" pitchFamily="34" charset="0"/>
              </a:rPr>
              <a:t>same colour</a:t>
            </a:r>
            <a:r>
              <a:rPr lang="en-GB" dirty="0">
                <a:latin typeface="Arial" panose="020B0604020202020204" pitchFamily="34" charset="0"/>
                <a:cs typeface="Arial" panose="020B0604020202020204" pitchFamily="34" charset="0"/>
              </a:rPr>
              <a:t>), then they are IBD (hence AIS anyway). </a:t>
            </a:r>
          </a:p>
          <a:p>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If we change our Reference, then we change our data basis, and so our definition of what is AIS or IBD may change. This is strange but still logic. It follows from the fact that all individuals are unreal-ted to all others (by definition) in the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Reference Population </a:t>
            </a:r>
            <a:r>
              <a:rPr lang="en-GB" dirty="0">
                <a:latin typeface="Arial" panose="020B0604020202020204" pitchFamily="34" charset="0"/>
                <a:cs typeface="Arial" panose="020B0604020202020204" pitchFamily="34" charset="0"/>
              </a:rPr>
              <a:t>– whatever we chose as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Ref. Pop.</a:t>
            </a:r>
          </a:p>
        </p:txBody>
      </p:sp>
      <p:grpSp>
        <p:nvGrpSpPr>
          <p:cNvPr id="5" name="Group 4"/>
          <p:cNvGrpSpPr/>
          <p:nvPr/>
        </p:nvGrpSpPr>
        <p:grpSpPr>
          <a:xfrm>
            <a:off x="323237" y="866787"/>
            <a:ext cx="8025696" cy="5776691"/>
            <a:chOff x="323237" y="866787"/>
            <a:chExt cx="8025696" cy="5776691"/>
          </a:xfrm>
        </p:grpSpPr>
        <p:sp>
          <p:nvSpPr>
            <p:cNvPr id="11" name="Oval 12"/>
            <p:cNvSpPr>
              <a:spLocks noChangeArrowheads="1"/>
            </p:cNvSpPr>
            <p:nvPr/>
          </p:nvSpPr>
          <p:spPr bwMode="auto">
            <a:xfrm>
              <a:off x="1796684" y="1793076"/>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2" name="Oval 13"/>
            <p:cNvSpPr>
              <a:spLocks noChangeArrowheads="1"/>
            </p:cNvSpPr>
            <p:nvPr/>
          </p:nvSpPr>
          <p:spPr bwMode="auto">
            <a:xfrm>
              <a:off x="2127815" y="1793076"/>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3" name="Oval 14"/>
            <p:cNvSpPr>
              <a:spLocks noChangeArrowheads="1"/>
            </p:cNvSpPr>
            <p:nvPr/>
          </p:nvSpPr>
          <p:spPr bwMode="auto">
            <a:xfrm>
              <a:off x="2458944" y="1793076"/>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4" name="Oval 15"/>
            <p:cNvSpPr>
              <a:spLocks noChangeArrowheads="1"/>
            </p:cNvSpPr>
            <p:nvPr/>
          </p:nvSpPr>
          <p:spPr bwMode="auto">
            <a:xfrm>
              <a:off x="2788615" y="1793076"/>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5" name="Oval 16"/>
            <p:cNvSpPr>
              <a:spLocks noChangeArrowheads="1"/>
            </p:cNvSpPr>
            <p:nvPr/>
          </p:nvSpPr>
          <p:spPr bwMode="auto">
            <a:xfrm>
              <a:off x="3121204" y="1793076"/>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6" name="Oval 17"/>
            <p:cNvSpPr>
              <a:spLocks noChangeArrowheads="1"/>
            </p:cNvSpPr>
            <p:nvPr/>
          </p:nvSpPr>
          <p:spPr bwMode="auto">
            <a:xfrm>
              <a:off x="3452334" y="1793076"/>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7" name="Oval 18"/>
            <p:cNvSpPr>
              <a:spLocks noChangeArrowheads="1"/>
            </p:cNvSpPr>
            <p:nvPr/>
          </p:nvSpPr>
          <p:spPr bwMode="auto">
            <a:xfrm>
              <a:off x="3783464" y="1793076"/>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8" name="Oval 19"/>
            <p:cNvSpPr>
              <a:spLocks noChangeArrowheads="1"/>
            </p:cNvSpPr>
            <p:nvPr/>
          </p:nvSpPr>
          <p:spPr bwMode="auto">
            <a:xfrm>
              <a:off x="4113135" y="1793076"/>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9" name="Oval 20"/>
            <p:cNvSpPr>
              <a:spLocks noChangeArrowheads="1"/>
            </p:cNvSpPr>
            <p:nvPr/>
          </p:nvSpPr>
          <p:spPr bwMode="auto">
            <a:xfrm>
              <a:off x="4444266" y="1793076"/>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0" name="Oval 21"/>
            <p:cNvSpPr>
              <a:spLocks noChangeArrowheads="1"/>
            </p:cNvSpPr>
            <p:nvPr/>
          </p:nvSpPr>
          <p:spPr bwMode="auto">
            <a:xfrm>
              <a:off x="4775395" y="1793076"/>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1" name="Oval 22"/>
            <p:cNvSpPr>
              <a:spLocks noChangeArrowheads="1"/>
            </p:cNvSpPr>
            <p:nvPr/>
          </p:nvSpPr>
          <p:spPr bwMode="auto">
            <a:xfrm>
              <a:off x="5106525" y="1793076"/>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2" name="Oval 23"/>
            <p:cNvSpPr>
              <a:spLocks noChangeArrowheads="1"/>
            </p:cNvSpPr>
            <p:nvPr/>
          </p:nvSpPr>
          <p:spPr bwMode="auto">
            <a:xfrm>
              <a:off x="5436197" y="1793076"/>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3" name="Oval 24"/>
            <p:cNvSpPr>
              <a:spLocks noChangeArrowheads="1"/>
            </p:cNvSpPr>
            <p:nvPr/>
          </p:nvSpPr>
          <p:spPr bwMode="auto">
            <a:xfrm>
              <a:off x="5765868" y="1793076"/>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4" name="Oval 25"/>
            <p:cNvSpPr>
              <a:spLocks noChangeArrowheads="1"/>
            </p:cNvSpPr>
            <p:nvPr/>
          </p:nvSpPr>
          <p:spPr bwMode="auto">
            <a:xfrm>
              <a:off x="6096997" y="1793076"/>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5" name="Oval 26"/>
            <p:cNvSpPr>
              <a:spLocks noChangeArrowheads="1"/>
            </p:cNvSpPr>
            <p:nvPr/>
          </p:nvSpPr>
          <p:spPr bwMode="auto">
            <a:xfrm>
              <a:off x="6428128" y="1793076"/>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6" name="Oval 27"/>
            <p:cNvSpPr>
              <a:spLocks noChangeArrowheads="1"/>
            </p:cNvSpPr>
            <p:nvPr/>
          </p:nvSpPr>
          <p:spPr bwMode="auto">
            <a:xfrm>
              <a:off x="6757799" y="1793076"/>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7" name="Oval 28"/>
            <p:cNvSpPr>
              <a:spLocks noChangeArrowheads="1"/>
            </p:cNvSpPr>
            <p:nvPr/>
          </p:nvSpPr>
          <p:spPr bwMode="auto">
            <a:xfrm>
              <a:off x="7090388" y="1793076"/>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8" name="Oval 29"/>
            <p:cNvSpPr>
              <a:spLocks noChangeArrowheads="1"/>
            </p:cNvSpPr>
            <p:nvPr/>
          </p:nvSpPr>
          <p:spPr bwMode="auto">
            <a:xfrm>
              <a:off x="7421517" y="1793076"/>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9" name="Oval 30"/>
            <p:cNvSpPr>
              <a:spLocks noChangeArrowheads="1"/>
            </p:cNvSpPr>
            <p:nvPr/>
          </p:nvSpPr>
          <p:spPr bwMode="auto">
            <a:xfrm>
              <a:off x="7752648" y="1793076"/>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0" name="Oval 31"/>
            <p:cNvSpPr>
              <a:spLocks noChangeArrowheads="1"/>
            </p:cNvSpPr>
            <p:nvPr/>
          </p:nvSpPr>
          <p:spPr bwMode="auto">
            <a:xfrm>
              <a:off x="8082319" y="1793076"/>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1" name="Oval 32"/>
            <p:cNvSpPr>
              <a:spLocks noChangeArrowheads="1"/>
            </p:cNvSpPr>
            <p:nvPr/>
          </p:nvSpPr>
          <p:spPr bwMode="auto">
            <a:xfrm>
              <a:off x="803295" y="1793076"/>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2" name="Oval 33"/>
            <p:cNvSpPr>
              <a:spLocks noChangeArrowheads="1"/>
            </p:cNvSpPr>
            <p:nvPr/>
          </p:nvSpPr>
          <p:spPr bwMode="auto">
            <a:xfrm>
              <a:off x="1134424" y="1793076"/>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3" name="Oval 34"/>
            <p:cNvSpPr>
              <a:spLocks noChangeArrowheads="1"/>
            </p:cNvSpPr>
            <p:nvPr/>
          </p:nvSpPr>
          <p:spPr bwMode="auto">
            <a:xfrm>
              <a:off x="1465555" y="1793076"/>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4" name="Oval 38"/>
            <p:cNvSpPr>
              <a:spLocks noChangeArrowheads="1"/>
            </p:cNvSpPr>
            <p:nvPr/>
          </p:nvSpPr>
          <p:spPr bwMode="auto">
            <a:xfrm>
              <a:off x="1796684" y="1197917"/>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5" name="Oval 39"/>
            <p:cNvSpPr>
              <a:spLocks noChangeArrowheads="1"/>
            </p:cNvSpPr>
            <p:nvPr/>
          </p:nvSpPr>
          <p:spPr bwMode="auto">
            <a:xfrm>
              <a:off x="2127815" y="1197917"/>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6" name="Oval 40"/>
            <p:cNvSpPr>
              <a:spLocks noChangeArrowheads="1"/>
            </p:cNvSpPr>
            <p:nvPr/>
          </p:nvSpPr>
          <p:spPr bwMode="auto">
            <a:xfrm>
              <a:off x="2458944" y="1197917"/>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7" name="Oval 41"/>
            <p:cNvSpPr>
              <a:spLocks noChangeArrowheads="1"/>
            </p:cNvSpPr>
            <p:nvPr/>
          </p:nvSpPr>
          <p:spPr bwMode="auto">
            <a:xfrm>
              <a:off x="2788615" y="1197917"/>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8" name="Oval 42"/>
            <p:cNvSpPr>
              <a:spLocks noChangeArrowheads="1"/>
            </p:cNvSpPr>
            <p:nvPr/>
          </p:nvSpPr>
          <p:spPr bwMode="auto">
            <a:xfrm>
              <a:off x="3121204" y="1197917"/>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9" name="Oval 43"/>
            <p:cNvSpPr>
              <a:spLocks noChangeArrowheads="1"/>
            </p:cNvSpPr>
            <p:nvPr/>
          </p:nvSpPr>
          <p:spPr bwMode="auto">
            <a:xfrm>
              <a:off x="3452334" y="1197917"/>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40" name="Oval 44"/>
            <p:cNvSpPr>
              <a:spLocks noChangeArrowheads="1"/>
            </p:cNvSpPr>
            <p:nvPr/>
          </p:nvSpPr>
          <p:spPr bwMode="auto">
            <a:xfrm>
              <a:off x="3783464" y="1197917"/>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41" name="Oval 45"/>
            <p:cNvSpPr>
              <a:spLocks noChangeArrowheads="1"/>
            </p:cNvSpPr>
            <p:nvPr/>
          </p:nvSpPr>
          <p:spPr bwMode="auto">
            <a:xfrm>
              <a:off x="4113135" y="1197917"/>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42" name="Oval 46"/>
            <p:cNvSpPr>
              <a:spLocks noChangeArrowheads="1"/>
            </p:cNvSpPr>
            <p:nvPr/>
          </p:nvSpPr>
          <p:spPr bwMode="auto">
            <a:xfrm>
              <a:off x="4444266" y="1197917"/>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43" name="Oval 47"/>
            <p:cNvSpPr>
              <a:spLocks noChangeArrowheads="1"/>
            </p:cNvSpPr>
            <p:nvPr/>
          </p:nvSpPr>
          <p:spPr bwMode="auto">
            <a:xfrm>
              <a:off x="4775395" y="1197917"/>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44" name="Oval 48"/>
            <p:cNvSpPr>
              <a:spLocks noChangeArrowheads="1"/>
            </p:cNvSpPr>
            <p:nvPr/>
          </p:nvSpPr>
          <p:spPr bwMode="auto">
            <a:xfrm>
              <a:off x="5106525" y="1197917"/>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45" name="Oval 49"/>
            <p:cNvSpPr>
              <a:spLocks noChangeArrowheads="1"/>
            </p:cNvSpPr>
            <p:nvPr/>
          </p:nvSpPr>
          <p:spPr bwMode="auto">
            <a:xfrm>
              <a:off x="5436197" y="1197917"/>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46" name="Oval 50"/>
            <p:cNvSpPr>
              <a:spLocks noChangeArrowheads="1"/>
            </p:cNvSpPr>
            <p:nvPr/>
          </p:nvSpPr>
          <p:spPr bwMode="auto">
            <a:xfrm>
              <a:off x="5765868" y="1197917"/>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47" name="Oval 51"/>
            <p:cNvSpPr>
              <a:spLocks noChangeArrowheads="1"/>
            </p:cNvSpPr>
            <p:nvPr/>
          </p:nvSpPr>
          <p:spPr bwMode="auto">
            <a:xfrm>
              <a:off x="6096997" y="1197917"/>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48" name="Oval 52"/>
            <p:cNvSpPr>
              <a:spLocks noChangeArrowheads="1"/>
            </p:cNvSpPr>
            <p:nvPr/>
          </p:nvSpPr>
          <p:spPr bwMode="auto">
            <a:xfrm>
              <a:off x="6428128" y="1197917"/>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49" name="Oval 53"/>
            <p:cNvSpPr>
              <a:spLocks noChangeArrowheads="1"/>
            </p:cNvSpPr>
            <p:nvPr/>
          </p:nvSpPr>
          <p:spPr bwMode="auto">
            <a:xfrm>
              <a:off x="6757799" y="1197917"/>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50" name="Oval 54"/>
            <p:cNvSpPr>
              <a:spLocks noChangeArrowheads="1"/>
            </p:cNvSpPr>
            <p:nvPr/>
          </p:nvSpPr>
          <p:spPr bwMode="auto">
            <a:xfrm>
              <a:off x="7090388" y="1197917"/>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51" name="Oval 55"/>
            <p:cNvSpPr>
              <a:spLocks noChangeArrowheads="1"/>
            </p:cNvSpPr>
            <p:nvPr/>
          </p:nvSpPr>
          <p:spPr bwMode="auto">
            <a:xfrm>
              <a:off x="7421517" y="1197917"/>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52" name="Oval 56"/>
            <p:cNvSpPr>
              <a:spLocks noChangeArrowheads="1"/>
            </p:cNvSpPr>
            <p:nvPr/>
          </p:nvSpPr>
          <p:spPr bwMode="auto">
            <a:xfrm>
              <a:off x="7752648" y="1197917"/>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53" name="Oval 57"/>
            <p:cNvSpPr>
              <a:spLocks noChangeArrowheads="1"/>
            </p:cNvSpPr>
            <p:nvPr/>
          </p:nvSpPr>
          <p:spPr bwMode="auto">
            <a:xfrm>
              <a:off x="8082319" y="1197917"/>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54" name="Oval 58"/>
            <p:cNvSpPr>
              <a:spLocks noChangeArrowheads="1"/>
            </p:cNvSpPr>
            <p:nvPr/>
          </p:nvSpPr>
          <p:spPr bwMode="auto">
            <a:xfrm>
              <a:off x="803295" y="1197917"/>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55" name="Oval 59"/>
            <p:cNvSpPr>
              <a:spLocks noChangeArrowheads="1"/>
            </p:cNvSpPr>
            <p:nvPr/>
          </p:nvSpPr>
          <p:spPr bwMode="auto">
            <a:xfrm>
              <a:off x="1134424" y="1197917"/>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56" name="Oval 60"/>
            <p:cNvSpPr>
              <a:spLocks noChangeArrowheads="1"/>
            </p:cNvSpPr>
            <p:nvPr/>
          </p:nvSpPr>
          <p:spPr bwMode="auto">
            <a:xfrm>
              <a:off x="1465555" y="1197917"/>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57" name="Oval 61"/>
            <p:cNvSpPr>
              <a:spLocks noChangeArrowheads="1"/>
            </p:cNvSpPr>
            <p:nvPr/>
          </p:nvSpPr>
          <p:spPr bwMode="auto">
            <a:xfrm>
              <a:off x="1796684" y="866787"/>
              <a:ext cx="264029" cy="264029"/>
            </a:xfrm>
            <a:prstGeom prst="ellipse">
              <a:avLst/>
            </a:prstGeom>
            <a:solidFill>
              <a:schemeClr val="tx1">
                <a:lumMod val="50000"/>
                <a:lumOff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58" name="Oval 62"/>
            <p:cNvSpPr>
              <a:spLocks noChangeArrowheads="1"/>
            </p:cNvSpPr>
            <p:nvPr/>
          </p:nvSpPr>
          <p:spPr bwMode="auto">
            <a:xfrm>
              <a:off x="2127815" y="866787"/>
              <a:ext cx="264028" cy="264029"/>
            </a:xfrm>
            <a:prstGeom prst="ellipse">
              <a:avLst/>
            </a:prstGeom>
            <a:solidFill>
              <a:schemeClr val="tx1">
                <a:lumMod val="50000"/>
                <a:lumOff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59" name="Oval 63"/>
            <p:cNvSpPr>
              <a:spLocks noChangeArrowheads="1"/>
            </p:cNvSpPr>
            <p:nvPr/>
          </p:nvSpPr>
          <p:spPr bwMode="auto">
            <a:xfrm>
              <a:off x="2458944" y="866787"/>
              <a:ext cx="264029" cy="264029"/>
            </a:xfrm>
            <a:prstGeom prst="ellipse">
              <a:avLst/>
            </a:prstGeom>
            <a:solidFill>
              <a:schemeClr val="tx1">
                <a:lumMod val="50000"/>
                <a:lumOff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60" name="Oval 64"/>
            <p:cNvSpPr>
              <a:spLocks noChangeArrowheads="1"/>
            </p:cNvSpPr>
            <p:nvPr/>
          </p:nvSpPr>
          <p:spPr bwMode="auto">
            <a:xfrm>
              <a:off x="2788615" y="866787"/>
              <a:ext cx="264029" cy="264029"/>
            </a:xfrm>
            <a:prstGeom prst="ellipse">
              <a:avLst/>
            </a:prstGeom>
            <a:solidFill>
              <a:schemeClr val="tx1">
                <a:lumMod val="50000"/>
                <a:lumOff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61" name="Oval 65"/>
            <p:cNvSpPr>
              <a:spLocks noChangeArrowheads="1"/>
            </p:cNvSpPr>
            <p:nvPr/>
          </p:nvSpPr>
          <p:spPr bwMode="auto">
            <a:xfrm>
              <a:off x="3121204" y="866787"/>
              <a:ext cx="264029" cy="264029"/>
            </a:xfrm>
            <a:prstGeom prst="ellipse">
              <a:avLst/>
            </a:prstGeom>
            <a:solidFill>
              <a:schemeClr val="tx1">
                <a:lumMod val="50000"/>
                <a:lumOff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62" name="Oval 66"/>
            <p:cNvSpPr>
              <a:spLocks noChangeArrowheads="1"/>
            </p:cNvSpPr>
            <p:nvPr/>
          </p:nvSpPr>
          <p:spPr bwMode="auto">
            <a:xfrm>
              <a:off x="3452334" y="866787"/>
              <a:ext cx="264028" cy="264029"/>
            </a:xfrm>
            <a:prstGeom prst="ellipse">
              <a:avLst/>
            </a:prstGeom>
            <a:solidFill>
              <a:schemeClr val="tx1">
                <a:lumMod val="50000"/>
                <a:lumOff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63" name="Oval 67"/>
            <p:cNvSpPr>
              <a:spLocks noChangeArrowheads="1"/>
            </p:cNvSpPr>
            <p:nvPr/>
          </p:nvSpPr>
          <p:spPr bwMode="auto">
            <a:xfrm>
              <a:off x="3783464" y="866787"/>
              <a:ext cx="264029" cy="264029"/>
            </a:xfrm>
            <a:prstGeom prst="ellipse">
              <a:avLst/>
            </a:prstGeom>
            <a:solidFill>
              <a:schemeClr val="tx1">
                <a:lumMod val="50000"/>
                <a:lumOff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64" name="Oval 68"/>
            <p:cNvSpPr>
              <a:spLocks noChangeArrowheads="1"/>
            </p:cNvSpPr>
            <p:nvPr/>
          </p:nvSpPr>
          <p:spPr bwMode="auto">
            <a:xfrm>
              <a:off x="4113135" y="866787"/>
              <a:ext cx="264029" cy="264029"/>
            </a:xfrm>
            <a:prstGeom prst="ellipse">
              <a:avLst/>
            </a:prstGeom>
            <a:solidFill>
              <a:schemeClr val="tx1">
                <a:lumMod val="50000"/>
                <a:lumOff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65" name="Oval 69"/>
            <p:cNvSpPr>
              <a:spLocks noChangeArrowheads="1"/>
            </p:cNvSpPr>
            <p:nvPr/>
          </p:nvSpPr>
          <p:spPr bwMode="auto">
            <a:xfrm>
              <a:off x="4444266" y="866787"/>
              <a:ext cx="264028" cy="264029"/>
            </a:xfrm>
            <a:prstGeom prst="ellipse">
              <a:avLst/>
            </a:prstGeom>
            <a:solidFill>
              <a:schemeClr val="tx1">
                <a:lumMod val="50000"/>
                <a:lumOff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66" name="Oval 70"/>
            <p:cNvSpPr>
              <a:spLocks noChangeArrowheads="1"/>
            </p:cNvSpPr>
            <p:nvPr/>
          </p:nvSpPr>
          <p:spPr bwMode="auto">
            <a:xfrm>
              <a:off x="4775395" y="866787"/>
              <a:ext cx="264029" cy="264029"/>
            </a:xfrm>
            <a:prstGeom prst="ellipse">
              <a:avLst/>
            </a:prstGeom>
            <a:solidFill>
              <a:schemeClr val="tx1">
                <a:lumMod val="50000"/>
                <a:lumOff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67" name="Oval 71"/>
            <p:cNvSpPr>
              <a:spLocks noChangeArrowheads="1"/>
            </p:cNvSpPr>
            <p:nvPr/>
          </p:nvSpPr>
          <p:spPr bwMode="auto">
            <a:xfrm>
              <a:off x="5106525" y="866787"/>
              <a:ext cx="264028" cy="264029"/>
            </a:xfrm>
            <a:prstGeom prst="ellipse">
              <a:avLst/>
            </a:prstGeom>
            <a:solidFill>
              <a:schemeClr val="tx1">
                <a:lumMod val="50000"/>
                <a:lumOff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68" name="Oval 72"/>
            <p:cNvSpPr>
              <a:spLocks noChangeArrowheads="1"/>
            </p:cNvSpPr>
            <p:nvPr/>
          </p:nvSpPr>
          <p:spPr bwMode="auto">
            <a:xfrm>
              <a:off x="5436197" y="866787"/>
              <a:ext cx="264028" cy="264029"/>
            </a:xfrm>
            <a:prstGeom prst="ellipse">
              <a:avLst/>
            </a:prstGeom>
            <a:solidFill>
              <a:schemeClr val="tx1">
                <a:lumMod val="50000"/>
                <a:lumOff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69" name="Oval 73"/>
            <p:cNvSpPr>
              <a:spLocks noChangeArrowheads="1"/>
            </p:cNvSpPr>
            <p:nvPr/>
          </p:nvSpPr>
          <p:spPr bwMode="auto">
            <a:xfrm>
              <a:off x="5765868" y="866787"/>
              <a:ext cx="264028" cy="264029"/>
            </a:xfrm>
            <a:prstGeom prst="ellipse">
              <a:avLst/>
            </a:prstGeom>
            <a:solidFill>
              <a:schemeClr val="tx1">
                <a:lumMod val="50000"/>
                <a:lumOff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70" name="Oval 74"/>
            <p:cNvSpPr>
              <a:spLocks noChangeArrowheads="1"/>
            </p:cNvSpPr>
            <p:nvPr/>
          </p:nvSpPr>
          <p:spPr bwMode="auto">
            <a:xfrm>
              <a:off x="6096997" y="866787"/>
              <a:ext cx="264029" cy="264029"/>
            </a:xfrm>
            <a:prstGeom prst="ellipse">
              <a:avLst/>
            </a:prstGeom>
            <a:solidFill>
              <a:schemeClr val="tx1">
                <a:lumMod val="50000"/>
                <a:lumOff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71" name="Oval 75"/>
            <p:cNvSpPr>
              <a:spLocks noChangeArrowheads="1"/>
            </p:cNvSpPr>
            <p:nvPr/>
          </p:nvSpPr>
          <p:spPr bwMode="auto">
            <a:xfrm>
              <a:off x="6428128" y="866787"/>
              <a:ext cx="264028" cy="264029"/>
            </a:xfrm>
            <a:prstGeom prst="ellipse">
              <a:avLst/>
            </a:prstGeom>
            <a:solidFill>
              <a:schemeClr val="tx1">
                <a:lumMod val="50000"/>
                <a:lumOff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72" name="Oval 76"/>
            <p:cNvSpPr>
              <a:spLocks noChangeArrowheads="1"/>
            </p:cNvSpPr>
            <p:nvPr/>
          </p:nvSpPr>
          <p:spPr bwMode="auto">
            <a:xfrm>
              <a:off x="6757799" y="866787"/>
              <a:ext cx="264028" cy="264029"/>
            </a:xfrm>
            <a:prstGeom prst="ellipse">
              <a:avLst/>
            </a:prstGeom>
            <a:solidFill>
              <a:schemeClr val="tx1">
                <a:lumMod val="50000"/>
                <a:lumOff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73" name="Oval 77"/>
            <p:cNvSpPr>
              <a:spLocks noChangeArrowheads="1"/>
            </p:cNvSpPr>
            <p:nvPr/>
          </p:nvSpPr>
          <p:spPr bwMode="auto">
            <a:xfrm>
              <a:off x="7090388" y="866787"/>
              <a:ext cx="264028" cy="264029"/>
            </a:xfrm>
            <a:prstGeom prst="ellipse">
              <a:avLst/>
            </a:prstGeom>
            <a:solidFill>
              <a:schemeClr val="tx1">
                <a:lumMod val="50000"/>
                <a:lumOff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74" name="Oval 78"/>
            <p:cNvSpPr>
              <a:spLocks noChangeArrowheads="1"/>
            </p:cNvSpPr>
            <p:nvPr/>
          </p:nvSpPr>
          <p:spPr bwMode="auto">
            <a:xfrm>
              <a:off x="7421517" y="866787"/>
              <a:ext cx="264029" cy="264029"/>
            </a:xfrm>
            <a:prstGeom prst="ellipse">
              <a:avLst/>
            </a:prstGeom>
            <a:solidFill>
              <a:schemeClr val="tx1">
                <a:lumMod val="50000"/>
                <a:lumOff val="50000"/>
              </a:schemeClr>
            </a:solidFill>
            <a:ln w="381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75" name="Oval 79"/>
            <p:cNvSpPr>
              <a:spLocks noChangeArrowheads="1"/>
            </p:cNvSpPr>
            <p:nvPr/>
          </p:nvSpPr>
          <p:spPr bwMode="auto">
            <a:xfrm>
              <a:off x="7752648" y="866787"/>
              <a:ext cx="264028" cy="264029"/>
            </a:xfrm>
            <a:prstGeom prst="ellipse">
              <a:avLst/>
            </a:prstGeom>
            <a:solidFill>
              <a:schemeClr val="tx1">
                <a:lumMod val="50000"/>
                <a:lumOff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76" name="Oval 80"/>
            <p:cNvSpPr>
              <a:spLocks noChangeArrowheads="1"/>
            </p:cNvSpPr>
            <p:nvPr/>
          </p:nvSpPr>
          <p:spPr bwMode="auto">
            <a:xfrm>
              <a:off x="8082319" y="866787"/>
              <a:ext cx="264028" cy="264029"/>
            </a:xfrm>
            <a:prstGeom prst="ellipse">
              <a:avLst/>
            </a:prstGeom>
            <a:solidFill>
              <a:schemeClr val="tx1">
                <a:lumMod val="50000"/>
                <a:lumOff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77" name="Oval 81"/>
            <p:cNvSpPr>
              <a:spLocks noChangeArrowheads="1"/>
            </p:cNvSpPr>
            <p:nvPr/>
          </p:nvSpPr>
          <p:spPr bwMode="auto">
            <a:xfrm>
              <a:off x="803295" y="866787"/>
              <a:ext cx="264028" cy="264029"/>
            </a:xfrm>
            <a:prstGeom prst="ellipse">
              <a:avLst/>
            </a:prstGeom>
            <a:solidFill>
              <a:schemeClr val="tx1">
                <a:lumMod val="50000"/>
                <a:lumOff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78" name="Oval 82"/>
            <p:cNvSpPr>
              <a:spLocks noChangeArrowheads="1"/>
            </p:cNvSpPr>
            <p:nvPr/>
          </p:nvSpPr>
          <p:spPr bwMode="auto">
            <a:xfrm>
              <a:off x="1134424" y="866787"/>
              <a:ext cx="264029" cy="264029"/>
            </a:xfrm>
            <a:prstGeom prst="ellipse">
              <a:avLst/>
            </a:prstGeom>
            <a:solidFill>
              <a:schemeClr val="tx1">
                <a:lumMod val="50000"/>
                <a:lumOff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79" name="Oval 83"/>
            <p:cNvSpPr>
              <a:spLocks noChangeArrowheads="1"/>
            </p:cNvSpPr>
            <p:nvPr/>
          </p:nvSpPr>
          <p:spPr bwMode="auto">
            <a:xfrm>
              <a:off x="1465555" y="866787"/>
              <a:ext cx="264028" cy="264029"/>
            </a:xfrm>
            <a:prstGeom prst="ellipse">
              <a:avLst/>
            </a:prstGeom>
            <a:solidFill>
              <a:schemeClr val="tx1">
                <a:lumMod val="50000"/>
                <a:lumOff val="50000"/>
              </a:schemeClr>
            </a:solidFill>
            <a:ln w="1270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80" name="Oval 84"/>
            <p:cNvSpPr>
              <a:spLocks noChangeArrowheads="1"/>
            </p:cNvSpPr>
            <p:nvPr/>
          </p:nvSpPr>
          <p:spPr bwMode="auto">
            <a:xfrm>
              <a:off x="1796684" y="2124206"/>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81" name="Oval 85"/>
            <p:cNvSpPr>
              <a:spLocks noChangeArrowheads="1"/>
            </p:cNvSpPr>
            <p:nvPr/>
          </p:nvSpPr>
          <p:spPr bwMode="auto">
            <a:xfrm>
              <a:off x="2127815" y="2124206"/>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82" name="Oval 86"/>
            <p:cNvSpPr>
              <a:spLocks noChangeArrowheads="1"/>
            </p:cNvSpPr>
            <p:nvPr/>
          </p:nvSpPr>
          <p:spPr bwMode="auto">
            <a:xfrm>
              <a:off x="2458944" y="2124206"/>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83" name="Oval 87"/>
            <p:cNvSpPr>
              <a:spLocks noChangeArrowheads="1"/>
            </p:cNvSpPr>
            <p:nvPr/>
          </p:nvSpPr>
          <p:spPr bwMode="auto">
            <a:xfrm>
              <a:off x="2788615" y="2124206"/>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84" name="Oval 88"/>
            <p:cNvSpPr>
              <a:spLocks noChangeArrowheads="1"/>
            </p:cNvSpPr>
            <p:nvPr/>
          </p:nvSpPr>
          <p:spPr bwMode="auto">
            <a:xfrm>
              <a:off x="3121204" y="2124206"/>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85" name="Oval 89"/>
            <p:cNvSpPr>
              <a:spLocks noChangeArrowheads="1"/>
            </p:cNvSpPr>
            <p:nvPr/>
          </p:nvSpPr>
          <p:spPr bwMode="auto">
            <a:xfrm>
              <a:off x="3452334" y="2124206"/>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86" name="Oval 90"/>
            <p:cNvSpPr>
              <a:spLocks noChangeArrowheads="1"/>
            </p:cNvSpPr>
            <p:nvPr/>
          </p:nvSpPr>
          <p:spPr bwMode="auto">
            <a:xfrm>
              <a:off x="3783464" y="2124206"/>
              <a:ext cx="264029" cy="264029"/>
            </a:xfrm>
            <a:prstGeom prst="ellipse">
              <a:avLst/>
            </a:prstGeom>
            <a:noFill/>
            <a:ln w="571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87" name="Oval 91"/>
            <p:cNvSpPr>
              <a:spLocks noChangeArrowheads="1"/>
            </p:cNvSpPr>
            <p:nvPr/>
          </p:nvSpPr>
          <p:spPr bwMode="auto">
            <a:xfrm>
              <a:off x="4113135" y="2124206"/>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88" name="Oval 92"/>
            <p:cNvSpPr>
              <a:spLocks noChangeArrowheads="1"/>
            </p:cNvSpPr>
            <p:nvPr/>
          </p:nvSpPr>
          <p:spPr bwMode="auto">
            <a:xfrm>
              <a:off x="4444266" y="2124206"/>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89" name="Oval 93"/>
            <p:cNvSpPr>
              <a:spLocks noChangeArrowheads="1"/>
            </p:cNvSpPr>
            <p:nvPr/>
          </p:nvSpPr>
          <p:spPr bwMode="auto">
            <a:xfrm>
              <a:off x="4775395" y="2124206"/>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90" name="Oval 94"/>
            <p:cNvSpPr>
              <a:spLocks noChangeArrowheads="1"/>
            </p:cNvSpPr>
            <p:nvPr/>
          </p:nvSpPr>
          <p:spPr bwMode="auto">
            <a:xfrm>
              <a:off x="5106525" y="2124206"/>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91" name="Oval 95"/>
            <p:cNvSpPr>
              <a:spLocks noChangeArrowheads="1"/>
            </p:cNvSpPr>
            <p:nvPr/>
          </p:nvSpPr>
          <p:spPr bwMode="auto">
            <a:xfrm>
              <a:off x="5436197" y="2124206"/>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92" name="Oval 96"/>
            <p:cNvSpPr>
              <a:spLocks noChangeArrowheads="1"/>
            </p:cNvSpPr>
            <p:nvPr/>
          </p:nvSpPr>
          <p:spPr bwMode="auto">
            <a:xfrm>
              <a:off x="5765868" y="2124206"/>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93" name="Oval 97"/>
            <p:cNvSpPr>
              <a:spLocks noChangeArrowheads="1"/>
            </p:cNvSpPr>
            <p:nvPr/>
          </p:nvSpPr>
          <p:spPr bwMode="auto">
            <a:xfrm>
              <a:off x="6096997" y="2124206"/>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94" name="Oval 98"/>
            <p:cNvSpPr>
              <a:spLocks noChangeArrowheads="1"/>
            </p:cNvSpPr>
            <p:nvPr/>
          </p:nvSpPr>
          <p:spPr bwMode="auto">
            <a:xfrm>
              <a:off x="6428128" y="2124206"/>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95" name="Oval 99"/>
            <p:cNvSpPr>
              <a:spLocks noChangeArrowheads="1"/>
            </p:cNvSpPr>
            <p:nvPr/>
          </p:nvSpPr>
          <p:spPr bwMode="auto">
            <a:xfrm>
              <a:off x="6757799" y="2124206"/>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96" name="Oval 100"/>
            <p:cNvSpPr>
              <a:spLocks noChangeArrowheads="1"/>
            </p:cNvSpPr>
            <p:nvPr/>
          </p:nvSpPr>
          <p:spPr bwMode="auto">
            <a:xfrm>
              <a:off x="7090388" y="2124206"/>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97" name="Oval 101"/>
            <p:cNvSpPr>
              <a:spLocks noChangeArrowheads="1"/>
            </p:cNvSpPr>
            <p:nvPr/>
          </p:nvSpPr>
          <p:spPr bwMode="auto">
            <a:xfrm>
              <a:off x="7421517" y="2124206"/>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98" name="Oval 102"/>
            <p:cNvSpPr>
              <a:spLocks noChangeArrowheads="1"/>
            </p:cNvSpPr>
            <p:nvPr/>
          </p:nvSpPr>
          <p:spPr bwMode="auto">
            <a:xfrm>
              <a:off x="7752648" y="2124206"/>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99" name="Oval 103"/>
            <p:cNvSpPr>
              <a:spLocks noChangeArrowheads="1"/>
            </p:cNvSpPr>
            <p:nvPr/>
          </p:nvSpPr>
          <p:spPr bwMode="auto">
            <a:xfrm>
              <a:off x="8082319" y="2124206"/>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00" name="Oval 104"/>
            <p:cNvSpPr>
              <a:spLocks noChangeArrowheads="1"/>
            </p:cNvSpPr>
            <p:nvPr/>
          </p:nvSpPr>
          <p:spPr bwMode="auto">
            <a:xfrm>
              <a:off x="803295" y="2124206"/>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01" name="Oval 105"/>
            <p:cNvSpPr>
              <a:spLocks noChangeArrowheads="1"/>
            </p:cNvSpPr>
            <p:nvPr/>
          </p:nvSpPr>
          <p:spPr bwMode="auto">
            <a:xfrm>
              <a:off x="1134424" y="2124206"/>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02" name="Oval 106"/>
            <p:cNvSpPr>
              <a:spLocks noChangeArrowheads="1"/>
            </p:cNvSpPr>
            <p:nvPr/>
          </p:nvSpPr>
          <p:spPr bwMode="auto">
            <a:xfrm>
              <a:off x="1465555" y="2124206"/>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03" name="Oval 107"/>
            <p:cNvSpPr>
              <a:spLocks noChangeArrowheads="1"/>
            </p:cNvSpPr>
            <p:nvPr/>
          </p:nvSpPr>
          <p:spPr bwMode="auto">
            <a:xfrm>
              <a:off x="1796684" y="2455336"/>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04" name="Oval 108"/>
            <p:cNvSpPr>
              <a:spLocks noChangeArrowheads="1"/>
            </p:cNvSpPr>
            <p:nvPr/>
          </p:nvSpPr>
          <p:spPr bwMode="auto">
            <a:xfrm>
              <a:off x="2127815" y="2455336"/>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05" name="Oval 109"/>
            <p:cNvSpPr>
              <a:spLocks noChangeArrowheads="1"/>
            </p:cNvSpPr>
            <p:nvPr/>
          </p:nvSpPr>
          <p:spPr bwMode="auto">
            <a:xfrm>
              <a:off x="2458944" y="2455336"/>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06" name="Oval 110"/>
            <p:cNvSpPr>
              <a:spLocks noChangeArrowheads="1"/>
            </p:cNvSpPr>
            <p:nvPr/>
          </p:nvSpPr>
          <p:spPr bwMode="auto">
            <a:xfrm>
              <a:off x="2788615" y="2455336"/>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07" name="Oval 111"/>
            <p:cNvSpPr>
              <a:spLocks noChangeArrowheads="1"/>
            </p:cNvSpPr>
            <p:nvPr/>
          </p:nvSpPr>
          <p:spPr bwMode="auto">
            <a:xfrm>
              <a:off x="3121204" y="2455336"/>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08" name="Oval 112"/>
            <p:cNvSpPr>
              <a:spLocks noChangeArrowheads="1"/>
            </p:cNvSpPr>
            <p:nvPr/>
          </p:nvSpPr>
          <p:spPr bwMode="auto">
            <a:xfrm>
              <a:off x="3452334" y="2455336"/>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09" name="Oval 113"/>
            <p:cNvSpPr>
              <a:spLocks noChangeArrowheads="1"/>
            </p:cNvSpPr>
            <p:nvPr/>
          </p:nvSpPr>
          <p:spPr bwMode="auto">
            <a:xfrm>
              <a:off x="3783464" y="2455336"/>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10" name="Oval 114"/>
            <p:cNvSpPr>
              <a:spLocks noChangeArrowheads="1"/>
            </p:cNvSpPr>
            <p:nvPr/>
          </p:nvSpPr>
          <p:spPr bwMode="auto">
            <a:xfrm>
              <a:off x="4113135" y="2455336"/>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11" name="Oval 115"/>
            <p:cNvSpPr>
              <a:spLocks noChangeArrowheads="1"/>
            </p:cNvSpPr>
            <p:nvPr/>
          </p:nvSpPr>
          <p:spPr bwMode="auto">
            <a:xfrm>
              <a:off x="4444266" y="2455336"/>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12" name="Oval 116"/>
            <p:cNvSpPr>
              <a:spLocks noChangeArrowheads="1"/>
            </p:cNvSpPr>
            <p:nvPr/>
          </p:nvSpPr>
          <p:spPr bwMode="auto">
            <a:xfrm>
              <a:off x="4775395" y="2455336"/>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13" name="Oval 117"/>
            <p:cNvSpPr>
              <a:spLocks noChangeArrowheads="1"/>
            </p:cNvSpPr>
            <p:nvPr/>
          </p:nvSpPr>
          <p:spPr bwMode="auto">
            <a:xfrm>
              <a:off x="5106525" y="2455336"/>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14" name="Oval 118"/>
            <p:cNvSpPr>
              <a:spLocks noChangeArrowheads="1"/>
            </p:cNvSpPr>
            <p:nvPr/>
          </p:nvSpPr>
          <p:spPr bwMode="auto">
            <a:xfrm>
              <a:off x="5436197" y="2455336"/>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15" name="Oval 119"/>
            <p:cNvSpPr>
              <a:spLocks noChangeArrowheads="1"/>
            </p:cNvSpPr>
            <p:nvPr/>
          </p:nvSpPr>
          <p:spPr bwMode="auto">
            <a:xfrm>
              <a:off x="5765868" y="2455336"/>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16" name="Oval 120"/>
            <p:cNvSpPr>
              <a:spLocks noChangeArrowheads="1"/>
            </p:cNvSpPr>
            <p:nvPr/>
          </p:nvSpPr>
          <p:spPr bwMode="auto">
            <a:xfrm>
              <a:off x="6096997" y="2455336"/>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17" name="Oval 121"/>
            <p:cNvSpPr>
              <a:spLocks noChangeArrowheads="1"/>
            </p:cNvSpPr>
            <p:nvPr/>
          </p:nvSpPr>
          <p:spPr bwMode="auto">
            <a:xfrm>
              <a:off x="6428128" y="2455336"/>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18" name="Oval 122"/>
            <p:cNvSpPr>
              <a:spLocks noChangeArrowheads="1"/>
            </p:cNvSpPr>
            <p:nvPr/>
          </p:nvSpPr>
          <p:spPr bwMode="auto">
            <a:xfrm>
              <a:off x="6757799" y="2455336"/>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19" name="Oval 123"/>
            <p:cNvSpPr>
              <a:spLocks noChangeArrowheads="1"/>
            </p:cNvSpPr>
            <p:nvPr/>
          </p:nvSpPr>
          <p:spPr bwMode="auto">
            <a:xfrm>
              <a:off x="7090388" y="2455336"/>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20" name="Oval 124"/>
            <p:cNvSpPr>
              <a:spLocks noChangeArrowheads="1"/>
            </p:cNvSpPr>
            <p:nvPr/>
          </p:nvSpPr>
          <p:spPr bwMode="auto">
            <a:xfrm>
              <a:off x="7421517" y="2455336"/>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21" name="Oval 125"/>
            <p:cNvSpPr>
              <a:spLocks noChangeArrowheads="1"/>
            </p:cNvSpPr>
            <p:nvPr/>
          </p:nvSpPr>
          <p:spPr bwMode="auto">
            <a:xfrm>
              <a:off x="7752648" y="2455336"/>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22" name="Oval 126"/>
            <p:cNvSpPr>
              <a:spLocks noChangeArrowheads="1"/>
            </p:cNvSpPr>
            <p:nvPr/>
          </p:nvSpPr>
          <p:spPr bwMode="auto">
            <a:xfrm>
              <a:off x="8082319" y="2455336"/>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23" name="Oval 127"/>
            <p:cNvSpPr>
              <a:spLocks noChangeArrowheads="1"/>
            </p:cNvSpPr>
            <p:nvPr/>
          </p:nvSpPr>
          <p:spPr bwMode="auto">
            <a:xfrm>
              <a:off x="803295" y="2455336"/>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24" name="Oval 128"/>
            <p:cNvSpPr>
              <a:spLocks noChangeArrowheads="1"/>
            </p:cNvSpPr>
            <p:nvPr/>
          </p:nvSpPr>
          <p:spPr bwMode="auto">
            <a:xfrm>
              <a:off x="1134424" y="2455336"/>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25" name="Oval 129"/>
            <p:cNvSpPr>
              <a:spLocks noChangeArrowheads="1"/>
            </p:cNvSpPr>
            <p:nvPr/>
          </p:nvSpPr>
          <p:spPr bwMode="auto">
            <a:xfrm>
              <a:off x="1465555" y="2455336"/>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26" name="Oval 130"/>
            <p:cNvSpPr>
              <a:spLocks noChangeArrowheads="1"/>
            </p:cNvSpPr>
            <p:nvPr/>
          </p:nvSpPr>
          <p:spPr bwMode="auto">
            <a:xfrm>
              <a:off x="1796684" y="2786466"/>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27" name="Oval 131"/>
            <p:cNvSpPr>
              <a:spLocks noChangeArrowheads="1"/>
            </p:cNvSpPr>
            <p:nvPr/>
          </p:nvSpPr>
          <p:spPr bwMode="auto">
            <a:xfrm>
              <a:off x="2127815" y="2786466"/>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28" name="Oval 132"/>
            <p:cNvSpPr>
              <a:spLocks noChangeArrowheads="1"/>
            </p:cNvSpPr>
            <p:nvPr/>
          </p:nvSpPr>
          <p:spPr bwMode="auto">
            <a:xfrm>
              <a:off x="2458944" y="2786466"/>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29" name="Oval 133"/>
            <p:cNvSpPr>
              <a:spLocks noChangeArrowheads="1"/>
            </p:cNvSpPr>
            <p:nvPr/>
          </p:nvSpPr>
          <p:spPr bwMode="auto">
            <a:xfrm>
              <a:off x="2788615" y="2786466"/>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30" name="Oval 134"/>
            <p:cNvSpPr>
              <a:spLocks noChangeArrowheads="1"/>
            </p:cNvSpPr>
            <p:nvPr/>
          </p:nvSpPr>
          <p:spPr bwMode="auto">
            <a:xfrm>
              <a:off x="3121204" y="2786466"/>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31" name="Oval 135"/>
            <p:cNvSpPr>
              <a:spLocks noChangeArrowheads="1"/>
            </p:cNvSpPr>
            <p:nvPr/>
          </p:nvSpPr>
          <p:spPr bwMode="auto">
            <a:xfrm>
              <a:off x="3452334" y="2786466"/>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32" name="Oval 136"/>
            <p:cNvSpPr>
              <a:spLocks noChangeArrowheads="1"/>
            </p:cNvSpPr>
            <p:nvPr/>
          </p:nvSpPr>
          <p:spPr bwMode="auto">
            <a:xfrm>
              <a:off x="3783464" y="2786466"/>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33" name="Oval 137"/>
            <p:cNvSpPr>
              <a:spLocks noChangeArrowheads="1"/>
            </p:cNvSpPr>
            <p:nvPr/>
          </p:nvSpPr>
          <p:spPr bwMode="auto">
            <a:xfrm>
              <a:off x="4113135" y="2786466"/>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34" name="Oval 138"/>
            <p:cNvSpPr>
              <a:spLocks noChangeArrowheads="1"/>
            </p:cNvSpPr>
            <p:nvPr/>
          </p:nvSpPr>
          <p:spPr bwMode="auto">
            <a:xfrm>
              <a:off x="4444266" y="2786466"/>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35" name="Oval 139"/>
            <p:cNvSpPr>
              <a:spLocks noChangeArrowheads="1"/>
            </p:cNvSpPr>
            <p:nvPr/>
          </p:nvSpPr>
          <p:spPr bwMode="auto">
            <a:xfrm>
              <a:off x="4775395" y="2786466"/>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36" name="Oval 140"/>
            <p:cNvSpPr>
              <a:spLocks noChangeArrowheads="1"/>
            </p:cNvSpPr>
            <p:nvPr/>
          </p:nvSpPr>
          <p:spPr bwMode="auto">
            <a:xfrm>
              <a:off x="5106525" y="2786466"/>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37" name="Oval 141"/>
            <p:cNvSpPr>
              <a:spLocks noChangeArrowheads="1"/>
            </p:cNvSpPr>
            <p:nvPr/>
          </p:nvSpPr>
          <p:spPr bwMode="auto">
            <a:xfrm>
              <a:off x="5436197" y="2786466"/>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38" name="Oval 142"/>
            <p:cNvSpPr>
              <a:spLocks noChangeArrowheads="1"/>
            </p:cNvSpPr>
            <p:nvPr/>
          </p:nvSpPr>
          <p:spPr bwMode="auto">
            <a:xfrm>
              <a:off x="5765868" y="2786466"/>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39" name="Oval 143"/>
            <p:cNvSpPr>
              <a:spLocks noChangeArrowheads="1"/>
            </p:cNvSpPr>
            <p:nvPr/>
          </p:nvSpPr>
          <p:spPr bwMode="auto">
            <a:xfrm>
              <a:off x="6096997" y="2786466"/>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40" name="Oval 144"/>
            <p:cNvSpPr>
              <a:spLocks noChangeArrowheads="1"/>
            </p:cNvSpPr>
            <p:nvPr/>
          </p:nvSpPr>
          <p:spPr bwMode="auto">
            <a:xfrm>
              <a:off x="6428128" y="2786466"/>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41" name="Oval 145"/>
            <p:cNvSpPr>
              <a:spLocks noChangeArrowheads="1"/>
            </p:cNvSpPr>
            <p:nvPr/>
          </p:nvSpPr>
          <p:spPr bwMode="auto">
            <a:xfrm>
              <a:off x="6757799" y="2786466"/>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42" name="Oval 146"/>
            <p:cNvSpPr>
              <a:spLocks noChangeArrowheads="1"/>
            </p:cNvSpPr>
            <p:nvPr/>
          </p:nvSpPr>
          <p:spPr bwMode="auto">
            <a:xfrm>
              <a:off x="7090388" y="2786466"/>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43" name="Oval 147"/>
            <p:cNvSpPr>
              <a:spLocks noChangeArrowheads="1"/>
            </p:cNvSpPr>
            <p:nvPr/>
          </p:nvSpPr>
          <p:spPr bwMode="auto">
            <a:xfrm>
              <a:off x="7421517" y="2786466"/>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44" name="Oval 148"/>
            <p:cNvSpPr>
              <a:spLocks noChangeArrowheads="1"/>
            </p:cNvSpPr>
            <p:nvPr/>
          </p:nvSpPr>
          <p:spPr bwMode="auto">
            <a:xfrm>
              <a:off x="7752648" y="2786466"/>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45" name="Oval 149"/>
            <p:cNvSpPr>
              <a:spLocks noChangeArrowheads="1"/>
            </p:cNvSpPr>
            <p:nvPr/>
          </p:nvSpPr>
          <p:spPr bwMode="auto">
            <a:xfrm>
              <a:off x="8082319" y="2786466"/>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46" name="Oval 150"/>
            <p:cNvSpPr>
              <a:spLocks noChangeArrowheads="1"/>
            </p:cNvSpPr>
            <p:nvPr/>
          </p:nvSpPr>
          <p:spPr bwMode="auto">
            <a:xfrm>
              <a:off x="803295" y="2786466"/>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47" name="Oval 151"/>
            <p:cNvSpPr>
              <a:spLocks noChangeArrowheads="1"/>
            </p:cNvSpPr>
            <p:nvPr/>
          </p:nvSpPr>
          <p:spPr bwMode="auto">
            <a:xfrm>
              <a:off x="1134424" y="2786466"/>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48" name="Oval 152"/>
            <p:cNvSpPr>
              <a:spLocks noChangeArrowheads="1"/>
            </p:cNvSpPr>
            <p:nvPr/>
          </p:nvSpPr>
          <p:spPr bwMode="auto">
            <a:xfrm>
              <a:off x="1465555" y="2786466"/>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49" name="Oval 153"/>
            <p:cNvSpPr>
              <a:spLocks noChangeArrowheads="1"/>
            </p:cNvSpPr>
            <p:nvPr/>
          </p:nvSpPr>
          <p:spPr bwMode="auto">
            <a:xfrm>
              <a:off x="1796684" y="316774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50" name="Oval 154"/>
            <p:cNvSpPr>
              <a:spLocks noChangeArrowheads="1"/>
            </p:cNvSpPr>
            <p:nvPr/>
          </p:nvSpPr>
          <p:spPr bwMode="auto">
            <a:xfrm>
              <a:off x="2127815" y="316774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51" name="Oval 155"/>
            <p:cNvSpPr>
              <a:spLocks noChangeArrowheads="1"/>
            </p:cNvSpPr>
            <p:nvPr/>
          </p:nvSpPr>
          <p:spPr bwMode="auto">
            <a:xfrm>
              <a:off x="2458944" y="316774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52" name="Oval 156"/>
            <p:cNvSpPr>
              <a:spLocks noChangeArrowheads="1"/>
            </p:cNvSpPr>
            <p:nvPr/>
          </p:nvSpPr>
          <p:spPr bwMode="auto">
            <a:xfrm>
              <a:off x="2788615" y="316774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53" name="Oval 157"/>
            <p:cNvSpPr>
              <a:spLocks noChangeArrowheads="1"/>
            </p:cNvSpPr>
            <p:nvPr/>
          </p:nvSpPr>
          <p:spPr bwMode="auto">
            <a:xfrm>
              <a:off x="3121204" y="316774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54" name="Oval 158"/>
            <p:cNvSpPr>
              <a:spLocks noChangeArrowheads="1"/>
            </p:cNvSpPr>
            <p:nvPr/>
          </p:nvSpPr>
          <p:spPr bwMode="auto">
            <a:xfrm>
              <a:off x="3452334" y="316774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55" name="Oval 159"/>
            <p:cNvSpPr>
              <a:spLocks noChangeArrowheads="1"/>
            </p:cNvSpPr>
            <p:nvPr/>
          </p:nvSpPr>
          <p:spPr bwMode="auto">
            <a:xfrm>
              <a:off x="3783464" y="316774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56" name="Oval 160"/>
            <p:cNvSpPr>
              <a:spLocks noChangeArrowheads="1"/>
            </p:cNvSpPr>
            <p:nvPr/>
          </p:nvSpPr>
          <p:spPr bwMode="auto">
            <a:xfrm>
              <a:off x="4113135" y="316774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57" name="Oval 161"/>
            <p:cNvSpPr>
              <a:spLocks noChangeArrowheads="1"/>
            </p:cNvSpPr>
            <p:nvPr/>
          </p:nvSpPr>
          <p:spPr bwMode="auto">
            <a:xfrm>
              <a:off x="4444266" y="316774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58" name="Oval 162"/>
            <p:cNvSpPr>
              <a:spLocks noChangeArrowheads="1"/>
            </p:cNvSpPr>
            <p:nvPr/>
          </p:nvSpPr>
          <p:spPr bwMode="auto">
            <a:xfrm>
              <a:off x="4775395" y="316774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59" name="Oval 163"/>
            <p:cNvSpPr>
              <a:spLocks noChangeArrowheads="1"/>
            </p:cNvSpPr>
            <p:nvPr/>
          </p:nvSpPr>
          <p:spPr bwMode="auto">
            <a:xfrm>
              <a:off x="5106525" y="316774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60" name="Oval 164"/>
            <p:cNvSpPr>
              <a:spLocks noChangeArrowheads="1"/>
            </p:cNvSpPr>
            <p:nvPr/>
          </p:nvSpPr>
          <p:spPr bwMode="auto">
            <a:xfrm>
              <a:off x="5436197" y="316774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61" name="Oval 165"/>
            <p:cNvSpPr>
              <a:spLocks noChangeArrowheads="1"/>
            </p:cNvSpPr>
            <p:nvPr/>
          </p:nvSpPr>
          <p:spPr bwMode="auto">
            <a:xfrm>
              <a:off x="5765868" y="316774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62" name="Oval 166"/>
            <p:cNvSpPr>
              <a:spLocks noChangeArrowheads="1"/>
            </p:cNvSpPr>
            <p:nvPr/>
          </p:nvSpPr>
          <p:spPr bwMode="auto">
            <a:xfrm>
              <a:off x="6096997" y="316774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63" name="Oval 167"/>
            <p:cNvSpPr>
              <a:spLocks noChangeArrowheads="1"/>
            </p:cNvSpPr>
            <p:nvPr/>
          </p:nvSpPr>
          <p:spPr bwMode="auto">
            <a:xfrm>
              <a:off x="6428128" y="316774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64" name="Oval 168"/>
            <p:cNvSpPr>
              <a:spLocks noChangeArrowheads="1"/>
            </p:cNvSpPr>
            <p:nvPr/>
          </p:nvSpPr>
          <p:spPr bwMode="auto">
            <a:xfrm>
              <a:off x="6757799" y="316774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65" name="Oval 169"/>
            <p:cNvSpPr>
              <a:spLocks noChangeArrowheads="1"/>
            </p:cNvSpPr>
            <p:nvPr/>
          </p:nvSpPr>
          <p:spPr bwMode="auto">
            <a:xfrm>
              <a:off x="7090388" y="316774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66" name="Oval 170"/>
            <p:cNvSpPr>
              <a:spLocks noChangeArrowheads="1"/>
            </p:cNvSpPr>
            <p:nvPr/>
          </p:nvSpPr>
          <p:spPr bwMode="auto">
            <a:xfrm>
              <a:off x="7421517" y="316774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67" name="Oval 171"/>
            <p:cNvSpPr>
              <a:spLocks noChangeArrowheads="1"/>
            </p:cNvSpPr>
            <p:nvPr/>
          </p:nvSpPr>
          <p:spPr bwMode="auto">
            <a:xfrm>
              <a:off x="7752648" y="316774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68" name="Oval 172"/>
            <p:cNvSpPr>
              <a:spLocks noChangeArrowheads="1"/>
            </p:cNvSpPr>
            <p:nvPr/>
          </p:nvSpPr>
          <p:spPr bwMode="auto">
            <a:xfrm>
              <a:off x="8082319" y="316774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69" name="Oval 173"/>
            <p:cNvSpPr>
              <a:spLocks noChangeArrowheads="1"/>
            </p:cNvSpPr>
            <p:nvPr/>
          </p:nvSpPr>
          <p:spPr bwMode="auto">
            <a:xfrm>
              <a:off x="803295" y="316774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70" name="Oval 174"/>
            <p:cNvSpPr>
              <a:spLocks noChangeArrowheads="1"/>
            </p:cNvSpPr>
            <p:nvPr/>
          </p:nvSpPr>
          <p:spPr bwMode="auto">
            <a:xfrm>
              <a:off x="1134424" y="316774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71" name="Oval 175"/>
            <p:cNvSpPr>
              <a:spLocks noChangeArrowheads="1"/>
            </p:cNvSpPr>
            <p:nvPr/>
          </p:nvSpPr>
          <p:spPr bwMode="auto">
            <a:xfrm>
              <a:off x="1465555" y="316774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72" name="Oval 176"/>
            <p:cNvSpPr>
              <a:spLocks noChangeArrowheads="1"/>
            </p:cNvSpPr>
            <p:nvPr/>
          </p:nvSpPr>
          <p:spPr bwMode="auto">
            <a:xfrm>
              <a:off x="1796684" y="3514369"/>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73" name="Oval 177"/>
            <p:cNvSpPr>
              <a:spLocks noChangeArrowheads="1"/>
            </p:cNvSpPr>
            <p:nvPr/>
          </p:nvSpPr>
          <p:spPr bwMode="auto">
            <a:xfrm>
              <a:off x="2127815" y="351436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74" name="Oval 178"/>
            <p:cNvSpPr>
              <a:spLocks noChangeArrowheads="1"/>
            </p:cNvSpPr>
            <p:nvPr/>
          </p:nvSpPr>
          <p:spPr bwMode="auto">
            <a:xfrm>
              <a:off x="2458944" y="3514369"/>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75" name="Oval 179"/>
            <p:cNvSpPr>
              <a:spLocks noChangeArrowheads="1"/>
            </p:cNvSpPr>
            <p:nvPr/>
          </p:nvSpPr>
          <p:spPr bwMode="auto">
            <a:xfrm>
              <a:off x="2788615" y="3514369"/>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76" name="Oval 180"/>
            <p:cNvSpPr>
              <a:spLocks noChangeArrowheads="1"/>
            </p:cNvSpPr>
            <p:nvPr/>
          </p:nvSpPr>
          <p:spPr bwMode="auto">
            <a:xfrm>
              <a:off x="3121204" y="3514369"/>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77" name="Oval 181"/>
            <p:cNvSpPr>
              <a:spLocks noChangeArrowheads="1"/>
            </p:cNvSpPr>
            <p:nvPr/>
          </p:nvSpPr>
          <p:spPr bwMode="auto">
            <a:xfrm>
              <a:off x="3452334" y="351436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78" name="Oval 182"/>
            <p:cNvSpPr>
              <a:spLocks noChangeArrowheads="1"/>
            </p:cNvSpPr>
            <p:nvPr/>
          </p:nvSpPr>
          <p:spPr bwMode="auto">
            <a:xfrm>
              <a:off x="3783464" y="3514369"/>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79" name="Oval 183"/>
            <p:cNvSpPr>
              <a:spLocks noChangeArrowheads="1"/>
            </p:cNvSpPr>
            <p:nvPr/>
          </p:nvSpPr>
          <p:spPr bwMode="auto">
            <a:xfrm>
              <a:off x="4113135" y="3514369"/>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80" name="Oval 184"/>
            <p:cNvSpPr>
              <a:spLocks noChangeArrowheads="1"/>
            </p:cNvSpPr>
            <p:nvPr/>
          </p:nvSpPr>
          <p:spPr bwMode="auto">
            <a:xfrm>
              <a:off x="4444266" y="351436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81" name="Oval 185"/>
            <p:cNvSpPr>
              <a:spLocks noChangeArrowheads="1"/>
            </p:cNvSpPr>
            <p:nvPr/>
          </p:nvSpPr>
          <p:spPr bwMode="auto">
            <a:xfrm>
              <a:off x="4775395" y="3514369"/>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82" name="Oval 186"/>
            <p:cNvSpPr>
              <a:spLocks noChangeArrowheads="1"/>
            </p:cNvSpPr>
            <p:nvPr/>
          </p:nvSpPr>
          <p:spPr bwMode="auto">
            <a:xfrm>
              <a:off x="5106525" y="351436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83" name="Oval 187"/>
            <p:cNvSpPr>
              <a:spLocks noChangeArrowheads="1"/>
            </p:cNvSpPr>
            <p:nvPr/>
          </p:nvSpPr>
          <p:spPr bwMode="auto">
            <a:xfrm>
              <a:off x="5436197" y="351436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84" name="Oval 188"/>
            <p:cNvSpPr>
              <a:spLocks noChangeArrowheads="1"/>
            </p:cNvSpPr>
            <p:nvPr/>
          </p:nvSpPr>
          <p:spPr bwMode="auto">
            <a:xfrm>
              <a:off x="5765868" y="351436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85" name="Oval 189"/>
            <p:cNvSpPr>
              <a:spLocks noChangeArrowheads="1"/>
            </p:cNvSpPr>
            <p:nvPr/>
          </p:nvSpPr>
          <p:spPr bwMode="auto">
            <a:xfrm>
              <a:off x="6096997" y="3514369"/>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86" name="Oval 190"/>
            <p:cNvSpPr>
              <a:spLocks noChangeArrowheads="1"/>
            </p:cNvSpPr>
            <p:nvPr/>
          </p:nvSpPr>
          <p:spPr bwMode="auto">
            <a:xfrm>
              <a:off x="6428128" y="351436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87" name="Oval 191"/>
            <p:cNvSpPr>
              <a:spLocks noChangeArrowheads="1"/>
            </p:cNvSpPr>
            <p:nvPr/>
          </p:nvSpPr>
          <p:spPr bwMode="auto">
            <a:xfrm>
              <a:off x="6757799" y="351436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88" name="Oval 192"/>
            <p:cNvSpPr>
              <a:spLocks noChangeArrowheads="1"/>
            </p:cNvSpPr>
            <p:nvPr/>
          </p:nvSpPr>
          <p:spPr bwMode="auto">
            <a:xfrm>
              <a:off x="7090388" y="351436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89" name="Oval 193"/>
            <p:cNvSpPr>
              <a:spLocks noChangeArrowheads="1"/>
            </p:cNvSpPr>
            <p:nvPr/>
          </p:nvSpPr>
          <p:spPr bwMode="auto">
            <a:xfrm>
              <a:off x="7421517" y="3514369"/>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90" name="Oval 194"/>
            <p:cNvSpPr>
              <a:spLocks noChangeArrowheads="1"/>
            </p:cNvSpPr>
            <p:nvPr/>
          </p:nvSpPr>
          <p:spPr bwMode="auto">
            <a:xfrm>
              <a:off x="7752648" y="351436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91" name="Oval 195"/>
            <p:cNvSpPr>
              <a:spLocks noChangeArrowheads="1"/>
            </p:cNvSpPr>
            <p:nvPr/>
          </p:nvSpPr>
          <p:spPr bwMode="auto">
            <a:xfrm>
              <a:off x="8082319" y="351436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92" name="Oval 196"/>
            <p:cNvSpPr>
              <a:spLocks noChangeArrowheads="1"/>
            </p:cNvSpPr>
            <p:nvPr/>
          </p:nvSpPr>
          <p:spPr bwMode="auto">
            <a:xfrm>
              <a:off x="803295" y="351436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93" name="Oval 197"/>
            <p:cNvSpPr>
              <a:spLocks noChangeArrowheads="1"/>
            </p:cNvSpPr>
            <p:nvPr/>
          </p:nvSpPr>
          <p:spPr bwMode="auto">
            <a:xfrm>
              <a:off x="1134424" y="3514369"/>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94" name="Oval 198"/>
            <p:cNvSpPr>
              <a:spLocks noChangeArrowheads="1"/>
            </p:cNvSpPr>
            <p:nvPr/>
          </p:nvSpPr>
          <p:spPr bwMode="auto">
            <a:xfrm>
              <a:off x="1465555" y="351436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95" name="Oval 199"/>
            <p:cNvSpPr>
              <a:spLocks noChangeArrowheads="1"/>
            </p:cNvSpPr>
            <p:nvPr/>
          </p:nvSpPr>
          <p:spPr bwMode="auto">
            <a:xfrm>
              <a:off x="1796684" y="3845498"/>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96" name="Oval 200"/>
            <p:cNvSpPr>
              <a:spLocks noChangeArrowheads="1"/>
            </p:cNvSpPr>
            <p:nvPr/>
          </p:nvSpPr>
          <p:spPr bwMode="auto">
            <a:xfrm>
              <a:off x="2127815" y="3845498"/>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97" name="Oval 201"/>
            <p:cNvSpPr>
              <a:spLocks noChangeArrowheads="1"/>
            </p:cNvSpPr>
            <p:nvPr/>
          </p:nvSpPr>
          <p:spPr bwMode="auto">
            <a:xfrm>
              <a:off x="2458944" y="3845498"/>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98" name="Oval 202"/>
            <p:cNvSpPr>
              <a:spLocks noChangeArrowheads="1"/>
            </p:cNvSpPr>
            <p:nvPr/>
          </p:nvSpPr>
          <p:spPr bwMode="auto">
            <a:xfrm>
              <a:off x="2788615" y="3845498"/>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199" name="Oval 203"/>
            <p:cNvSpPr>
              <a:spLocks noChangeArrowheads="1"/>
            </p:cNvSpPr>
            <p:nvPr/>
          </p:nvSpPr>
          <p:spPr bwMode="auto">
            <a:xfrm>
              <a:off x="3121204" y="3845498"/>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00" name="Oval 204"/>
            <p:cNvSpPr>
              <a:spLocks noChangeArrowheads="1"/>
            </p:cNvSpPr>
            <p:nvPr/>
          </p:nvSpPr>
          <p:spPr bwMode="auto">
            <a:xfrm>
              <a:off x="3452334" y="3845498"/>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01" name="Oval 205"/>
            <p:cNvSpPr>
              <a:spLocks noChangeArrowheads="1"/>
            </p:cNvSpPr>
            <p:nvPr/>
          </p:nvSpPr>
          <p:spPr bwMode="auto">
            <a:xfrm>
              <a:off x="3783464" y="3845498"/>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02" name="Oval 206"/>
            <p:cNvSpPr>
              <a:spLocks noChangeArrowheads="1"/>
            </p:cNvSpPr>
            <p:nvPr/>
          </p:nvSpPr>
          <p:spPr bwMode="auto">
            <a:xfrm>
              <a:off x="4113135" y="3845498"/>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03" name="Oval 207"/>
            <p:cNvSpPr>
              <a:spLocks noChangeArrowheads="1"/>
            </p:cNvSpPr>
            <p:nvPr/>
          </p:nvSpPr>
          <p:spPr bwMode="auto">
            <a:xfrm>
              <a:off x="4444266" y="3845498"/>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04" name="Oval 208"/>
            <p:cNvSpPr>
              <a:spLocks noChangeArrowheads="1"/>
            </p:cNvSpPr>
            <p:nvPr/>
          </p:nvSpPr>
          <p:spPr bwMode="auto">
            <a:xfrm>
              <a:off x="4775395" y="3845498"/>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05" name="Oval 209"/>
            <p:cNvSpPr>
              <a:spLocks noChangeArrowheads="1"/>
            </p:cNvSpPr>
            <p:nvPr/>
          </p:nvSpPr>
          <p:spPr bwMode="auto">
            <a:xfrm>
              <a:off x="5106525" y="3845498"/>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06" name="Oval 210"/>
            <p:cNvSpPr>
              <a:spLocks noChangeArrowheads="1"/>
            </p:cNvSpPr>
            <p:nvPr/>
          </p:nvSpPr>
          <p:spPr bwMode="auto">
            <a:xfrm>
              <a:off x="5436197" y="3845498"/>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07" name="Oval 211"/>
            <p:cNvSpPr>
              <a:spLocks noChangeArrowheads="1"/>
            </p:cNvSpPr>
            <p:nvPr/>
          </p:nvSpPr>
          <p:spPr bwMode="auto">
            <a:xfrm>
              <a:off x="5765868" y="3845498"/>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08" name="Oval 212"/>
            <p:cNvSpPr>
              <a:spLocks noChangeArrowheads="1"/>
            </p:cNvSpPr>
            <p:nvPr/>
          </p:nvSpPr>
          <p:spPr bwMode="auto">
            <a:xfrm>
              <a:off x="6096997" y="3845498"/>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09" name="Oval 213"/>
            <p:cNvSpPr>
              <a:spLocks noChangeArrowheads="1"/>
            </p:cNvSpPr>
            <p:nvPr/>
          </p:nvSpPr>
          <p:spPr bwMode="auto">
            <a:xfrm>
              <a:off x="6428128" y="3845498"/>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10" name="Oval 214"/>
            <p:cNvSpPr>
              <a:spLocks noChangeArrowheads="1"/>
            </p:cNvSpPr>
            <p:nvPr/>
          </p:nvSpPr>
          <p:spPr bwMode="auto">
            <a:xfrm>
              <a:off x="6757799" y="3845498"/>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11" name="Oval 215"/>
            <p:cNvSpPr>
              <a:spLocks noChangeArrowheads="1"/>
            </p:cNvSpPr>
            <p:nvPr/>
          </p:nvSpPr>
          <p:spPr bwMode="auto">
            <a:xfrm>
              <a:off x="7090388" y="3845498"/>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12" name="Oval 216"/>
            <p:cNvSpPr>
              <a:spLocks noChangeArrowheads="1"/>
            </p:cNvSpPr>
            <p:nvPr/>
          </p:nvSpPr>
          <p:spPr bwMode="auto">
            <a:xfrm>
              <a:off x="7421517" y="3845498"/>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13" name="Oval 217"/>
            <p:cNvSpPr>
              <a:spLocks noChangeArrowheads="1"/>
            </p:cNvSpPr>
            <p:nvPr/>
          </p:nvSpPr>
          <p:spPr bwMode="auto">
            <a:xfrm>
              <a:off x="7752648" y="3845498"/>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14" name="Oval 218"/>
            <p:cNvSpPr>
              <a:spLocks noChangeArrowheads="1"/>
            </p:cNvSpPr>
            <p:nvPr/>
          </p:nvSpPr>
          <p:spPr bwMode="auto">
            <a:xfrm>
              <a:off x="8082319" y="3845498"/>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15" name="Oval 219"/>
            <p:cNvSpPr>
              <a:spLocks noChangeArrowheads="1"/>
            </p:cNvSpPr>
            <p:nvPr/>
          </p:nvSpPr>
          <p:spPr bwMode="auto">
            <a:xfrm>
              <a:off x="803295" y="3845498"/>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16" name="Oval 220"/>
            <p:cNvSpPr>
              <a:spLocks noChangeArrowheads="1"/>
            </p:cNvSpPr>
            <p:nvPr/>
          </p:nvSpPr>
          <p:spPr bwMode="auto">
            <a:xfrm>
              <a:off x="1134424" y="3845498"/>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17" name="Oval 221"/>
            <p:cNvSpPr>
              <a:spLocks noChangeArrowheads="1"/>
            </p:cNvSpPr>
            <p:nvPr/>
          </p:nvSpPr>
          <p:spPr bwMode="auto">
            <a:xfrm>
              <a:off x="1465555" y="3845498"/>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18" name="Oval 222"/>
            <p:cNvSpPr>
              <a:spLocks noChangeArrowheads="1"/>
            </p:cNvSpPr>
            <p:nvPr/>
          </p:nvSpPr>
          <p:spPr bwMode="auto">
            <a:xfrm>
              <a:off x="1796684" y="4176629"/>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19" name="Oval 223"/>
            <p:cNvSpPr>
              <a:spLocks noChangeArrowheads="1"/>
            </p:cNvSpPr>
            <p:nvPr/>
          </p:nvSpPr>
          <p:spPr bwMode="auto">
            <a:xfrm>
              <a:off x="2127815" y="417662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20" name="Oval 224"/>
            <p:cNvSpPr>
              <a:spLocks noChangeArrowheads="1"/>
            </p:cNvSpPr>
            <p:nvPr/>
          </p:nvSpPr>
          <p:spPr bwMode="auto">
            <a:xfrm>
              <a:off x="2458944" y="4176629"/>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21" name="Oval 225"/>
            <p:cNvSpPr>
              <a:spLocks noChangeArrowheads="1"/>
            </p:cNvSpPr>
            <p:nvPr/>
          </p:nvSpPr>
          <p:spPr bwMode="auto">
            <a:xfrm>
              <a:off x="2788615" y="4176629"/>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22" name="Oval 226"/>
            <p:cNvSpPr>
              <a:spLocks noChangeArrowheads="1"/>
            </p:cNvSpPr>
            <p:nvPr/>
          </p:nvSpPr>
          <p:spPr bwMode="auto">
            <a:xfrm>
              <a:off x="3121204" y="4176629"/>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23" name="Oval 227"/>
            <p:cNvSpPr>
              <a:spLocks noChangeArrowheads="1"/>
            </p:cNvSpPr>
            <p:nvPr/>
          </p:nvSpPr>
          <p:spPr bwMode="auto">
            <a:xfrm>
              <a:off x="3452334" y="417662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24" name="Oval 228"/>
            <p:cNvSpPr>
              <a:spLocks noChangeArrowheads="1"/>
            </p:cNvSpPr>
            <p:nvPr/>
          </p:nvSpPr>
          <p:spPr bwMode="auto">
            <a:xfrm>
              <a:off x="3783464" y="4176629"/>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25" name="Oval 229"/>
            <p:cNvSpPr>
              <a:spLocks noChangeArrowheads="1"/>
            </p:cNvSpPr>
            <p:nvPr/>
          </p:nvSpPr>
          <p:spPr bwMode="auto">
            <a:xfrm>
              <a:off x="4113135" y="4176629"/>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26" name="Oval 230"/>
            <p:cNvSpPr>
              <a:spLocks noChangeArrowheads="1"/>
            </p:cNvSpPr>
            <p:nvPr/>
          </p:nvSpPr>
          <p:spPr bwMode="auto">
            <a:xfrm>
              <a:off x="4444266" y="417662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27" name="Oval 231"/>
            <p:cNvSpPr>
              <a:spLocks noChangeArrowheads="1"/>
            </p:cNvSpPr>
            <p:nvPr/>
          </p:nvSpPr>
          <p:spPr bwMode="auto">
            <a:xfrm>
              <a:off x="4775395" y="4176629"/>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28" name="Oval 232"/>
            <p:cNvSpPr>
              <a:spLocks noChangeArrowheads="1"/>
            </p:cNvSpPr>
            <p:nvPr/>
          </p:nvSpPr>
          <p:spPr bwMode="auto">
            <a:xfrm>
              <a:off x="5106525" y="417662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29" name="Oval 233"/>
            <p:cNvSpPr>
              <a:spLocks noChangeArrowheads="1"/>
            </p:cNvSpPr>
            <p:nvPr/>
          </p:nvSpPr>
          <p:spPr bwMode="auto">
            <a:xfrm>
              <a:off x="5436197" y="417662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30" name="Oval 234"/>
            <p:cNvSpPr>
              <a:spLocks noChangeArrowheads="1"/>
            </p:cNvSpPr>
            <p:nvPr/>
          </p:nvSpPr>
          <p:spPr bwMode="auto">
            <a:xfrm>
              <a:off x="5765868" y="417662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31" name="Oval 235"/>
            <p:cNvSpPr>
              <a:spLocks noChangeArrowheads="1"/>
            </p:cNvSpPr>
            <p:nvPr/>
          </p:nvSpPr>
          <p:spPr bwMode="auto">
            <a:xfrm>
              <a:off x="6096997" y="4176629"/>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32" name="Oval 236"/>
            <p:cNvSpPr>
              <a:spLocks noChangeArrowheads="1"/>
            </p:cNvSpPr>
            <p:nvPr/>
          </p:nvSpPr>
          <p:spPr bwMode="auto">
            <a:xfrm>
              <a:off x="6428128" y="417662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33" name="Oval 237"/>
            <p:cNvSpPr>
              <a:spLocks noChangeArrowheads="1"/>
            </p:cNvSpPr>
            <p:nvPr/>
          </p:nvSpPr>
          <p:spPr bwMode="auto">
            <a:xfrm>
              <a:off x="6757799" y="417662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34" name="Oval 238"/>
            <p:cNvSpPr>
              <a:spLocks noChangeArrowheads="1"/>
            </p:cNvSpPr>
            <p:nvPr/>
          </p:nvSpPr>
          <p:spPr bwMode="auto">
            <a:xfrm>
              <a:off x="7090388" y="417662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35" name="Oval 239"/>
            <p:cNvSpPr>
              <a:spLocks noChangeArrowheads="1"/>
            </p:cNvSpPr>
            <p:nvPr/>
          </p:nvSpPr>
          <p:spPr bwMode="auto">
            <a:xfrm>
              <a:off x="7421517" y="4176629"/>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36" name="Oval 240"/>
            <p:cNvSpPr>
              <a:spLocks noChangeArrowheads="1"/>
            </p:cNvSpPr>
            <p:nvPr/>
          </p:nvSpPr>
          <p:spPr bwMode="auto">
            <a:xfrm>
              <a:off x="7752648" y="417662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37" name="Oval 241"/>
            <p:cNvSpPr>
              <a:spLocks noChangeArrowheads="1"/>
            </p:cNvSpPr>
            <p:nvPr/>
          </p:nvSpPr>
          <p:spPr bwMode="auto">
            <a:xfrm>
              <a:off x="8082319" y="417662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38" name="Oval 242"/>
            <p:cNvSpPr>
              <a:spLocks noChangeArrowheads="1"/>
            </p:cNvSpPr>
            <p:nvPr/>
          </p:nvSpPr>
          <p:spPr bwMode="auto">
            <a:xfrm>
              <a:off x="803295" y="417662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39" name="Oval 243"/>
            <p:cNvSpPr>
              <a:spLocks noChangeArrowheads="1"/>
            </p:cNvSpPr>
            <p:nvPr/>
          </p:nvSpPr>
          <p:spPr bwMode="auto">
            <a:xfrm>
              <a:off x="1134424" y="4176629"/>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40" name="Oval 244"/>
            <p:cNvSpPr>
              <a:spLocks noChangeArrowheads="1"/>
            </p:cNvSpPr>
            <p:nvPr/>
          </p:nvSpPr>
          <p:spPr bwMode="auto">
            <a:xfrm>
              <a:off x="1465555" y="4176629"/>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41" name="Oval 245"/>
            <p:cNvSpPr>
              <a:spLocks noChangeArrowheads="1"/>
            </p:cNvSpPr>
            <p:nvPr/>
          </p:nvSpPr>
          <p:spPr bwMode="auto">
            <a:xfrm>
              <a:off x="1796684" y="450630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42" name="Oval 246"/>
            <p:cNvSpPr>
              <a:spLocks noChangeArrowheads="1"/>
            </p:cNvSpPr>
            <p:nvPr/>
          </p:nvSpPr>
          <p:spPr bwMode="auto">
            <a:xfrm>
              <a:off x="2127815" y="450630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43" name="Oval 247"/>
            <p:cNvSpPr>
              <a:spLocks noChangeArrowheads="1"/>
            </p:cNvSpPr>
            <p:nvPr/>
          </p:nvSpPr>
          <p:spPr bwMode="auto">
            <a:xfrm>
              <a:off x="2458944" y="450630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44" name="Oval 248"/>
            <p:cNvSpPr>
              <a:spLocks noChangeArrowheads="1"/>
            </p:cNvSpPr>
            <p:nvPr/>
          </p:nvSpPr>
          <p:spPr bwMode="auto">
            <a:xfrm>
              <a:off x="2788615" y="450630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45" name="Oval 249"/>
            <p:cNvSpPr>
              <a:spLocks noChangeArrowheads="1"/>
            </p:cNvSpPr>
            <p:nvPr/>
          </p:nvSpPr>
          <p:spPr bwMode="auto">
            <a:xfrm>
              <a:off x="3121204" y="450630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46" name="Oval 250"/>
            <p:cNvSpPr>
              <a:spLocks noChangeArrowheads="1"/>
            </p:cNvSpPr>
            <p:nvPr/>
          </p:nvSpPr>
          <p:spPr bwMode="auto">
            <a:xfrm>
              <a:off x="3452334" y="450630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47" name="Oval 251"/>
            <p:cNvSpPr>
              <a:spLocks noChangeArrowheads="1"/>
            </p:cNvSpPr>
            <p:nvPr/>
          </p:nvSpPr>
          <p:spPr bwMode="auto">
            <a:xfrm>
              <a:off x="3783464" y="450630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48" name="Oval 252"/>
            <p:cNvSpPr>
              <a:spLocks noChangeArrowheads="1"/>
            </p:cNvSpPr>
            <p:nvPr/>
          </p:nvSpPr>
          <p:spPr bwMode="auto">
            <a:xfrm>
              <a:off x="4113135" y="450630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49" name="Oval 253"/>
            <p:cNvSpPr>
              <a:spLocks noChangeArrowheads="1"/>
            </p:cNvSpPr>
            <p:nvPr/>
          </p:nvSpPr>
          <p:spPr bwMode="auto">
            <a:xfrm>
              <a:off x="4444266" y="450630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50" name="Oval 254"/>
            <p:cNvSpPr>
              <a:spLocks noChangeArrowheads="1"/>
            </p:cNvSpPr>
            <p:nvPr/>
          </p:nvSpPr>
          <p:spPr bwMode="auto">
            <a:xfrm>
              <a:off x="4775395" y="450630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51" name="Oval 255"/>
            <p:cNvSpPr>
              <a:spLocks noChangeArrowheads="1"/>
            </p:cNvSpPr>
            <p:nvPr/>
          </p:nvSpPr>
          <p:spPr bwMode="auto">
            <a:xfrm>
              <a:off x="5106525" y="450630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52" name="Oval 256"/>
            <p:cNvSpPr>
              <a:spLocks noChangeArrowheads="1"/>
            </p:cNvSpPr>
            <p:nvPr/>
          </p:nvSpPr>
          <p:spPr bwMode="auto">
            <a:xfrm>
              <a:off x="5436197" y="450630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53" name="Oval 257"/>
            <p:cNvSpPr>
              <a:spLocks noChangeArrowheads="1"/>
            </p:cNvSpPr>
            <p:nvPr/>
          </p:nvSpPr>
          <p:spPr bwMode="auto">
            <a:xfrm>
              <a:off x="5765868" y="450630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54" name="Oval 258"/>
            <p:cNvSpPr>
              <a:spLocks noChangeArrowheads="1"/>
            </p:cNvSpPr>
            <p:nvPr/>
          </p:nvSpPr>
          <p:spPr bwMode="auto">
            <a:xfrm>
              <a:off x="6096997" y="450630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55" name="Oval 259"/>
            <p:cNvSpPr>
              <a:spLocks noChangeArrowheads="1"/>
            </p:cNvSpPr>
            <p:nvPr/>
          </p:nvSpPr>
          <p:spPr bwMode="auto">
            <a:xfrm>
              <a:off x="6428128" y="450630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56" name="Oval 260"/>
            <p:cNvSpPr>
              <a:spLocks noChangeArrowheads="1"/>
            </p:cNvSpPr>
            <p:nvPr/>
          </p:nvSpPr>
          <p:spPr bwMode="auto">
            <a:xfrm>
              <a:off x="6757799" y="450630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57" name="Oval 261"/>
            <p:cNvSpPr>
              <a:spLocks noChangeArrowheads="1"/>
            </p:cNvSpPr>
            <p:nvPr/>
          </p:nvSpPr>
          <p:spPr bwMode="auto">
            <a:xfrm>
              <a:off x="7090388" y="450630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58" name="Oval 262"/>
            <p:cNvSpPr>
              <a:spLocks noChangeArrowheads="1"/>
            </p:cNvSpPr>
            <p:nvPr/>
          </p:nvSpPr>
          <p:spPr bwMode="auto">
            <a:xfrm>
              <a:off x="7421517" y="450630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59" name="Oval 263"/>
            <p:cNvSpPr>
              <a:spLocks noChangeArrowheads="1"/>
            </p:cNvSpPr>
            <p:nvPr/>
          </p:nvSpPr>
          <p:spPr bwMode="auto">
            <a:xfrm>
              <a:off x="7752648" y="450630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60" name="Oval 264"/>
            <p:cNvSpPr>
              <a:spLocks noChangeArrowheads="1"/>
            </p:cNvSpPr>
            <p:nvPr/>
          </p:nvSpPr>
          <p:spPr bwMode="auto">
            <a:xfrm>
              <a:off x="8082319" y="450630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61" name="Oval 265"/>
            <p:cNvSpPr>
              <a:spLocks noChangeArrowheads="1"/>
            </p:cNvSpPr>
            <p:nvPr/>
          </p:nvSpPr>
          <p:spPr bwMode="auto">
            <a:xfrm>
              <a:off x="803295" y="450630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62" name="Oval 266"/>
            <p:cNvSpPr>
              <a:spLocks noChangeArrowheads="1"/>
            </p:cNvSpPr>
            <p:nvPr/>
          </p:nvSpPr>
          <p:spPr bwMode="auto">
            <a:xfrm>
              <a:off x="1134424" y="450630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63" name="Oval 267"/>
            <p:cNvSpPr>
              <a:spLocks noChangeArrowheads="1"/>
            </p:cNvSpPr>
            <p:nvPr/>
          </p:nvSpPr>
          <p:spPr bwMode="auto">
            <a:xfrm>
              <a:off x="1465555" y="450630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64" name="Oval 268"/>
            <p:cNvSpPr>
              <a:spLocks noChangeArrowheads="1"/>
            </p:cNvSpPr>
            <p:nvPr/>
          </p:nvSpPr>
          <p:spPr bwMode="auto">
            <a:xfrm>
              <a:off x="1796684" y="483743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65" name="Oval 269"/>
            <p:cNvSpPr>
              <a:spLocks noChangeArrowheads="1"/>
            </p:cNvSpPr>
            <p:nvPr/>
          </p:nvSpPr>
          <p:spPr bwMode="auto">
            <a:xfrm>
              <a:off x="2127815" y="483743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66" name="Oval 270"/>
            <p:cNvSpPr>
              <a:spLocks noChangeArrowheads="1"/>
            </p:cNvSpPr>
            <p:nvPr/>
          </p:nvSpPr>
          <p:spPr bwMode="auto">
            <a:xfrm>
              <a:off x="2458944" y="483743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67" name="Oval 271"/>
            <p:cNvSpPr>
              <a:spLocks noChangeArrowheads="1"/>
            </p:cNvSpPr>
            <p:nvPr/>
          </p:nvSpPr>
          <p:spPr bwMode="auto">
            <a:xfrm>
              <a:off x="2788615" y="483743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68" name="Oval 272"/>
            <p:cNvSpPr>
              <a:spLocks noChangeArrowheads="1"/>
            </p:cNvSpPr>
            <p:nvPr/>
          </p:nvSpPr>
          <p:spPr bwMode="auto">
            <a:xfrm>
              <a:off x="3121204" y="483743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69" name="Oval 273"/>
            <p:cNvSpPr>
              <a:spLocks noChangeArrowheads="1"/>
            </p:cNvSpPr>
            <p:nvPr/>
          </p:nvSpPr>
          <p:spPr bwMode="auto">
            <a:xfrm>
              <a:off x="3452334" y="483743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70" name="Oval 274"/>
            <p:cNvSpPr>
              <a:spLocks noChangeArrowheads="1"/>
            </p:cNvSpPr>
            <p:nvPr/>
          </p:nvSpPr>
          <p:spPr bwMode="auto">
            <a:xfrm>
              <a:off x="3783464" y="483743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71" name="Oval 275"/>
            <p:cNvSpPr>
              <a:spLocks noChangeArrowheads="1"/>
            </p:cNvSpPr>
            <p:nvPr/>
          </p:nvSpPr>
          <p:spPr bwMode="auto">
            <a:xfrm>
              <a:off x="4113135" y="483743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72" name="Oval 276"/>
            <p:cNvSpPr>
              <a:spLocks noChangeArrowheads="1"/>
            </p:cNvSpPr>
            <p:nvPr/>
          </p:nvSpPr>
          <p:spPr bwMode="auto">
            <a:xfrm>
              <a:off x="4444266" y="483743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73" name="Oval 277"/>
            <p:cNvSpPr>
              <a:spLocks noChangeArrowheads="1"/>
            </p:cNvSpPr>
            <p:nvPr/>
          </p:nvSpPr>
          <p:spPr bwMode="auto">
            <a:xfrm>
              <a:off x="4775395" y="483743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74" name="Oval 278"/>
            <p:cNvSpPr>
              <a:spLocks noChangeArrowheads="1"/>
            </p:cNvSpPr>
            <p:nvPr/>
          </p:nvSpPr>
          <p:spPr bwMode="auto">
            <a:xfrm>
              <a:off x="5106525" y="483743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75" name="Oval 279"/>
            <p:cNvSpPr>
              <a:spLocks noChangeArrowheads="1"/>
            </p:cNvSpPr>
            <p:nvPr/>
          </p:nvSpPr>
          <p:spPr bwMode="auto">
            <a:xfrm>
              <a:off x="5436197" y="483743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76" name="Oval 280"/>
            <p:cNvSpPr>
              <a:spLocks noChangeArrowheads="1"/>
            </p:cNvSpPr>
            <p:nvPr/>
          </p:nvSpPr>
          <p:spPr bwMode="auto">
            <a:xfrm>
              <a:off x="5765868" y="483743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77" name="Oval 281"/>
            <p:cNvSpPr>
              <a:spLocks noChangeArrowheads="1"/>
            </p:cNvSpPr>
            <p:nvPr/>
          </p:nvSpPr>
          <p:spPr bwMode="auto">
            <a:xfrm>
              <a:off x="6096997" y="483743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78" name="Oval 282"/>
            <p:cNvSpPr>
              <a:spLocks noChangeArrowheads="1"/>
            </p:cNvSpPr>
            <p:nvPr/>
          </p:nvSpPr>
          <p:spPr bwMode="auto">
            <a:xfrm>
              <a:off x="6428128" y="483743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79" name="Oval 283"/>
            <p:cNvSpPr>
              <a:spLocks noChangeArrowheads="1"/>
            </p:cNvSpPr>
            <p:nvPr/>
          </p:nvSpPr>
          <p:spPr bwMode="auto">
            <a:xfrm>
              <a:off x="6757799" y="483743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80" name="Oval 284"/>
            <p:cNvSpPr>
              <a:spLocks noChangeArrowheads="1"/>
            </p:cNvSpPr>
            <p:nvPr/>
          </p:nvSpPr>
          <p:spPr bwMode="auto">
            <a:xfrm>
              <a:off x="7090388" y="483743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81" name="Oval 285"/>
            <p:cNvSpPr>
              <a:spLocks noChangeArrowheads="1"/>
            </p:cNvSpPr>
            <p:nvPr/>
          </p:nvSpPr>
          <p:spPr bwMode="auto">
            <a:xfrm>
              <a:off x="7421517" y="483743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82" name="Oval 286"/>
            <p:cNvSpPr>
              <a:spLocks noChangeArrowheads="1"/>
            </p:cNvSpPr>
            <p:nvPr/>
          </p:nvSpPr>
          <p:spPr bwMode="auto">
            <a:xfrm>
              <a:off x="7752648" y="483743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83" name="Oval 287"/>
            <p:cNvSpPr>
              <a:spLocks noChangeArrowheads="1"/>
            </p:cNvSpPr>
            <p:nvPr/>
          </p:nvSpPr>
          <p:spPr bwMode="auto">
            <a:xfrm>
              <a:off x="8082319" y="483743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84" name="Oval 288"/>
            <p:cNvSpPr>
              <a:spLocks noChangeArrowheads="1"/>
            </p:cNvSpPr>
            <p:nvPr/>
          </p:nvSpPr>
          <p:spPr bwMode="auto">
            <a:xfrm>
              <a:off x="803295" y="483743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85" name="Oval 289"/>
            <p:cNvSpPr>
              <a:spLocks noChangeArrowheads="1"/>
            </p:cNvSpPr>
            <p:nvPr/>
          </p:nvSpPr>
          <p:spPr bwMode="auto">
            <a:xfrm>
              <a:off x="1134424" y="483743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86" name="Oval 290"/>
            <p:cNvSpPr>
              <a:spLocks noChangeArrowheads="1"/>
            </p:cNvSpPr>
            <p:nvPr/>
          </p:nvSpPr>
          <p:spPr bwMode="auto">
            <a:xfrm>
              <a:off x="1465555" y="483743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87" name="Oval 291"/>
            <p:cNvSpPr>
              <a:spLocks noChangeArrowheads="1"/>
            </p:cNvSpPr>
            <p:nvPr/>
          </p:nvSpPr>
          <p:spPr bwMode="auto">
            <a:xfrm>
              <a:off x="1796684" y="516856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88" name="Oval 292"/>
            <p:cNvSpPr>
              <a:spLocks noChangeArrowheads="1"/>
            </p:cNvSpPr>
            <p:nvPr/>
          </p:nvSpPr>
          <p:spPr bwMode="auto">
            <a:xfrm>
              <a:off x="2127815" y="516856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89" name="Oval 293"/>
            <p:cNvSpPr>
              <a:spLocks noChangeArrowheads="1"/>
            </p:cNvSpPr>
            <p:nvPr/>
          </p:nvSpPr>
          <p:spPr bwMode="auto">
            <a:xfrm>
              <a:off x="2458944" y="516856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90" name="Oval 294"/>
            <p:cNvSpPr>
              <a:spLocks noChangeArrowheads="1"/>
            </p:cNvSpPr>
            <p:nvPr/>
          </p:nvSpPr>
          <p:spPr bwMode="auto">
            <a:xfrm>
              <a:off x="2788615" y="516856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91" name="Oval 295"/>
            <p:cNvSpPr>
              <a:spLocks noChangeArrowheads="1"/>
            </p:cNvSpPr>
            <p:nvPr/>
          </p:nvSpPr>
          <p:spPr bwMode="auto">
            <a:xfrm>
              <a:off x="3121204" y="516856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92" name="Oval 296"/>
            <p:cNvSpPr>
              <a:spLocks noChangeArrowheads="1"/>
            </p:cNvSpPr>
            <p:nvPr/>
          </p:nvSpPr>
          <p:spPr bwMode="auto">
            <a:xfrm>
              <a:off x="3452334" y="516856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93" name="Oval 297"/>
            <p:cNvSpPr>
              <a:spLocks noChangeArrowheads="1"/>
            </p:cNvSpPr>
            <p:nvPr/>
          </p:nvSpPr>
          <p:spPr bwMode="auto">
            <a:xfrm>
              <a:off x="3783464" y="516856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94" name="Oval 298"/>
            <p:cNvSpPr>
              <a:spLocks noChangeArrowheads="1"/>
            </p:cNvSpPr>
            <p:nvPr/>
          </p:nvSpPr>
          <p:spPr bwMode="auto">
            <a:xfrm>
              <a:off x="4113135" y="516856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95" name="Oval 299"/>
            <p:cNvSpPr>
              <a:spLocks noChangeArrowheads="1"/>
            </p:cNvSpPr>
            <p:nvPr/>
          </p:nvSpPr>
          <p:spPr bwMode="auto">
            <a:xfrm>
              <a:off x="4444266" y="516856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96" name="Oval 300"/>
            <p:cNvSpPr>
              <a:spLocks noChangeArrowheads="1"/>
            </p:cNvSpPr>
            <p:nvPr/>
          </p:nvSpPr>
          <p:spPr bwMode="auto">
            <a:xfrm>
              <a:off x="4775395" y="516856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97" name="Oval 301"/>
            <p:cNvSpPr>
              <a:spLocks noChangeArrowheads="1"/>
            </p:cNvSpPr>
            <p:nvPr/>
          </p:nvSpPr>
          <p:spPr bwMode="auto">
            <a:xfrm>
              <a:off x="5106525" y="516856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98" name="Oval 302"/>
            <p:cNvSpPr>
              <a:spLocks noChangeArrowheads="1"/>
            </p:cNvSpPr>
            <p:nvPr/>
          </p:nvSpPr>
          <p:spPr bwMode="auto">
            <a:xfrm>
              <a:off x="5436197" y="516856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299" name="Oval 303"/>
            <p:cNvSpPr>
              <a:spLocks noChangeArrowheads="1"/>
            </p:cNvSpPr>
            <p:nvPr/>
          </p:nvSpPr>
          <p:spPr bwMode="auto">
            <a:xfrm>
              <a:off x="5765868" y="516856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00" name="Oval 304"/>
            <p:cNvSpPr>
              <a:spLocks noChangeArrowheads="1"/>
            </p:cNvSpPr>
            <p:nvPr/>
          </p:nvSpPr>
          <p:spPr bwMode="auto">
            <a:xfrm>
              <a:off x="6096997" y="516856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01" name="Oval 305"/>
            <p:cNvSpPr>
              <a:spLocks noChangeArrowheads="1"/>
            </p:cNvSpPr>
            <p:nvPr/>
          </p:nvSpPr>
          <p:spPr bwMode="auto">
            <a:xfrm>
              <a:off x="6428128" y="516856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02" name="Oval 306"/>
            <p:cNvSpPr>
              <a:spLocks noChangeArrowheads="1"/>
            </p:cNvSpPr>
            <p:nvPr/>
          </p:nvSpPr>
          <p:spPr bwMode="auto">
            <a:xfrm>
              <a:off x="6757799" y="516856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03" name="Oval 307"/>
            <p:cNvSpPr>
              <a:spLocks noChangeArrowheads="1"/>
            </p:cNvSpPr>
            <p:nvPr/>
          </p:nvSpPr>
          <p:spPr bwMode="auto">
            <a:xfrm>
              <a:off x="7090388" y="516856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04" name="Oval 308"/>
            <p:cNvSpPr>
              <a:spLocks noChangeArrowheads="1"/>
            </p:cNvSpPr>
            <p:nvPr/>
          </p:nvSpPr>
          <p:spPr bwMode="auto">
            <a:xfrm>
              <a:off x="7421517" y="516856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05" name="Oval 309"/>
            <p:cNvSpPr>
              <a:spLocks noChangeArrowheads="1"/>
            </p:cNvSpPr>
            <p:nvPr/>
          </p:nvSpPr>
          <p:spPr bwMode="auto">
            <a:xfrm>
              <a:off x="7752648" y="516856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06" name="Oval 310"/>
            <p:cNvSpPr>
              <a:spLocks noChangeArrowheads="1"/>
            </p:cNvSpPr>
            <p:nvPr/>
          </p:nvSpPr>
          <p:spPr bwMode="auto">
            <a:xfrm>
              <a:off x="8082319" y="516856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07" name="Oval 311"/>
            <p:cNvSpPr>
              <a:spLocks noChangeArrowheads="1"/>
            </p:cNvSpPr>
            <p:nvPr/>
          </p:nvSpPr>
          <p:spPr bwMode="auto">
            <a:xfrm>
              <a:off x="803295" y="516856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08" name="Oval 312"/>
            <p:cNvSpPr>
              <a:spLocks noChangeArrowheads="1"/>
            </p:cNvSpPr>
            <p:nvPr/>
          </p:nvSpPr>
          <p:spPr bwMode="auto">
            <a:xfrm>
              <a:off x="1134424" y="5168560"/>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09" name="Oval 313"/>
            <p:cNvSpPr>
              <a:spLocks noChangeArrowheads="1"/>
            </p:cNvSpPr>
            <p:nvPr/>
          </p:nvSpPr>
          <p:spPr bwMode="auto">
            <a:xfrm>
              <a:off x="1465555" y="5168560"/>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10" name="Oval 314"/>
            <p:cNvSpPr>
              <a:spLocks noChangeArrowheads="1"/>
            </p:cNvSpPr>
            <p:nvPr/>
          </p:nvSpPr>
          <p:spPr bwMode="auto">
            <a:xfrm>
              <a:off x="1796684" y="5499690"/>
              <a:ext cx="264029" cy="264029"/>
            </a:xfrm>
            <a:prstGeom prst="ellipse">
              <a:avLst/>
            </a:prstGeom>
            <a:no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11" name="Oval 315"/>
            <p:cNvSpPr>
              <a:spLocks noChangeArrowheads="1"/>
            </p:cNvSpPr>
            <p:nvPr/>
          </p:nvSpPr>
          <p:spPr bwMode="auto">
            <a:xfrm>
              <a:off x="2127815" y="549969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12" name="Oval 316"/>
            <p:cNvSpPr>
              <a:spLocks noChangeArrowheads="1"/>
            </p:cNvSpPr>
            <p:nvPr/>
          </p:nvSpPr>
          <p:spPr bwMode="auto">
            <a:xfrm>
              <a:off x="2458944" y="549969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13" name="Oval 317"/>
            <p:cNvSpPr>
              <a:spLocks noChangeArrowheads="1"/>
            </p:cNvSpPr>
            <p:nvPr/>
          </p:nvSpPr>
          <p:spPr bwMode="auto">
            <a:xfrm>
              <a:off x="2788615" y="549969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14" name="Oval 318"/>
            <p:cNvSpPr>
              <a:spLocks noChangeArrowheads="1"/>
            </p:cNvSpPr>
            <p:nvPr/>
          </p:nvSpPr>
          <p:spPr bwMode="auto">
            <a:xfrm>
              <a:off x="3121204" y="549969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15" name="Oval 319"/>
            <p:cNvSpPr>
              <a:spLocks noChangeArrowheads="1"/>
            </p:cNvSpPr>
            <p:nvPr/>
          </p:nvSpPr>
          <p:spPr bwMode="auto">
            <a:xfrm>
              <a:off x="3452334" y="5499690"/>
              <a:ext cx="264028" cy="264029"/>
            </a:xfrm>
            <a:prstGeom prst="ellipse">
              <a:avLst/>
            </a:prstGeom>
            <a:no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16" name="Oval 320"/>
            <p:cNvSpPr>
              <a:spLocks noChangeArrowheads="1"/>
            </p:cNvSpPr>
            <p:nvPr/>
          </p:nvSpPr>
          <p:spPr bwMode="auto">
            <a:xfrm>
              <a:off x="3783464" y="549969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17" name="Oval 321"/>
            <p:cNvSpPr>
              <a:spLocks noChangeArrowheads="1"/>
            </p:cNvSpPr>
            <p:nvPr/>
          </p:nvSpPr>
          <p:spPr bwMode="auto">
            <a:xfrm>
              <a:off x="4113135" y="549969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18" name="Oval 322"/>
            <p:cNvSpPr>
              <a:spLocks noChangeArrowheads="1"/>
            </p:cNvSpPr>
            <p:nvPr/>
          </p:nvSpPr>
          <p:spPr bwMode="auto">
            <a:xfrm>
              <a:off x="4444266" y="549969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19" name="Oval 323"/>
            <p:cNvSpPr>
              <a:spLocks noChangeArrowheads="1"/>
            </p:cNvSpPr>
            <p:nvPr/>
          </p:nvSpPr>
          <p:spPr bwMode="auto">
            <a:xfrm>
              <a:off x="4775395" y="549969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20" name="Oval 324"/>
            <p:cNvSpPr>
              <a:spLocks noChangeArrowheads="1"/>
            </p:cNvSpPr>
            <p:nvPr/>
          </p:nvSpPr>
          <p:spPr bwMode="auto">
            <a:xfrm>
              <a:off x="5106525" y="5499690"/>
              <a:ext cx="264028" cy="264029"/>
            </a:xfrm>
            <a:prstGeom prst="ellipse">
              <a:avLst/>
            </a:prstGeom>
            <a:no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21" name="Oval 325"/>
            <p:cNvSpPr>
              <a:spLocks noChangeArrowheads="1"/>
            </p:cNvSpPr>
            <p:nvPr/>
          </p:nvSpPr>
          <p:spPr bwMode="auto">
            <a:xfrm>
              <a:off x="5436197" y="549969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22" name="Oval 326"/>
            <p:cNvSpPr>
              <a:spLocks noChangeArrowheads="1"/>
            </p:cNvSpPr>
            <p:nvPr/>
          </p:nvSpPr>
          <p:spPr bwMode="auto">
            <a:xfrm>
              <a:off x="5765868" y="549969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23" name="Oval 327"/>
            <p:cNvSpPr>
              <a:spLocks noChangeArrowheads="1"/>
            </p:cNvSpPr>
            <p:nvPr/>
          </p:nvSpPr>
          <p:spPr bwMode="auto">
            <a:xfrm>
              <a:off x="6096997" y="549969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24" name="Oval 328"/>
            <p:cNvSpPr>
              <a:spLocks noChangeArrowheads="1"/>
            </p:cNvSpPr>
            <p:nvPr/>
          </p:nvSpPr>
          <p:spPr bwMode="auto">
            <a:xfrm>
              <a:off x="6428128" y="549969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25" name="Oval 329"/>
            <p:cNvSpPr>
              <a:spLocks noChangeArrowheads="1"/>
            </p:cNvSpPr>
            <p:nvPr/>
          </p:nvSpPr>
          <p:spPr bwMode="auto">
            <a:xfrm>
              <a:off x="6757799" y="549969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26" name="Oval 330"/>
            <p:cNvSpPr>
              <a:spLocks noChangeArrowheads="1"/>
            </p:cNvSpPr>
            <p:nvPr/>
          </p:nvSpPr>
          <p:spPr bwMode="auto">
            <a:xfrm>
              <a:off x="7090388" y="5499690"/>
              <a:ext cx="264028" cy="264029"/>
            </a:xfrm>
            <a:prstGeom prst="ellipse">
              <a:avLst/>
            </a:prstGeom>
            <a:no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27" name="Oval 331"/>
            <p:cNvSpPr>
              <a:spLocks noChangeArrowheads="1"/>
            </p:cNvSpPr>
            <p:nvPr/>
          </p:nvSpPr>
          <p:spPr bwMode="auto">
            <a:xfrm>
              <a:off x="7421517" y="549969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28" name="Oval 332"/>
            <p:cNvSpPr>
              <a:spLocks noChangeArrowheads="1"/>
            </p:cNvSpPr>
            <p:nvPr/>
          </p:nvSpPr>
          <p:spPr bwMode="auto">
            <a:xfrm>
              <a:off x="7752648" y="549969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29" name="Oval 333"/>
            <p:cNvSpPr>
              <a:spLocks noChangeArrowheads="1"/>
            </p:cNvSpPr>
            <p:nvPr/>
          </p:nvSpPr>
          <p:spPr bwMode="auto">
            <a:xfrm>
              <a:off x="8082319" y="549969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30" name="Oval 334"/>
            <p:cNvSpPr>
              <a:spLocks noChangeArrowheads="1"/>
            </p:cNvSpPr>
            <p:nvPr/>
          </p:nvSpPr>
          <p:spPr bwMode="auto">
            <a:xfrm>
              <a:off x="803295" y="549969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31" name="Oval 335"/>
            <p:cNvSpPr>
              <a:spLocks noChangeArrowheads="1"/>
            </p:cNvSpPr>
            <p:nvPr/>
          </p:nvSpPr>
          <p:spPr bwMode="auto">
            <a:xfrm>
              <a:off x="1134424" y="5499690"/>
              <a:ext cx="264029"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32" name="Oval 336"/>
            <p:cNvSpPr>
              <a:spLocks noChangeArrowheads="1"/>
            </p:cNvSpPr>
            <p:nvPr/>
          </p:nvSpPr>
          <p:spPr bwMode="auto">
            <a:xfrm>
              <a:off x="1465555" y="5499690"/>
              <a:ext cx="264028" cy="264029"/>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33" name="Text Box 337"/>
            <p:cNvSpPr txBox="1">
              <a:spLocks noChangeArrowheads="1"/>
            </p:cNvSpPr>
            <p:nvPr/>
          </p:nvSpPr>
          <p:spPr bwMode="auto">
            <a:xfrm rot="5400000">
              <a:off x="-220000" y="2336313"/>
              <a:ext cx="1455805" cy="369332"/>
            </a:xfrm>
            <a:prstGeom prst="rect">
              <a:avLst/>
            </a:prstGeom>
            <a:solidFill>
              <a:schemeClr val="bg1"/>
            </a:solidFill>
            <a:ln w="9525">
              <a:noFill/>
              <a:miter lim="800000"/>
              <a:headEnd/>
              <a:tailEnd/>
            </a:ln>
            <a:effec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n-GB" altLang="de-DE" sz="1800" dirty="0">
                  <a:cs typeface="Arial" panose="020B0604020202020204" pitchFamily="34" charset="0"/>
                </a:rPr>
                <a:t>Generations</a:t>
              </a:r>
            </a:p>
          </p:txBody>
        </p:sp>
        <p:sp>
          <p:nvSpPr>
            <p:cNvPr id="334" name="Line 338"/>
            <p:cNvSpPr>
              <a:spLocks noChangeShapeType="1"/>
            </p:cNvSpPr>
            <p:nvPr/>
          </p:nvSpPr>
          <p:spPr bwMode="auto">
            <a:xfrm>
              <a:off x="339421" y="999531"/>
              <a:ext cx="0" cy="4697087"/>
            </a:xfrm>
            <a:prstGeom prst="line">
              <a:avLst/>
            </a:prstGeom>
            <a:noFill/>
            <a:ln w="38100">
              <a:solidFill>
                <a:schemeClr val="tx1"/>
              </a:solidFill>
              <a:round/>
              <a:headEn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335" name="Text Box 341"/>
            <p:cNvSpPr txBox="1">
              <a:spLocks noChangeArrowheads="1"/>
            </p:cNvSpPr>
            <p:nvPr/>
          </p:nvSpPr>
          <p:spPr bwMode="auto">
            <a:xfrm>
              <a:off x="1596840" y="5829361"/>
              <a:ext cx="711314" cy="369332"/>
            </a:xfrm>
            <a:prstGeom prst="rect">
              <a:avLst/>
            </a:prstGeom>
            <a:solidFill>
              <a:schemeClr val="bg1"/>
            </a:solidFill>
            <a:ln w="12700">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50000"/>
                </a:spcBef>
                <a:buFontTx/>
                <a:buNone/>
              </a:pPr>
              <a:r>
                <a:rPr lang="en-GB" altLang="de-DE" sz="1800" b="1" dirty="0">
                  <a:solidFill>
                    <a:srgbClr val="FF0000"/>
                  </a:solidFill>
                  <a:cs typeface="Arial" panose="020B0604020202020204" pitchFamily="34" charset="0"/>
                </a:rPr>
                <a:t>A</a:t>
              </a:r>
              <a:r>
                <a:rPr lang="en-GB" altLang="de-DE" sz="1800" b="1" baseline="-25000" dirty="0">
                  <a:solidFill>
                    <a:srgbClr val="FF0000"/>
                  </a:solidFill>
                  <a:cs typeface="Arial" panose="020B0604020202020204" pitchFamily="34" charset="0"/>
                </a:rPr>
                <a:t>1</a:t>
              </a:r>
              <a:r>
                <a:rPr lang="en-GB" altLang="de-DE" sz="1800" b="1" dirty="0">
                  <a:solidFill>
                    <a:srgbClr val="0000FF"/>
                  </a:solidFill>
                  <a:cs typeface="Arial" panose="020B0604020202020204" pitchFamily="34" charset="0"/>
                </a:rPr>
                <a:t>A</a:t>
              </a:r>
              <a:r>
                <a:rPr lang="en-GB" altLang="de-DE" sz="1800" b="1" baseline="-25000" dirty="0">
                  <a:solidFill>
                    <a:srgbClr val="0000FF"/>
                  </a:solidFill>
                  <a:cs typeface="Arial" panose="020B0604020202020204" pitchFamily="34" charset="0"/>
                </a:rPr>
                <a:t>1</a:t>
              </a:r>
            </a:p>
          </p:txBody>
        </p:sp>
        <p:sp>
          <p:nvSpPr>
            <p:cNvPr id="336" name="Text Box 342"/>
            <p:cNvSpPr txBox="1">
              <a:spLocks noChangeArrowheads="1"/>
            </p:cNvSpPr>
            <p:nvPr/>
          </p:nvSpPr>
          <p:spPr bwMode="auto">
            <a:xfrm>
              <a:off x="3305914" y="5829361"/>
              <a:ext cx="793545" cy="369332"/>
            </a:xfrm>
            <a:prstGeom prst="rect">
              <a:avLst/>
            </a:prstGeom>
            <a:solidFill>
              <a:schemeClr val="bg1"/>
            </a:solidFill>
            <a:ln w="12700">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50000"/>
                </a:spcBef>
                <a:buFontTx/>
                <a:buNone/>
              </a:pPr>
              <a:r>
                <a:rPr lang="en-GB" altLang="de-DE" sz="1800" b="1" dirty="0">
                  <a:cs typeface="Arial" panose="020B0604020202020204" pitchFamily="34" charset="0"/>
                </a:rPr>
                <a:t>A</a:t>
              </a:r>
              <a:r>
                <a:rPr lang="en-GB" altLang="de-DE" sz="1800" b="1" baseline="-25000" dirty="0">
                  <a:cs typeface="Arial" panose="020B0604020202020204" pitchFamily="34" charset="0"/>
                </a:rPr>
                <a:t>1</a:t>
              </a:r>
              <a:r>
                <a:rPr lang="en-GB" altLang="de-DE" sz="1800" b="1" dirty="0">
                  <a:cs typeface="Arial" panose="020B0604020202020204" pitchFamily="34" charset="0"/>
                </a:rPr>
                <a:t>A</a:t>
              </a:r>
              <a:r>
                <a:rPr lang="en-GB" altLang="de-DE" sz="1800" b="1" baseline="-25000" dirty="0">
                  <a:cs typeface="Arial" panose="020B0604020202020204" pitchFamily="34" charset="0"/>
                </a:rPr>
                <a:t>1</a:t>
              </a:r>
            </a:p>
          </p:txBody>
        </p:sp>
        <p:sp>
          <p:nvSpPr>
            <p:cNvPr id="337" name="Text Box 343"/>
            <p:cNvSpPr txBox="1">
              <a:spLocks noChangeArrowheads="1"/>
            </p:cNvSpPr>
            <p:nvPr/>
          </p:nvSpPr>
          <p:spPr bwMode="auto">
            <a:xfrm>
              <a:off x="4905222" y="5829361"/>
              <a:ext cx="795003" cy="369332"/>
            </a:xfrm>
            <a:prstGeom prst="rect">
              <a:avLst/>
            </a:prstGeom>
            <a:solidFill>
              <a:schemeClr val="bg1"/>
            </a:solidFill>
            <a:ln w="12700">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50000"/>
                </a:spcBef>
                <a:buFontTx/>
                <a:buNone/>
              </a:pPr>
              <a:r>
                <a:rPr lang="en-GB" altLang="de-DE" sz="1800" b="1" dirty="0">
                  <a:solidFill>
                    <a:srgbClr val="7030A0"/>
                  </a:solidFill>
                  <a:cs typeface="Arial" panose="020B0604020202020204" pitchFamily="34" charset="0"/>
                </a:rPr>
                <a:t>A</a:t>
              </a:r>
              <a:r>
                <a:rPr lang="en-GB" altLang="de-DE" sz="1800" b="1" baseline="-25000" dirty="0">
                  <a:solidFill>
                    <a:srgbClr val="7030A0"/>
                  </a:solidFill>
                  <a:cs typeface="Arial" panose="020B0604020202020204" pitchFamily="34" charset="0"/>
                </a:rPr>
                <a:t>1</a:t>
              </a:r>
              <a:r>
                <a:rPr lang="en-GB" altLang="de-DE" sz="1800" b="1" dirty="0">
                  <a:solidFill>
                    <a:srgbClr val="6666FF"/>
                  </a:solidFill>
                  <a:cs typeface="Arial" panose="020B0604020202020204" pitchFamily="34" charset="0"/>
                </a:rPr>
                <a:t>A</a:t>
              </a:r>
              <a:r>
                <a:rPr lang="en-GB" altLang="de-DE" sz="1800" b="1" baseline="-25000" dirty="0">
                  <a:solidFill>
                    <a:srgbClr val="6666FF"/>
                  </a:solidFill>
                  <a:cs typeface="Arial" panose="020B0604020202020204" pitchFamily="34" charset="0"/>
                </a:rPr>
                <a:t>2</a:t>
              </a:r>
            </a:p>
          </p:txBody>
        </p:sp>
        <p:sp>
          <p:nvSpPr>
            <p:cNvPr id="338" name="Freeform 344"/>
            <p:cNvSpPr>
              <a:spLocks/>
            </p:cNvSpPr>
            <p:nvPr/>
          </p:nvSpPr>
          <p:spPr bwMode="auto">
            <a:xfrm>
              <a:off x="1184021" y="1000989"/>
              <a:ext cx="815426" cy="4629985"/>
            </a:xfrm>
            <a:custGeom>
              <a:avLst/>
              <a:gdLst>
                <a:gd name="T0" fmla="*/ 2147483647 w 559"/>
                <a:gd name="T1" fmla="*/ 2147483647 h 3174"/>
                <a:gd name="T2" fmla="*/ 2147483647 w 559"/>
                <a:gd name="T3" fmla="*/ 2147483647 h 3174"/>
                <a:gd name="T4" fmla="*/ 2147483647 w 559"/>
                <a:gd name="T5" fmla="*/ 2147483647 h 3174"/>
                <a:gd name="T6" fmla="*/ 2147483647 w 559"/>
                <a:gd name="T7" fmla="*/ 2147483647 h 3174"/>
                <a:gd name="T8" fmla="*/ 2147483647 w 559"/>
                <a:gd name="T9" fmla="*/ 2147483647 h 3174"/>
                <a:gd name="T10" fmla="*/ 2147483647 w 559"/>
                <a:gd name="T11" fmla="*/ 2147483647 h 3174"/>
                <a:gd name="T12" fmla="*/ 2147483647 w 559"/>
                <a:gd name="T13" fmla="*/ 2147483647 h 3174"/>
                <a:gd name="T14" fmla="*/ 2147483647 w 559"/>
                <a:gd name="T15" fmla="*/ 2147483647 h 3174"/>
                <a:gd name="T16" fmla="*/ 2147483647 w 559"/>
                <a:gd name="T17" fmla="*/ 2147483647 h 3174"/>
                <a:gd name="T18" fmla="*/ 2147483647 w 559"/>
                <a:gd name="T19" fmla="*/ 2147483647 h 3174"/>
                <a:gd name="T20" fmla="*/ 2147483647 w 559"/>
                <a:gd name="T21" fmla="*/ 2147483647 h 3174"/>
                <a:gd name="T22" fmla="*/ 2147483647 w 559"/>
                <a:gd name="T23" fmla="*/ 2147483647 h 3174"/>
                <a:gd name="T24" fmla="*/ 2147483647 w 559"/>
                <a:gd name="T25" fmla="*/ 2147483647 h 3174"/>
                <a:gd name="T26" fmla="*/ 2147483647 w 559"/>
                <a:gd name="T27" fmla="*/ 0 h 31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59" h="3174">
                  <a:moveTo>
                    <a:pt x="510" y="3174"/>
                  </a:moveTo>
                  <a:cubicBezTo>
                    <a:pt x="411" y="3087"/>
                    <a:pt x="313" y="3001"/>
                    <a:pt x="274" y="2927"/>
                  </a:cubicBezTo>
                  <a:cubicBezTo>
                    <a:pt x="235" y="2853"/>
                    <a:pt x="235" y="2803"/>
                    <a:pt x="274" y="2729"/>
                  </a:cubicBezTo>
                  <a:cubicBezTo>
                    <a:pt x="313" y="2655"/>
                    <a:pt x="468" y="2562"/>
                    <a:pt x="507" y="2484"/>
                  </a:cubicBezTo>
                  <a:cubicBezTo>
                    <a:pt x="546" y="2406"/>
                    <a:pt x="505" y="2339"/>
                    <a:pt x="507" y="2263"/>
                  </a:cubicBezTo>
                  <a:cubicBezTo>
                    <a:pt x="509" y="2187"/>
                    <a:pt x="559" y="2101"/>
                    <a:pt x="518" y="2025"/>
                  </a:cubicBezTo>
                  <a:cubicBezTo>
                    <a:pt x="477" y="1949"/>
                    <a:pt x="342" y="1883"/>
                    <a:pt x="262" y="1809"/>
                  </a:cubicBezTo>
                  <a:cubicBezTo>
                    <a:pt x="182" y="1735"/>
                    <a:pt x="70" y="1664"/>
                    <a:pt x="35" y="1583"/>
                  </a:cubicBezTo>
                  <a:cubicBezTo>
                    <a:pt x="0" y="1502"/>
                    <a:pt x="10" y="1403"/>
                    <a:pt x="53" y="1321"/>
                  </a:cubicBezTo>
                  <a:cubicBezTo>
                    <a:pt x="96" y="1239"/>
                    <a:pt x="253" y="1167"/>
                    <a:pt x="291" y="1088"/>
                  </a:cubicBezTo>
                  <a:cubicBezTo>
                    <a:pt x="329" y="1009"/>
                    <a:pt x="282" y="924"/>
                    <a:pt x="280" y="849"/>
                  </a:cubicBezTo>
                  <a:cubicBezTo>
                    <a:pt x="278" y="774"/>
                    <a:pt x="240" y="743"/>
                    <a:pt x="280" y="640"/>
                  </a:cubicBezTo>
                  <a:cubicBezTo>
                    <a:pt x="320" y="537"/>
                    <a:pt x="483" y="340"/>
                    <a:pt x="518" y="233"/>
                  </a:cubicBezTo>
                  <a:cubicBezTo>
                    <a:pt x="553" y="126"/>
                    <a:pt x="521" y="63"/>
                    <a:pt x="489" y="0"/>
                  </a:cubicBezTo>
                </a:path>
              </a:pathLst>
            </a:custGeom>
            <a:noFill/>
            <a:ln w="38100" cmpd="sng">
              <a:solidFill>
                <a:srgbClr val="FF0000"/>
              </a:solidFill>
              <a:round/>
              <a:headEnd type="stealth" w="med" len="med"/>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339" name="Freeform 345"/>
            <p:cNvSpPr>
              <a:spLocks/>
            </p:cNvSpPr>
            <p:nvPr/>
          </p:nvSpPr>
          <p:spPr bwMode="auto">
            <a:xfrm>
              <a:off x="1927969" y="1009742"/>
              <a:ext cx="1649815" cy="4621233"/>
            </a:xfrm>
            <a:custGeom>
              <a:avLst/>
              <a:gdLst>
                <a:gd name="T0" fmla="*/ 0 w 1131"/>
                <a:gd name="T1" fmla="*/ 2147483647 h 3168"/>
                <a:gd name="T2" fmla="*/ 2147483647 w 1131"/>
                <a:gd name="T3" fmla="*/ 2147483647 h 3168"/>
                <a:gd name="T4" fmla="*/ 2147483647 w 1131"/>
                <a:gd name="T5" fmla="*/ 2147483647 h 3168"/>
                <a:gd name="T6" fmla="*/ 2147483647 w 1131"/>
                <a:gd name="T7" fmla="*/ 2147483647 h 3168"/>
                <a:gd name="T8" fmla="*/ 2147483647 w 1131"/>
                <a:gd name="T9" fmla="*/ 2147483647 h 3168"/>
                <a:gd name="T10" fmla="*/ 2147483647 w 1131"/>
                <a:gd name="T11" fmla="*/ 2147483647 h 3168"/>
                <a:gd name="T12" fmla="*/ 2147483647 w 1131"/>
                <a:gd name="T13" fmla="*/ 2147483647 h 3168"/>
                <a:gd name="T14" fmla="*/ 2147483647 w 1131"/>
                <a:gd name="T15" fmla="*/ 2147483647 h 3168"/>
                <a:gd name="T16" fmla="*/ 2147483647 w 1131"/>
                <a:gd name="T17" fmla="*/ 2147483647 h 3168"/>
                <a:gd name="T18" fmla="*/ 2147483647 w 1131"/>
                <a:gd name="T19" fmla="*/ 2147483647 h 3168"/>
                <a:gd name="T20" fmla="*/ 2147483647 w 1131"/>
                <a:gd name="T21" fmla="*/ 2147483647 h 3168"/>
                <a:gd name="T22" fmla="*/ 2147483647 w 1131"/>
                <a:gd name="T23" fmla="*/ 2147483647 h 3168"/>
                <a:gd name="T24" fmla="*/ 2147483647 w 1131"/>
                <a:gd name="T25" fmla="*/ 2147483647 h 3168"/>
                <a:gd name="T26" fmla="*/ 2147483647 w 1131"/>
                <a:gd name="T27" fmla="*/ 0 h 316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31" h="3168">
                  <a:moveTo>
                    <a:pt x="0" y="3168"/>
                  </a:moveTo>
                  <a:cubicBezTo>
                    <a:pt x="74" y="3093"/>
                    <a:pt x="149" y="3019"/>
                    <a:pt x="223" y="2944"/>
                  </a:cubicBezTo>
                  <a:cubicBezTo>
                    <a:pt x="297" y="2869"/>
                    <a:pt x="405" y="2793"/>
                    <a:pt x="445" y="2717"/>
                  </a:cubicBezTo>
                  <a:cubicBezTo>
                    <a:pt x="485" y="2641"/>
                    <a:pt x="502" y="2565"/>
                    <a:pt x="462" y="2490"/>
                  </a:cubicBezTo>
                  <a:cubicBezTo>
                    <a:pt x="422" y="2415"/>
                    <a:pt x="249" y="2344"/>
                    <a:pt x="206" y="2269"/>
                  </a:cubicBezTo>
                  <a:cubicBezTo>
                    <a:pt x="163" y="2194"/>
                    <a:pt x="199" y="2120"/>
                    <a:pt x="206" y="2042"/>
                  </a:cubicBezTo>
                  <a:cubicBezTo>
                    <a:pt x="213" y="1964"/>
                    <a:pt x="208" y="1876"/>
                    <a:pt x="247" y="1798"/>
                  </a:cubicBezTo>
                  <a:cubicBezTo>
                    <a:pt x="286" y="1720"/>
                    <a:pt x="367" y="1654"/>
                    <a:pt x="439" y="1571"/>
                  </a:cubicBezTo>
                  <a:cubicBezTo>
                    <a:pt x="511" y="1488"/>
                    <a:pt x="633" y="1386"/>
                    <a:pt x="677" y="1303"/>
                  </a:cubicBezTo>
                  <a:cubicBezTo>
                    <a:pt x="721" y="1220"/>
                    <a:pt x="745" y="1148"/>
                    <a:pt x="706" y="1070"/>
                  </a:cubicBezTo>
                  <a:cubicBezTo>
                    <a:pt x="667" y="992"/>
                    <a:pt x="450" y="907"/>
                    <a:pt x="445" y="832"/>
                  </a:cubicBezTo>
                  <a:cubicBezTo>
                    <a:pt x="440" y="757"/>
                    <a:pt x="597" y="727"/>
                    <a:pt x="677" y="622"/>
                  </a:cubicBezTo>
                  <a:cubicBezTo>
                    <a:pt x="757" y="517"/>
                    <a:pt x="851" y="307"/>
                    <a:pt x="927" y="203"/>
                  </a:cubicBezTo>
                  <a:cubicBezTo>
                    <a:pt x="1003" y="99"/>
                    <a:pt x="1067" y="49"/>
                    <a:pt x="1131" y="0"/>
                  </a:cubicBezTo>
                </a:path>
              </a:pathLst>
            </a:custGeom>
            <a:noFill/>
            <a:ln w="38100" cmpd="sng">
              <a:solidFill>
                <a:srgbClr val="0000FF"/>
              </a:solidFill>
              <a:round/>
              <a:headEnd type="stealth" w="med" len="med"/>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srgbClr val="0000FF"/>
                </a:solidFill>
                <a:latin typeface="Arial" panose="020B0604020202020204" pitchFamily="34" charset="0"/>
                <a:cs typeface="Arial" panose="020B0604020202020204" pitchFamily="34" charset="0"/>
              </a:endParaRPr>
            </a:p>
          </p:txBody>
        </p:sp>
        <p:sp>
          <p:nvSpPr>
            <p:cNvPr id="340" name="Freeform 348"/>
            <p:cNvSpPr>
              <a:spLocks/>
            </p:cNvSpPr>
            <p:nvPr/>
          </p:nvSpPr>
          <p:spPr bwMode="auto">
            <a:xfrm>
              <a:off x="3477132" y="992237"/>
              <a:ext cx="1451429" cy="4704381"/>
            </a:xfrm>
            <a:custGeom>
              <a:avLst/>
              <a:gdLst>
                <a:gd name="T0" fmla="*/ 2147483647 w 995"/>
                <a:gd name="T1" fmla="*/ 2147483647 h 3225"/>
                <a:gd name="T2" fmla="*/ 2147483647 w 995"/>
                <a:gd name="T3" fmla="*/ 2147483647 h 3225"/>
                <a:gd name="T4" fmla="*/ 2147483647 w 995"/>
                <a:gd name="T5" fmla="*/ 2147483647 h 3225"/>
                <a:gd name="T6" fmla="*/ 2147483647 w 995"/>
                <a:gd name="T7" fmla="*/ 2147483647 h 3225"/>
                <a:gd name="T8" fmla="*/ 2147483647 w 995"/>
                <a:gd name="T9" fmla="*/ 2147483647 h 3225"/>
                <a:gd name="T10" fmla="*/ 2147483647 w 995"/>
                <a:gd name="T11" fmla="*/ 2147483647 h 3225"/>
                <a:gd name="T12" fmla="*/ 2147483647 w 995"/>
                <a:gd name="T13" fmla="*/ 2147483647 h 3225"/>
                <a:gd name="T14" fmla="*/ 2147483647 w 995"/>
                <a:gd name="T15" fmla="*/ 2147483647 h 3225"/>
                <a:gd name="T16" fmla="*/ 2147483647 w 995"/>
                <a:gd name="T17" fmla="*/ 2147483647 h 3225"/>
                <a:gd name="T18" fmla="*/ 2147483647 w 995"/>
                <a:gd name="T19" fmla="*/ 2147483647 h 3225"/>
                <a:gd name="T20" fmla="*/ 2147483647 w 995"/>
                <a:gd name="T21" fmla="*/ 2147483647 h 3225"/>
                <a:gd name="T22" fmla="*/ 2147483647 w 995"/>
                <a:gd name="T23" fmla="*/ 2147483647 h 3225"/>
                <a:gd name="T24" fmla="*/ 2147483647 w 995"/>
                <a:gd name="T25" fmla="*/ 2147483647 h 3225"/>
                <a:gd name="T26" fmla="*/ 2147483647 w 995"/>
                <a:gd name="T27" fmla="*/ 0 h 32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95" h="3225">
                  <a:moveTo>
                    <a:pt x="72" y="3225"/>
                  </a:moveTo>
                  <a:cubicBezTo>
                    <a:pt x="182" y="3118"/>
                    <a:pt x="293" y="3012"/>
                    <a:pt x="331" y="2921"/>
                  </a:cubicBezTo>
                  <a:cubicBezTo>
                    <a:pt x="369" y="2830"/>
                    <a:pt x="345" y="2758"/>
                    <a:pt x="302" y="2682"/>
                  </a:cubicBezTo>
                  <a:cubicBezTo>
                    <a:pt x="259" y="2606"/>
                    <a:pt x="119" y="2534"/>
                    <a:pt x="75" y="2467"/>
                  </a:cubicBezTo>
                  <a:cubicBezTo>
                    <a:pt x="31" y="2400"/>
                    <a:pt x="0" y="2352"/>
                    <a:pt x="40" y="2281"/>
                  </a:cubicBezTo>
                  <a:cubicBezTo>
                    <a:pt x="80" y="2210"/>
                    <a:pt x="233" y="2122"/>
                    <a:pt x="313" y="2042"/>
                  </a:cubicBezTo>
                  <a:cubicBezTo>
                    <a:pt x="393" y="1962"/>
                    <a:pt x="447" y="1876"/>
                    <a:pt x="523" y="1798"/>
                  </a:cubicBezTo>
                  <a:cubicBezTo>
                    <a:pt x="599" y="1720"/>
                    <a:pt x="688" y="1656"/>
                    <a:pt x="767" y="1571"/>
                  </a:cubicBezTo>
                  <a:cubicBezTo>
                    <a:pt x="846" y="1486"/>
                    <a:pt x="995" y="1364"/>
                    <a:pt x="994" y="1286"/>
                  </a:cubicBezTo>
                  <a:cubicBezTo>
                    <a:pt x="993" y="1208"/>
                    <a:pt x="875" y="1169"/>
                    <a:pt x="761" y="1100"/>
                  </a:cubicBezTo>
                  <a:cubicBezTo>
                    <a:pt x="647" y="1031"/>
                    <a:pt x="346" y="951"/>
                    <a:pt x="308" y="873"/>
                  </a:cubicBezTo>
                  <a:cubicBezTo>
                    <a:pt x="270" y="795"/>
                    <a:pt x="460" y="742"/>
                    <a:pt x="535" y="629"/>
                  </a:cubicBezTo>
                  <a:cubicBezTo>
                    <a:pt x="610" y="516"/>
                    <a:pt x="764" y="303"/>
                    <a:pt x="761" y="198"/>
                  </a:cubicBezTo>
                  <a:cubicBezTo>
                    <a:pt x="758" y="93"/>
                    <a:pt x="637" y="46"/>
                    <a:pt x="517" y="0"/>
                  </a:cubicBezTo>
                </a:path>
              </a:pathLst>
            </a:custGeom>
            <a:noFill/>
            <a:ln w="38100" cmpd="sng">
              <a:solidFill>
                <a:schemeClr val="tx1"/>
              </a:solidFill>
              <a:round/>
              <a:headEnd type="stealth" w="med" len="med"/>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341" name="Freeform 349"/>
            <p:cNvSpPr>
              <a:spLocks/>
            </p:cNvSpPr>
            <p:nvPr/>
          </p:nvSpPr>
          <p:spPr bwMode="auto">
            <a:xfrm>
              <a:off x="4175861" y="1000989"/>
              <a:ext cx="1404749" cy="4629985"/>
            </a:xfrm>
            <a:custGeom>
              <a:avLst/>
              <a:gdLst>
                <a:gd name="T0" fmla="*/ 2147483647 w 963"/>
                <a:gd name="T1" fmla="*/ 2147483647 h 3174"/>
                <a:gd name="T2" fmla="*/ 2147483647 w 963"/>
                <a:gd name="T3" fmla="*/ 2147483647 h 3174"/>
                <a:gd name="T4" fmla="*/ 2147483647 w 963"/>
                <a:gd name="T5" fmla="*/ 2147483647 h 3174"/>
                <a:gd name="T6" fmla="*/ 2147483647 w 963"/>
                <a:gd name="T7" fmla="*/ 2147483647 h 3174"/>
                <a:gd name="T8" fmla="*/ 2147483647 w 963"/>
                <a:gd name="T9" fmla="*/ 2147483647 h 3174"/>
                <a:gd name="T10" fmla="*/ 2147483647 w 963"/>
                <a:gd name="T11" fmla="*/ 2147483647 h 3174"/>
                <a:gd name="T12" fmla="*/ 2147483647 w 963"/>
                <a:gd name="T13" fmla="*/ 2147483647 h 3174"/>
                <a:gd name="T14" fmla="*/ 2147483647 w 963"/>
                <a:gd name="T15" fmla="*/ 2147483647 h 3174"/>
                <a:gd name="T16" fmla="*/ 2147483647 w 963"/>
                <a:gd name="T17" fmla="*/ 2147483647 h 3174"/>
                <a:gd name="T18" fmla="*/ 2147483647 w 963"/>
                <a:gd name="T19" fmla="*/ 2147483647 h 3174"/>
                <a:gd name="T20" fmla="*/ 2147483647 w 963"/>
                <a:gd name="T21" fmla="*/ 2147483647 h 3174"/>
                <a:gd name="T22" fmla="*/ 2147483647 w 963"/>
                <a:gd name="T23" fmla="*/ 2147483647 h 3174"/>
                <a:gd name="T24" fmla="*/ 2147483647 w 963"/>
                <a:gd name="T25" fmla="*/ 2147483647 h 3174"/>
                <a:gd name="T26" fmla="*/ 2147483647 w 963"/>
                <a:gd name="T27" fmla="*/ 0 h 31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63" h="3174">
                  <a:moveTo>
                    <a:pt x="727" y="3174"/>
                  </a:moveTo>
                  <a:cubicBezTo>
                    <a:pt x="643" y="3095"/>
                    <a:pt x="560" y="3017"/>
                    <a:pt x="480" y="2938"/>
                  </a:cubicBezTo>
                  <a:cubicBezTo>
                    <a:pt x="400" y="2859"/>
                    <a:pt x="283" y="2780"/>
                    <a:pt x="248" y="2700"/>
                  </a:cubicBezTo>
                  <a:cubicBezTo>
                    <a:pt x="213" y="2620"/>
                    <a:pt x="266" y="2534"/>
                    <a:pt x="271" y="2461"/>
                  </a:cubicBezTo>
                  <a:cubicBezTo>
                    <a:pt x="276" y="2388"/>
                    <a:pt x="315" y="2337"/>
                    <a:pt x="277" y="2263"/>
                  </a:cubicBezTo>
                  <a:cubicBezTo>
                    <a:pt x="239" y="2189"/>
                    <a:pt x="88" y="2091"/>
                    <a:pt x="44" y="2019"/>
                  </a:cubicBezTo>
                  <a:cubicBezTo>
                    <a:pt x="0" y="1947"/>
                    <a:pt x="15" y="1906"/>
                    <a:pt x="15" y="1833"/>
                  </a:cubicBezTo>
                  <a:cubicBezTo>
                    <a:pt x="15" y="1760"/>
                    <a:pt x="40" y="1671"/>
                    <a:pt x="44" y="1583"/>
                  </a:cubicBezTo>
                  <a:cubicBezTo>
                    <a:pt x="48" y="1495"/>
                    <a:pt x="34" y="1388"/>
                    <a:pt x="38" y="1303"/>
                  </a:cubicBezTo>
                  <a:cubicBezTo>
                    <a:pt x="42" y="1218"/>
                    <a:pt x="26" y="1145"/>
                    <a:pt x="67" y="1071"/>
                  </a:cubicBezTo>
                  <a:cubicBezTo>
                    <a:pt x="108" y="997"/>
                    <a:pt x="205" y="934"/>
                    <a:pt x="282" y="861"/>
                  </a:cubicBezTo>
                  <a:cubicBezTo>
                    <a:pt x="359" y="788"/>
                    <a:pt x="453" y="742"/>
                    <a:pt x="527" y="634"/>
                  </a:cubicBezTo>
                  <a:cubicBezTo>
                    <a:pt x="601" y="526"/>
                    <a:pt x="652" y="321"/>
                    <a:pt x="725" y="215"/>
                  </a:cubicBezTo>
                  <a:cubicBezTo>
                    <a:pt x="798" y="109"/>
                    <a:pt x="880" y="54"/>
                    <a:pt x="963" y="0"/>
                  </a:cubicBezTo>
                </a:path>
              </a:pathLst>
            </a:custGeom>
            <a:noFill/>
            <a:ln w="38100" cmpd="sng">
              <a:solidFill>
                <a:srgbClr val="7030A0"/>
              </a:solidFill>
              <a:round/>
              <a:headEnd type="stealth" w="med" len="med"/>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342" name="Freeform 350"/>
            <p:cNvSpPr>
              <a:spLocks/>
            </p:cNvSpPr>
            <p:nvPr/>
          </p:nvSpPr>
          <p:spPr bwMode="auto">
            <a:xfrm>
              <a:off x="5173627" y="1009742"/>
              <a:ext cx="2418561" cy="4621233"/>
            </a:xfrm>
            <a:custGeom>
              <a:avLst/>
              <a:gdLst>
                <a:gd name="T0" fmla="*/ 2147483647 w 1658"/>
                <a:gd name="T1" fmla="*/ 2147483647 h 3168"/>
                <a:gd name="T2" fmla="*/ 2147483647 w 1658"/>
                <a:gd name="T3" fmla="*/ 2147483647 h 3168"/>
                <a:gd name="T4" fmla="*/ 2147483647 w 1658"/>
                <a:gd name="T5" fmla="*/ 2147483647 h 3168"/>
                <a:gd name="T6" fmla="*/ 2147483647 w 1658"/>
                <a:gd name="T7" fmla="*/ 2147483647 h 3168"/>
                <a:gd name="T8" fmla="*/ 2147483647 w 1658"/>
                <a:gd name="T9" fmla="*/ 2147483647 h 3168"/>
                <a:gd name="T10" fmla="*/ 2147483647 w 1658"/>
                <a:gd name="T11" fmla="*/ 2147483647 h 3168"/>
                <a:gd name="T12" fmla="*/ 2147483647 w 1658"/>
                <a:gd name="T13" fmla="*/ 2147483647 h 3168"/>
                <a:gd name="T14" fmla="*/ 2147483647 w 1658"/>
                <a:gd name="T15" fmla="*/ 2147483647 h 3168"/>
                <a:gd name="T16" fmla="*/ 2147483647 w 1658"/>
                <a:gd name="T17" fmla="*/ 2147483647 h 3168"/>
                <a:gd name="T18" fmla="*/ 2147483647 w 1658"/>
                <a:gd name="T19" fmla="*/ 2147483647 h 3168"/>
                <a:gd name="T20" fmla="*/ 2147483647 w 1658"/>
                <a:gd name="T21" fmla="*/ 2147483647 h 3168"/>
                <a:gd name="T22" fmla="*/ 2147483647 w 1658"/>
                <a:gd name="T23" fmla="*/ 2147483647 h 3168"/>
                <a:gd name="T24" fmla="*/ 2147483647 w 1658"/>
                <a:gd name="T25" fmla="*/ 2147483647 h 3168"/>
                <a:gd name="T26" fmla="*/ 2147483647 w 1658"/>
                <a:gd name="T27" fmla="*/ 0 h 316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58" h="3168">
                  <a:moveTo>
                    <a:pt x="43" y="3168"/>
                  </a:moveTo>
                  <a:cubicBezTo>
                    <a:pt x="21" y="3089"/>
                    <a:pt x="0" y="3011"/>
                    <a:pt x="35" y="2938"/>
                  </a:cubicBezTo>
                  <a:cubicBezTo>
                    <a:pt x="70" y="2865"/>
                    <a:pt x="179" y="2807"/>
                    <a:pt x="256" y="2729"/>
                  </a:cubicBezTo>
                  <a:cubicBezTo>
                    <a:pt x="333" y="2651"/>
                    <a:pt x="421" y="2547"/>
                    <a:pt x="500" y="2467"/>
                  </a:cubicBezTo>
                  <a:cubicBezTo>
                    <a:pt x="579" y="2387"/>
                    <a:pt x="652" y="2325"/>
                    <a:pt x="727" y="2251"/>
                  </a:cubicBezTo>
                  <a:cubicBezTo>
                    <a:pt x="802" y="2177"/>
                    <a:pt x="916" y="2099"/>
                    <a:pt x="954" y="2019"/>
                  </a:cubicBezTo>
                  <a:cubicBezTo>
                    <a:pt x="992" y="1939"/>
                    <a:pt x="913" y="1845"/>
                    <a:pt x="954" y="1769"/>
                  </a:cubicBezTo>
                  <a:cubicBezTo>
                    <a:pt x="995" y="1693"/>
                    <a:pt x="1123" y="1644"/>
                    <a:pt x="1198" y="1565"/>
                  </a:cubicBezTo>
                  <a:cubicBezTo>
                    <a:pt x="1273" y="1486"/>
                    <a:pt x="1409" y="1380"/>
                    <a:pt x="1402" y="1297"/>
                  </a:cubicBezTo>
                  <a:cubicBezTo>
                    <a:pt x="1395" y="1214"/>
                    <a:pt x="1232" y="1137"/>
                    <a:pt x="1158" y="1065"/>
                  </a:cubicBezTo>
                  <a:cubicBezTo>
                    <a:pt x="1084" y="993"/>
                    <a:pt x="961" y="945"/>
                    <a:pt x="960" y="867"/>
                  </a:cubicBezTo>
                  <a:cubicBezTo>
                    <a:pt x="959" y="789"/>
                    <a:pt x="1075" y="708"/>
                    <a:pt x="1152" y="599"/>
                  </a:cubicBezTo>
                  <a:cubicBezTo>
                    <a:pt x="1229" y="490"/>
                    <a:pt x="1336" y="315"/>
                    <a:pt x="1420" y="215"/>
                  </a:cubicBezTo>
                  <a:cubicBezTo>
                    <a:pt x="1504" y="115"/>
                    <a:pt x="1581" y="57"/>
                    <a:pt x="1658" y="0"/>
                  </a:cubicBezTo>
                </a:path>
              </a:pathLst>
            </a:custGeom>
            <a:noFill/>
            <a:ln w="38100" cmpd="sng">
              <a:solidFill>
                <a:srgbClr val="6666FF"/>
              </a:solidFill>
              <a:round/>
              <a:headEnd type="stealth" w="med" len="med"/>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344" name="Text Box 352"/>
            <p:cNvSpPr txBox="1">
              <a:spLocks noChangeArrowheads="1"/>
            </p:cNvSpPr>
            <p:nvPr/>
          </p:nvSpPr>
          <p:spPr bwMode="auto">
            <a:xfrm>
              <a:off x="3254859" y="6255905"/>
              <a:ext cx="895653" cy="369332"/>
            </a:xfrm>
            <a:prstGeom prst="rect">
              <a:avLst/>
            </a:prstGeom>
            <a:solidFill>
              <a:schemeClr val="bg1"/>
            </a:solidFill>
            <a:ln w="9525">
              <a:noFill/>
              <a:miter lim="800000"/>
              <a:headEnd/>
              <a:tailEnd/>
            </a:ln>
            <a:effectLst>
              <a:outerShdw dist="35921" dir="2700000" algn="ctr" rotWithShape="0">
                <a:schemeClr val="bg2"/>
              </a:outerShdw>
            </a:effectLst>
          </p:spPr>
          <p:txBody>
            <a:bodyPr wrap="square">
              <a:spAutoFit/>
            </a:bodyPr>
            <a:lstStyle>
              <a:defPPr>
                <a:defRPr lang="en-US"/>
              </a:defPPr>
              <a:lvl1pPr algn="ctr">
                <a:spcBef>
                  <a:spcPct val="50000"/>
                </a:spcBef>
                <a:buFontTx/>
                <a:buNone/>
                <a:defRPr>
                  <a:latin typeface="Arial" pitchFamily="34" charset="0"/>
                  <a:cs typeface="Arial" panose="020B0604020202020204" pitchFamily="34" charset="0"/>
                </a:defRPr>
              </a:lvl1pPr>
              <a:lvl2pPr marL="742950" indent="-285750" eaLnBrk="0" hangingPunct="0">
                <a:spcBef>
                  <a:spcPct val="20000"/>
                </a:spcBef>
                <a:buChar char="–"/>
                <a:defRPr sz="2800">
                  <a:latin typeface="Arial" pitchFamily="34" charset="0"/>
                </a:defRPr>
              </a:lvl2pPr>
              <a:lvl3pPr marL="1143000" indent="-228600" eaLnBrk="0" hangingPunct="0">
                <a:spcBef>
                  <a:spcPct val="20000"/>
                </a:spcBef>
                <a:buChar char="•"/>
                <a:defRPr sz="2400">
                  <a:latin typeface="Arial" pitchFamily="34" charset="0"/>
                </a:defRPr>
              </a:lvl3pPr>
              <a:lvl4pPr marL="1600200" indent="-228600" eaLnBrk="0" hangingPunct="0">
                <a:spcBef>
                  <a:spcPct val="20000"/>
                </a:spcBef>
                <a:buChar char="–"/>
                <a:defRPr sz="2000">
                  <a:latin typeface="Arial" pitchFamily="34" charset="0"/>
                </a:defRPr>
              </a:lvl4pPr>
              <a:lvl5pPr marL="2057400" indent="-228600" eaLnBrk="0" hangingPunct="0">
                <a:spcBef>
                  <a:spcPct val="20000"/>
                </a:spcBef>
                <a:buChar char="»"/>
                <a:defRPr sz="2000">
                  <a:latin typeface="Arial" pitchFamily="34" charset="0"/>
                </a:defRPr>
              </a:lvl5pPr>
              <a:lvl6pPr marL="2514600" indent="-228600" eaLnBrk="0" fontAlgn="base" hangingPunct="0">
                <a:spcBef>
                  <a:spcPct val="20000"/>
                </a:spcBef>
                <a:spcAft>
                  <a:spcPct val="0"/>
                </a:spcAft>
                <a:buChar char="»"/>
                <a:defRPr sz="2000">
                  <a:latin typeface="Arial" pitchFamily="34" charset="0"/>
                </a:defRPr>
              </a:lvl6pPr>
              <a:lvl7pPr marL="2971800" indent="-228600" eaLnBrk="0" fontAlgn="base" hangingPunct="0">
                <a:spcBef>
                  <a:spcPct val="20000"/>
                </a:spcBef>
                <a:spcAft>
                  <a:spcPct val="0"/>
                </a:spcAft>
                <a:buChar char="»"/>
                <a:defRPr sz="2000">
                  <a:latin typeface="Arial" pitchFamily="34" charset="0"/>
                </a:defRPr>
              </a:lvl7pPr>
              <a:lvl8pPr marL="3429000" indent="-228600" eaLnBrk="0" fontAlgn="base" hangingPunct="0">
                <a:spcBef>
                  <a:spcPct val="20000"/>
                </a:spcBef>
                <a:spcAft>
                  <a:spcPct val="0"/>
                </a:spcAft>
                <a:buChar char="»"/>
                <a:defRPr sz="2000">
                  <a:latin typeface="Arial" pitchFamily="34" charset="0"/>
                </a:defRPr>
              </a:lvl8pPr>
              <a:lvl9pPr marL="3886200" indent="-228600" eaLnBrk="0" fontAlgn="base" hangingPunct="0">
                <a:spcBef>
                  <a:spcPct val="20000"/>
                </a:spcBef>
                <a:spcAft>
                  <a:spcPct val="0"/>
                </a:spcAft>
                <a:buChar char="»"/>
                <a:defRPr sz="2000">
                  <a:latin typeface="Arial" pitchFamily="34" charset="0"/>
                </a:defRPr>
              </a:lvl9pPr>
            </a:lstStyle>
            <a:p>
              <a:r>
                <a:rPr lang="en-GB" altLang="de-DE" dirty="0"/>
                <a:t>IBD</a:t>
              </a:r>
            </a:p>
          </p:txBody>
        </p:sp>
        <p:sp>
          <p:nvSpPr>
            <p:cNvPr id="345" name="Text Box 353"/>
            <p:cNvSpPr txBox="1">
              <a:spLocks noChangeArrowheads="1"/>
            </p:cNvSpPr>
            <p:nvPr/>
          </p:nvSpPr>
          <p:spPr bwMode="auto">
            <a:xfrm>
              <a:off x="4441348" y="6274146"/>
              <a:ext cx="1719833" cy="369332"/>
            </a:xfrm>
            <a:prstGeom prst="rect">
              <a:avLst/>
            </a:prstGeom>
            <a:solidFill>
              <a:schemeClr val="bg1"/>
            </a:solidFill>
            <a:ln w="9525">
              <a:noFill/>
              <a:miter lim="800000"/>
              <a:headEnd/>
              <a:tailEnd/>
            </a:ln>
            <a:effectLst>
              <a:outerShdw dist="35921" dir="2700000" algn="ctr" rotWithShape="0">
                <a:schemeClr val="bg2"/>
              </a:outerShdw>
            </a:effectLst>
          </p:spPr>
          <p:txBody>
            <a:bodyPr wrap="square">
              <a:spAutoFit/>
            </a:bodyPr>
            <a:lstStyle>
              <a:defPPr>
                <a:defRPr lang="en-US"/>
              </a:defPPr>
              <a:lvl1pPr algn="ctr">
                <a:spcBef>
                  <a:spcPct val="50000"/>
                </a:spcBef>
                <a:buFontTx/>
                <a:buNone/>
                <a:defRPr>
                  <a:latin typeface="Arial" pitchFamily="34" charset="0"/>
                  <a:cs typeface="Arial" panose="020B0604020202020204" pitchFamily="34" charset="0"/>
                </a:defRPr>
              </a:lvl1pPr>
              <a:lvl2pPr marL="742950" indent="-285750" eaLnBrk="0" hangingPunct="0">
                <a:spcBef>
                  <a:spcPct val="20000"/>
                </a:spcBef>
                <a:buChar char="–"/>
                <a:defRPr sz="2800">
                  <a:latin typeface="Arial" pitchFamily="34" charset="0"/>
                </a:defRPr>
              </a:lvl2pPr>
              <a:lvl3pPr marL="1143000" indent="-228600" eaLnBrk="0" hangingPunct="0">
                <a:spcBef>
                  <a:spcPct val="20000"/>
                </a:spcBef>
                <a:buChar char="•"/>
                <a:defRPr sz="2400">
                  <a:latin typeface="Arial" pitchFamily="34" charset="0"/>
                </a:defRPr>
              </a:lvl3pPr>
              <a:lvl4pPr marL="1600200" indent="-228600" eaLnBrk="0" hangingPunct="0">
                <a:spcBef>
                  <a:spcPct val="20000"/>
                </a:spcBef>
                <a:buChar char="–"/>
                <a:defRPr sz="2000">
                  <a:latin typeface="Arial" pitchFamily="34" charset="0"/>
                </a:defRPr>
              </a:lvl4pPr>
              <a:lvl5pPr marL="2057400" indent="-228600" eaLnBrk="0" hangingPunct="0">
                <a:spcBef>
                  <a:spcPct val="20000"/>
                </a:spcBef>
                <a:buChar char="»"/>
                <a:defRPr sz="2000">
                  <a:latin typeface="Arial" pitchFamily="34" charset="0"/>
                </a:defRPr>
              </a:lvl5pPr>
              <a:lvl6pPr marL="2514600" indent="-228600" eaLnBrk="0" fontAlgn="base" hangingPunct="0">
                <a:spcBef>
                  <a:spcPct val="20000"/>
                </a:spcBef>
                <a:spcAft>
                  <a:spcPct val="0"/>
                </a:spcAft>
                <a:buChar char="»"/>
                <a:defRPr sz="2000">
                  <a:latin typeface="Arial" pitchFamily="34" charset="0"/>
                </a:defRPr>
              </a:lvl6pPr>
              <a:lvl7pPr marL="2971800" indent="-228600" eaLnBrk="0" fontAlgn="base" hangingPunct="0">
                <a:spcBef>
                  <a:spcPct val="20000"/>
                </a:spcBef>
                <a:spcAft>
                  <a:spcPct val="0"/>
                </a:spcAft>
                <a:buChar char="»"/>
                <a:defRPr sz="2000">
                  <a:latin typeface="Arial" pitchFamily="34" charset="0"/>
                </a:defRPr>
              </a:lvl7pPr>
              <a:lvl8pPr marL="3429000" indent="-228600" eaLnBrk="0" fontAlgn="base" hangingPunct="0">
                <a:spcBef>
                  <a:spcPct val="20000"/>
                </a:spcBef>
                <a:spcAft>
                  <a:spcPct val="0"/>
                </a:spcAft>
                <a:buChar char="»"/>
                <a:defRPr sz="2000">
                  <a:latin typeface="Arial" pitchFamily="34" charset="0"/>
                </a:defRPr>
              </a:lvl8pPr>
              <a:lvl9pPr marL="3886200" indent="-228600" eaLnBrk="0" fontAlgn="base" hangingPunct="0">
                <a:spcBef>
                  <a:spcPct val="20000"/>
                </a:spcBef>
                <a:spcAft>
                  <a:spcPct val="0"/>
                </a:spcAft>
                <a:buChar char="»"/>
                <a:defRPr sz="2000">
                  <a:latin typeface="Arial" pitchFamily="34" charset="0"/>
                </a:defRPr>
              </a:lvl9pPr>
            </a:lstStyle>
            <a:p>
              <a:r>
                <a:rPr lang="en-GB" altLang="de-DE" dirty="0"/>
                <a:t>Heterozygous</a:t>
              </a:r>
            </a:p>
          </p:txBody>
        </p:sp>
        <p:sp>
          <p:nvSpPr>
            <p:cNvPr id="346" name="Text Box 354"/>
            <p:cNvSpPr txBox="1">
              <a:spLocks noChangeArrowheads="1"/>
            </p:cNvSpPr>
            <p:nvPr/>
          </p:nvSpPr>
          <p:spPr bwMode="auto">
            <a:xfrm>
              <a:off x="6890542" y="5829361"/>
              <a:ext cx="859188" cy="369332"/>
            </a:xfrm>
            <a:prstGeom prst="rect">
              <a:avLst/>
            </a:prstGeom>
            <a:solidFill>
              <a:schemeClr val="bg1"/>
            </a:solidFill>
            <a:ln w="12700">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50000"/>
                </a:spcBef>
                <a:buFontTx/>
                <a:buNone/>
              </a:pPr>
              <a:r>
                <a:rPr lang="en-GB" altLang="de-DE" sz="1800" b="1" dirty="0">
                  <a:solidFill>
                    <a:srgbClr val="6666FF"/>
                  </a:solidFill>
                  <a:cs typeface="Arial" panose="020B0604020202020204" pitchFamily="34" charset="0"/>
                </a:rPr>
                <a:t>A</a:t>
              </a:r>
              <a:r>
                <a:rPr lang="en-GB" altLang="de-DE" sz="1800" b="1" baseline="-25000" dirty="0">
                  <a:solidFill>
                    <a:srgbClr val="6666FF"/>
                  </a:solidFill>
                  <a:cs typeface="Arial" panose="020B0604020202020204" pitchFamily="34" charset="0"/>
                </a:rPr>
                <a:t>2</a:t>
              </a:r>
              <a:r>
                <a:rPr lang="en-GB" altLang="de-DE" sz="1800" b="1" dirty="0">
                  <a:solidFill>
                    <a:srgbClr val="6666FF"/>
                  </a:solidFill>
                  <a:cs typeface="Arial" panose="020B0604020202020204" pitchFamily="34" charset="0"/>
                </a:rPr>
                <a:t>A</a:t>
              </a:r>
              <a:r>
                <a:rPr lang="en-GB" altLang="de-DE" sz="1800" b="1" baseline="-25000" dirty="0">
                  <a:solidFill>
                    <a:srgbClr val="6666FF"/>
                  </a:solidFill>
                  <a:cs typeface="Arial" panose="020B0604020202020204" pitchFamily="34" charset="0"/>
                </a:rPr>
                <a:t>2</a:t>
              </a:r>
            </a:p>
          </p:txBody>
        </p:sp>
        <p:sp>
          <p:nvSpPr>
            <p:cNvPr id="347" name="Freeform 355"/>
            <p:cNvSpPr>
              <a:spLocks/>
            </p:cNvSpPr>
            <p:nvPr/>
          </p:nvSpPr>
          <p:spPr bwMode="auto">
            <a:xfrm>
              <a:off x="6207860" y="976192"/>
              <a:ext cx="1317227" cy="4654783"/>
            </a:xfrm>
            <a:custGeom>
              <a:avLst/>
              <a:gdLst>
                <a:gd name="T0" fmla="*/ 2147483647 w 903"/>
                <a:gd name="T1" fmla="*/ 2147483647 h 3191"/>
                <a:gd name="T2" fmla="*/ 2147483647 w 903"/>
                <a:gd name="T3" fmla="*/ 2147483647 h 3191"/>
                <a:gd name="T4" fmla="*/ 2147483647 w 903"/>
                <a:gd name="T5" fmla="*/ 2147483647 h 3191"/>
                <a:gd name="T6" fmla="*/ 2147483647 w 903"/>
                <a:gd name="T7" fmla="*/ 2147483647 h 3191"/>
                <a:gd name="T8" fmla="*/ 2147483647 w 903"/>
                <a:gd name="T9" fmla="*/ 2147483647 h 3191"/>
                <a:gd name="T10" fmla="*/ 2147483647 w 903"/>
                <a:gd name="T11" fmla="*/ 2147483647 h 3191"/>
                <a:gd name="T12" fmla="*/ 2147483647 w 903"/>
                <a:gd name="T13" fmla="*/ 2147483647 h 3191"/>
                <a:gd name="T14" fmla="*/ 2147483647 w 903"/>
                <a:gd name="T15" fmla="*/ 2147483647 h 3191"/>
                <a:gd name="T16" fmla="*/ 2147483647 w 903"/>
                <a:gd name="T17" fmla="*/ 2147483647 h 3191"/>
                <a:gd name="T18" fmla="*/ 2147483647 w 903"/>
                <a:gd name="T19" fmla="*/ 2147483647 h 3191"/>
                <a:gd name="T20" fmla="*/ 2147483647 w 903"/>
                <a:gd name="T21" fmla="*/ 2147483647 h 3191"/>
                <a:gd name="T22" fmla="*/ 2147483647 w 903"/>
                <a:gd name="T23" fmla="*/ 2147483647 h 3191"/>
                <a:gd name="T24" fmla="*/ 2147483647 w 903"/>
                <a:gd name="T25" fmla="*/ 2147483647 h 3191"/>
                <a:gd name="T26" fmla="*/ 2147483647 w 903"/>
                <a:gd name="T27" fmla="*/ 0 h 319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03" h="3191">
                  <a:moveTo>
                    <a:pt x="694" y="3191"/>
                  </a:moveTo>
                  <a:cubicBezTo>
                    <a:pt x="681" y="3111"/>
                    <a:pt x="668" y="3032"/>
                    <a:pt x="670" y="2949"/>
                  </a:cubicBezTo>
                  <a:cubicBezTo>
                    <a:pt x="672" y="2866"/>
                    <a:pt x="700" y="2771"/>
                    <a:pt x="705" y="2693"/>
                  </a:cubicBezTo>
                  <a:cubicBezTo>
                    <a:pt x="710" y="2615"/>
                    <a:pt x="701" y="2548"/>
                    <a:pt x="699" y="2478"/>
                  </a:cubicBezTo>
                  <a:cubicBezTo>
                    <a:pt x="697" y="2408"/>
                    <a:pt x="732" y="2346"/>
                    <a:pt x="693" y="2274"/>
                  </a:cubicBezTo>
                  <a:cubicBezTo>
                    <a:pt x="654" y="2202"/>
                    <a:pt x="507" y="2127"/>
                    <a:pt x="466" y="2048"/>
                  </a:cubicBezTo>
                  <a:cubicBezTo>
                    <a:pt x="425" y="1969"/>
                    <a:pt x="483" y="1883"/>
                    <a:pt x="449" y="1803"/>
                  </a:cubicBezTo>
                  <a:cubicBezTo>
                    <a:pt x="415" y="1723"/>
                    <a:pt x="295" y="1654"/>
                    <a:pt x="263" y="1570"/>
                  </a:cubicBezTo>
                  <a:cubicBezTo>
                    <a:pt x="231" y="1486"/>
                    <a:pt x="261" y="1374"/>
                    <a:pt x="257" y="1297"/>
                  </a:cubicBezTo>
                  <a:cubicBezTo>
                    <a:pt x="253" y="1220"/>
                    <a:pt x="281" y="1174"/>
                    <a:pt x="239" y="1105"/>
                  </a:cubicBezTo>
                  <a:cubicBezTo>
                    <a:pt x="197" y="1036"/>
                    <a:pt x="14" y="960"/>
                    <a:pt x="7" y="884"/>
                  </a:cubicBezTo>
                  <a:cubicBezTo>
                    <a:pt x="0" y="808"/>
                    <a:pt x="119" y="759"/>
                    <a:pt x="199" y="651"/>
                  </a:cubicBezTo>
                  <a:cubicBezTo>
                    <a:pt x="279" y="543"/>
                    <a:pt x="372" y="346"/>
                    <a:pt x="489" y="238"/>
                  </a:cubicBezTo>
                  <a:cubicBezTo>
                    <a:pt x="606" y="130"/>
                    <a:pt x="754" y="65"/>
                    <a:pt x="903" y="0"/>
                  </a:cubicBezTo>
                </a:path>
              </a:pathLst>
            </a:custGeom>
            <a:noFill/>
            <a:ln w="38100" cmpd="sng">
              <a:solidFill>
                <a:srgbClr val="6666FF"/>
              </a:solidFill>
              <a:round/>
              <a:headEnd type="stealth" w="med" len="med"/>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srgbClr val="6666FF"/>
                </a:solidFill>
                <a:latin typeface="Arial" panose="020B0604020202020204" pitchFamily="34" charset="0"/>
                <a:cs typeface="Arial" panose="020B0604020202020204" pitchFamily="34" charset="0"/>
              </a:endParaRPr>
            </a:p>
          </p:txBody>
        </p:sp>
        <p:sp>
          <p:nvSpPr>
            <p:cNvPr id="348" name="Freeform 356"/>
            <p:cNvSpPr>
              <a:spLocks/>
            </p:cNvSpPr>
            <p:nvPr/>
          </p:nvSpPr>
          <p:spPr bwMode="auto">
            <a:xfrm>
              <a:off x="7220213" y="1025788"/>
              <a:ext cx="1060492" cy="4670830"/>
            </a:xfrm>
            <a:custGeom>
              <a:avLst/>
              <a:gdLst>
                <a:gd name="T0" fmla="*/ 0 w 727"/>
                <a:gd name="T1" fmla="*/ 2147483647 h 3202"/>
                <a:gd name="T2" fmla="*/ 2147483647 w 727"/>
                <a:gd name="T3" fmla="*/ 2147483647 h 3202"/>
                <a:gd name="T4" fmla="*/ 2147483647 w 727"/>
                <a:gd name="T5" fmla="*/ 2147483647 h 3202"/>
                <a:gd name="T6" fmla="*/ 2147483647 w 727"/>
                <a:gd name="T7" fmla="*/ 2147483647 h 3202"/>
                <a:gd name="T8" fmla="*/ 2147483647 w 727"/>
                <a:gd name="T9" fmla="*/ 2147483647 h 3202"/>
                <a:gd name="T10" fmla="*/ 2147483647 w 727"/>
                <a:gd name="T11" fmla="*/ 2147483647 h 3202"/>
                <a:gd name="T12" fmla="*/ 2147483647 w 727"/>
                <a:gd name="T13" fmla="*/ 2147483647 h 3202"/>
                <a:gd name="T14" fmla="*/ 2147483647 w 727"/>
                <a:gd name="T15" fmla="*/ 2147483647 h 3202"/>
                <a:gd name="T16" fmla="*/ 2147483647 w 727"/>
                <a:gd name="T17" fmla="*/ 2147483647 h 3202"/>
                <a:gd name="T18" fmla="*/ 2147483647 w 727"/>
                <a:gd name="T19" fmla="*/ 2147483647 h 3202"/>
                <a:gd name="T20" fmla="*/ 2147483647 w 727"/>
                <a:gd name="T21" fmla="*/ 2147483647 h 3202"/>
                <a:gd name="T22" fmla="*/ 2147483647 w 727"/>
                <a:gd name="T23" fmla="*/ 2147483647 h 3202"/>
                <a:gd name="T24" fmla="*/ 2147483647 w 727"/>
                <a:gd name="T25" fmla="*/ 2147483647 h 3202"/>
                <a:gd name="T26" fmla="*/ 2147483647 w 727"/>
                <a:gd name="T27" fmla="*/ 0 h 32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27" h="3202">
                  <a:moveTo>
                    <a:pt x="0" y="3202"/>
                  </a:moveTo>
                  <a:cubicBezTo>
                    <a:pt x="73" y="3105"/>
                    <a:pt x="147" y="3009"/>
                    <a:pt x="226" y="2927"/>
                  </a:cubicBezTo>
                  <a:cubicBezTo>
                    <a:pt x="305" y="2845"/>
                    <a:pt x="399" y="2789"/>
                    <a:pt x="476" y="2712"/>
                  </a:cubicBezTo>
                  <a:cubicBezTo>
                    <a:pt x="553" y="2635"/>
                    <a:pt x="655" y="2546"/>
                    <a:pt x="691" y="2462"/>
                  </a:cubicBezTo>
                  <a:cubicBezTo>
                    <a:pt x="727" y="2378"/>
                    <a:pt x="695" y="2286"/>
                    <a:pt x="691" y="2206"/>
                  </a:cubicBezTo>
                  <a:cubicBezTo>
                    <a:pt x="687" y="2126"/>
                    <a:pt x="679" y="2059"/>
                    <a:pt x="668" y="1979"/>
                  </a:cubicBezTo>
                  <a:cubicBezTo>
                    <a:pt x="657" y="1899"/>
                    <a:pt x="664" y="1795"/>
                    <a:pt x="627" y="1723"/>
                  </a:cubicBezTo>
                  <a:cubicBezTo>
                    <a:pt x="590" y="1651"/>
                    <a:pt x="480" y="1624"/>
                    <a:pt x="447" y="1548"/>
                  </a:cubicBezTo>
                  <a:cubicBezTo>
                    <a:pt x="414" y="1472"/>
                    <a:pt x="430" y="1351"/>
                    <a:pt x="430" y="1269"/>
                  </a:cubicBezTo>
                  <a:cubicBezTo>
                    <a:pt x="430" y="1187"/>
                    <a:pt x="438" y="1129"/>
                    <a:pt x="447" y="1054"/>
                  </a:cubicBezTo>
                  <a:cubicBezTo>
                    <a:pt x="456" y="979"/>
                    <a:pt x="520" y="893"/>
                    <a:pt x="482" y="821"/>
                  </a:cubicBezTo>
                  <a:cubicBezTo>
                    <a:pt x="444" y="749"/>
                    <a:pt x="262" y="722"/>
                    <a:pt x="220" y="623"/>
                  </a:cubicBezTo>
                  <a:cubicBezTo>
                    <a:pt x="178" y="524"/>
                    <a:pt x="220" y="331"/>
                    <a:pt x="232" y="227"/>
                  </a:cubicBezTo>
                  <a:cubicBezTo>
                    <a:pt x="244" y="123"/>
                    <a:pt x="278" y="47"/>
                    <a:pt x="290" y="0"/>
                  </a:cubicBezTo>
                </a:path>
              </a:pathLst>
            </a:custGeom>
            <a:noFill/>
            <a:ln w="38100" cmpd="sng">
              <a:solidFill>
                <a:srgbClr val="6666FF"/>
              </a:solidFill>
              <a:round/>
              <a:headEnd type="stealth" w="med" len="med"/>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349" name="Text Box 357"/>
            <p:cNvSpPr txBox="1">
              <a:spLocks noChangeArrowheads="1"/>
            </p:cNvSpPr>
            <p:nvPr/>
          </p:nvSpPr>
          <p:spPr bwMode="auto">
            <a:xfrm>
              <a:off x="6720146" y="6262054"/>
              <a:ext cx="1323061" cy="369332"/>
            </a:xfrm>
            <a:prstGeom prst="rect">
              <a:avLst/>
            </a:prstGeom>
            <a:solidFill>
              <a:schemeClr val="bg1"/>
            </a:solidFill>
            <a:ln w="9525">
              <a:noFill/>
              <a:miter lim="800000"/>
              <a:headEnd/>
              <a:tailEnd/>
            </a:ln>
            <a:effectLst>
              <a:outerShdw dist="35921" dir="2700000" algn="ctr" rotWithShape="0">
                <a:schemeClr val="bg2"/>
              </a:outerShdw>
            </a:effectLst>
          </p:spPr>
          <p:txBody>
            <a:bodyPr wrap="square">
              <a:spAutoFit/>
            </a:bodyPr>
            <a:lstStyle>
              <a:defPPr>
                <a:defRPr lang="en-US"/>
              </a:defPPr>
              <a:lvl1pPr algn="ctr">
                <a:spcBef>
                  <a:spcPct val="50000"/>
                </a:spcBef>
                <a:buFontTx/>
                <a:buNone/>
                <a:defRPr>
                  <a:latin typeface="Arial" pitchFamily="34" charset="0"/>
                  <a:cs typeface="Arial" panose="020B0604020202020204" pitchFamily="34" charset="0"/>
                </a:defRPr>
              </a:lvl1pPr>
              <a:lvl2pPr marL="742950" indent="-285750" eaLnBrk="0" hangingPunct="0">
                <a:spcBef>
                  <a:spcPct val="20000"/>
                </a:spcBef>
                <a:buChar char="–"/>
                <a:defRPr sz="2800">
                  <a:latin typeface="Arial" pitchFamily="34" charset="0"/>
                </a:defRPr>
              </a:lvl2pPr>
              <a:lvl3pPr marL="1143000" indent="-228600" eaLnBrk="0" hangingPunct="0">
                <a:spcBef>
                  <a:spcPct val="20000"/>
                </a:spcBef>
                <a:buChar char="•"/>
                <a:defRPr sz="2400">
                  <a:latin typeface="Arial" pitchFamily="34" charset="0"/>
                </a:defRPr>
              </a:lvl3pPr>
              <a:lvl4pPr marL="1600200" indent="-228600" eaLnBrk="0" hangingPunct="0">
                <a:spcBef>
                  <a:spcPct val="20000"/>
                </a:spcBef>
                <a:buChar char="–"/>
                <a:defRPr sz="2000">
                  <a:latin typeface="Arial" pitchFamily="34" charset="0"/>
                </a:defRPr>
              </a:lvl4pPr>
              <a:lvl5pPr marL="2057400" indent="-228600" eaLnBrk="0" hangingPunct="0">
                <a:spcBef>
                  <a:spcPct val="20000"/>
                </a:spcBef>
                <a:buChar char="»"/>
                <a:defRPr sz="2000">
                  <a:latin typeface="Arial" pitchFamily="34" charset="0"/>
                </a:defRPr>
              </a:lvl5pPr>
              <a:lvl6pPr marL="2514600" indent="-228600" eaLnBrk="0" fontAlgn="base" hangingPunct="0">
                <a:spcBef>
                  <a:spcPct val="20000"/>
                </a:spcBef>
                <a:spcAft>
                  <a:spcPct val="0"/>
                </a:spcAft>
                <a:buChar char="»"/>
                <a:defRPr sz="2000">
                  <a:latin typeface="Arial" pitchFamily="34" charset="0"/>
                </a:defRPr>
              </a:lvl6pPr>
              <a:lvl7pPr marL="2971800" indent="-228600" eaLnBrk="0" fontAlgn="base" hangingPunct="0">
                <a:spcBef>
                  <a:spcPct val="20000"/>
                </a:spcBef>
                <a:spcAft>
                  <a:spcPct val="0"/>
                </a:spcAft>
                <a:buChar char="»"/>
                <a:defRPr sz="2000">
                  <a:latin typeface="Arial" pitchFamily="34" charset="0"/>
                </a:defRPr>
              </a:lvl7pPr>
              <a:lvl8pPr marL="3429000" indent="-228600" eaLnBrk="0" fontAlgn="base" hangingPunct="0">
                <a:spcBef>
                  <a:spcPct val="20000"/>
                </a:spcBef>
                <a:spcAft>
                  <a:spcPct val="0"/>
                </a:spcAft>
                <a:buChar char="»"/>
                <a:defRPr sz="2000">
                  <a:latin typeface="Arial" pitchFamily="34" charset="0"/>
                </a:defRPr>
              </a:lvl8pPr>
              <a:lvl9pPr marL="3886200" indent="-228600" eaLnBrk="0" fontAlgn="base" hangingPunct="0">
                <a:spcBef>
                  <a:spcPct val="20000"/>
                </a:spcBef>
                <a:spcAft>
                  <a:spcPct val="0"/>
                </a:spcAft>
                <a:buChar char="»"/>
                <a:defRPr sz="2000">
                  <a:latin typeface="Arial" pitchFamily="34" charset="0"/>
                </a:defRPr>
              </a:lvl9pPr>
            </a:lstStyle>
            <a:p>
              <a:r>
                <a:rPr lang="en-GB" altLang="de-DE" dirty="0"/>
                <a:t>IBD</a:t>
              </a:r>
            </a:p>
          </p:txBody>
        </p:sp>
        <p:sp>
          <p:nvSpPr>
            <p:cNvPr id="350" name="Freeform 359"/>
            <p:cNvSpPr>
              <a:spLocks/>
            </p:cNvSpPr>
            <p:nvPr/>
          </p:nvSpPr>
          <p:spPr bwMode="auto">
            <a:xfrm>
              <a:off x="3908914" y="993696"/>
              <a:ext cx="698728" cy="1263254"/>
            </a:xfrm>
            <a:custGeom>
              <a:avLst/>
              <a:gdLst>
                <a:gd name="T0" fmla="*/ 2147483647 w 479"/>
                <a:gd name="T1" fmla="*/ 2147483647 h 866"/>
                <a:gd name="T2" fmla="*/ 2147483647 w 479"/>
                <a:gd name="T3" fmla="*/ 2147483647 h 866"/>
                <a:gd name="T4" fmla="*/ 2147483647 w 479"/>
                <a:gd name="T5" fmla="*/ 2147483647 h 866"/>
                <a:gd name="T6" fmla="*/ 2147483647 w 479"/>
                <a:gd name="T7" fmla="*/ 2147483647 h 866"/>
                <a:gd name="T8" fmla="*/ 2147483647 w 479"/>
                <a:gd name="T9" fmla="*/ 2147483647 h 866"/>
                <a:gd name="T10" fmla="*/ 2147483647 w 479"/>
                <a:gd name="T11" fmla="*/ 2147483647 h 866"/>
                <a:gd name="T12" fmla="*/ 2147483647 w 479"/>
                <a:gd name="T13" fmla="*/ 2147483647 h 866"/>
                <a:gd name="T14" fmla="*/ 2147483647 w 479"/>
                <a:gd name="T15" fmla="*/ 2147483647 h 866"/>
                <a:gd name="T16" fmla="*/ 2147483647 w 479"/>
                <a:gd name="T17" fmla="*/ 2147483647 h 866"/>
                <a:gd name="T18" fmla="*/ 2147483647 w 479"/>
                <a:gd name="T19" fmla="*/ 2147483647 h 866"/>
                <a:gd name="T20" fmla="*/ 2147483647 w 479"/>
                <a:gd name="T21" fmla="*/ 2147483647 h 866"/>
                <a:gd name="T22" fmla="*/ 2147483647 w 479"/>
                <a:gd name="T23" fmla="*/ 2147483647 h 866"/>
                <a:gd name="T24" fmla="*/ 2147483647 w 479"/>
                <a:gd name="T25" fmla="*/ 2147483647 h 866"/>
                <a:gd name="T26" fmla="*/ 2147483647 w 479"/>
                <a:gd name="T27" fmla="*/ 0 h 8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79" h="866">
                  <a:moveTo>
                    <a:pt x="2" y="866"/>
                  </a:moveTo>
                  <a:cubicBezTo>
                    <a:pt x="1" y="852"/>
                    <a:pt x="0" y="838"/>
                    <a:pt x="5" y="826"/>
                  </a:cubicBezTo>
                  <a:cubicBezTo>
                    <a:pt x="10" y="814"/>
                    <a:pt x="20" y="804"/>
                    <a:pt x="32" y="794"/>
                  </a:cubicBezTo>
                  <a:cubicBezTo>
                    <a:pt x="44" y="784"/>
                    <a:pt x="59" y="785"/>
                    <a:pt x="80" y="768"/>
                  </a:cubicBezTo>
                  <a:cubicBezTo>
                    <a:pt x="101" y="751"/>
                    <a:pt x="134" y="717"/>
                    <a:pt x="160" y="693"/>
                  </a:cubicBezTo>
                  <a:cubicBezTo>
                    <a:pt x="186" y="669"/>
                    <a:pt x="214" y="645"/>
                    <a:pt x="235" y="624"/>
                  </a:cubicBezTo>
                  <a:cubicBezTo>
                    <a:pt x="256" y="603"/>
                    <a:pt x="265" y="597"/>
                    <a:pt x="288" y="565"/>
                  </a:cubicBezTo>
                  <a:cubicBezTo>
                    <a:pt x="311" y="533"/>
                    <a:pt x="345" y="483"/>
                    <a:pt x="373" y="432"/>
                  </a:cubicBezTo>
                  <a:cubicBezTo>
                    <a:pt x="401" y="381"/>
                    <a:pt x="443" y="300"/>
                    <a:pt x="459" y="256"/>
                  </a:cubicBezTo>
                  <a:cubicBezTo>
                    <a:pt x="475" y="212"/>
                    <a:pt x="479" y="198"/>
                    <a:pt x="469" y="170"/>
                  </a:cubicBezTo>
                  <a:cubicBezTo>
                    <a:pt x="459" y="142"/>
                    <a:pt x="424" y="105"/>
                    <a:pt x="400" y="85"/>
                  </a:cubicBezTo>
                  <a:cubicBezTo>
                    <a:pt x="376" y="65"/>
                    <a:pt x="347" y="57"/>
                    <a:pt x="325" y="48"/>
                  </a:cubicBezTo>
                  <a:cubicBezTo>
                    <a:pt x="303" y="39"/>
                    <a:pt x="285" y="40"/>
                    <a:pt x="267" y="32"/>
                  </a:cubicBezTo>
                  <a:cubicBezTo>
                    <a:pt x="249" y="24"/>
                    <a:pt x="234" y="12"/>
                    <a:pt x="219" y="0"/>
                  </a:cubicBezTo>
                </a:path>
              </a:pathLst>
            </a:custGeom>
            <a:noFill/>
            <a:ln w="19050" cmpd="sng">
              <a:solidFill>
                <a:schemeClr val="tx1">
                  <a:lumMod val="50000"/>
                  <a:lumOff val="50000"/>
                </a:schemeClr>
              </a:solidFill>
              <a:round/>
              <a:headEnd type="oval" w="med" len="med"/>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351" name="Freeform 346"/>
            <p:cNvSpPr>
              <a:spLocks/>
            </p:cNvSpPr>
            <p:nvPr/>
          </p:nvSpPr>
          <p:spPr bwMode="auto">
            <a:xfrm>
              <a:off x="3167883" y="992237"/>
              <a:ext cx="1032775" cy="4638738"/>
            </a:xfrm>
            <a:custGeom>
              <a:avLst/>
              <a:gdLst>
                <a:gd name="T0" fmla="*/ 2147483647 w 708"/>
                <a:gd name="T1" fmla="*/ 2147483647 h 3180"/>
                <a:gd name="T2" fmla="*/ 2147483647 w 708"/>
                <a:gd name="T3" fmla="*/ 2147483647 h 3180"/>
                <a:gd name="T4" fmla="*/ 2147483647 w 708"/>
                <a:gd name="T5" fmla="*/ 2147483647 h 3180"/>
                <a:gd name="T6" fmla="*/ 2147483647 w 708"/>
                <a:gd name="T7" fmla="*/ 2147483647 h 3180"/>
                <a:gd name="T8" fmla="*/ 2147483647 w 708"/>
                <a:gd name="T9" fmla="*/ 2147483647 h 3180"/>
                <a:gd name="T10" fmla="*/ 2147483647 w 708"/>
                <a:gd name="T11" fmla="*/ 2147483647 h 3180"/>
                <a:gd name="T12" fmla="*/ 2147483647 w 708"/>
                <a:gd name="T13" fmla="*/ 2147483647 h 3180"/>
                <a:gd name="T14" fmla="*/ 2147483647 w 708"/>
                <a:gd name="T15" fmla="*/ 2147483647 h 3180"/>
                <a:gd name="T16" fmla="*/ 2147483647 w 708"/>
                <a:gd name="T17" fmla="*/ 2147483647 h 3180"/>
                <a:gd name="T18" fmla="*/ 2147483647 w 708"/>
                <a:gd name="T19" fmla="*/ 2147483647 h 3180"/>
                <a:gd name="T20" fmla="*/ 2147483647 w 708"/>
                <a:gd name="T21" fmla="*/ 2147483647 h 3180"/>
                <a:gd name="T22" fmla="*/ 2147483647 w 708"/>
                <a:gd name="T23" fmla="*/ 2147483647 h 3180"/>
                <a:gd name="T24" fmla="*/ 2147483647 w 708"/>
                <a:gd name="T25" fmla="*/ 2147483647 h 3180"/>
                <a:gd name="T26" fmla="*/ 2147483647 w 708"/>
                <a:gd name="T27" fmla="*/ 0 h 318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08" h="3180">
                  <a:moveTo>
                    <a:pt x="284" y="3180"/>
                  </a:moveTo>
                  <a:cubicBezTo>
                    <a:pt x="283" y="3105"/>
                    <a:pt x="282" y="3030"/>
                    <a:pt x="281" y="2950"/>
                  </a:cubicBezTo>
                  <a:cubicBezTo>
                    <a:pt x="280" y="2870"/>
                    <a:pt x="315" y="2774"/>
                    <a:pt x="275" y="2700"/>
                  </a:cubicBezTo>
                  <a:cubicBezTo>
                    <a:pt x="235" y="2626"/>
                    <a:pt x="82" y="2577"/>
                    <a:pt x="43" y="2502"/>
                  </a:cubicBezTo>
                  <a:cubicBezTo>
                    <a:pt x="4" y="2427"/>
                    <a:pt x="43" y="2331"/>
                    <a:pt x="43" y="2252"/>
                  </a:cubicBezTo>
                  <a:cubicBezTo>
                    <a:pt x="43" y="2173"/>
                    <a:pt x="43" y="2096"/>
                    <a:pt x="43" y="2025"/>
                  </a:cubicBezTo>
                  <a:cubicBezTo>
                    <a:pt x="43" y="1954"/>
                    <a:pt x="0" y="1906"/>
                    <a:pt x="43" y="1827"/>
                  </a:cubicBezTo>
                  <a:cubicBezTo>
                    <a:pt x="86" y="1748"/>
                    <a:pt x="257" y="1634"/>
                    <a:pt x="299" y="1548"/>
                  </a:cubicBezTo>
                  <a:cubicBezTo>
                    <a:pt x="341" y="1462"/>
                    <a:pt x="257" y="1388"/>
                    <a:pt x="293" y="1309"/>
                  </a:cubicBezTo>
                  <a:cubicBezTo>
                    <a:pt x="329" y="1230"/>
                    <a:pt x="476" y="1149"/>
                    <a:pt x="514" y="1071"/>
                  </a:cubicBezTo>
                  <a:cubicBezTo>
                    <a:pt x="552" y="993"/>
                    <a:pt x="522" y="912"/>
                    <a:pt x="520" y="838"/>
                  </a:cubicBezTo>
                  <a:cubicBezTo>
                    <a:pt x="518" y="764"/>
                    <a:pt x="471" y="733"/>
                    <a:pt x="502" y="629"/>
                  </a:cubicBezTo>
                  <a:cubicBezTo>
                    <a:pt x="533" y="525"/>
                    <a:pt x="708" y="320"/>
                    <a:pt x="706" y="215"/>
                  </a:cubicBezTo>
                  <a:cubicBezTo>
                    <a:pt x="704" y="110"/>
                    <a:pt x="597" y="55"/>
                    <a:pt x="491" y="0"/>
                  </a:cubicBezTo>
                </a:path>
              </a:pathLst>
            </a:custGeom>
            <a:noFill/>
            <a:ln w="38100" cmpd="sng">
              <a:solidFill>
                <a:schemeClr val="tx1"/>
              </a:solidFill>
              <a:round/>
              <a:headEnd type="stealth" w="med" len="med"/>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latin typeface="Arial" panose="020B0604020202020204" pitchFamily="34" charset="0"/>
                <a:cs typeface="Arial" panose="020B0604020202020204" pitchFamily="34" charset="0"/>
              </a:endParaRPr>
            </a:p>
          </p:txBody>
        </p:sp>
        <p:sp>
          <p:nvSpPr>
            <p:cNvPr id="353" name="Text Box 352"/>
            <p:cNvSpPr txBox="1">
              <a:spLocks noChangeArrowheads="1"/>
            </p:cNvSpPr>
            <p:nvPr/>
          </p:nvSpPr>
          <p:spPr bwMode="auto">
            <a:xfrm>
              <a:off x="1585621" y="6250963"/>
              <a:ext cx="759993" cy="369332"/>
            </a:xfrm>
            <a:prstGeom prst="rect">
              <a:avLst/>
            </a:prstGeom>
            <a:solidFill>
              <a:schemeClr val="bg1"/>
            </a:solidFill>
            <a:ln w="9525">
              <a:noFill/>
              <a:miter lim="800000"/>
              <a:headEnd/>
              <a:tailEnd/>
            </a:ln>
            <a:effectLst>
              <a:outerShdw dist="35921" dir="2700000" algn="ctr" rotWithShape="0">
                <a:schemeClr val="bg2"/>
              </a:outerShdw>
            </a:effec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50000"/>
                </a:spcBef>
                <a:buFontTx/>
                <a:buNone/>
              </a:pPr>
              <a:r>
                <a:rPr lang="en-GB" altLang="de-DE" sz="1800" dirty="0">
                  <a:cs typeface="Arial" panose="020B0604020202020204" pitchFamily="34" charset="0"/>
                </a:rPr>
                <a:t>AIS</a:t>
              </a:r>
            </a:p>
          </p:txBody>
        </p:sp>
        <p:sp>
          <p:nvSpPr>
            <p:cNvPr id="354" name="Oval 38"/>
            <p:cNvSpPr>
              <a:spLocks noChangeArrowheads="1"/>
            </p:cNvSpPr>
            <p:nvPr/>
          </p:nvSpPr>
          <p:spPr bwMode="auto">
            <a:xfrm>
              <a:off x="1799270" y="1494965"/>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55" name="Oval 39"/>
            <p:cNvSpPr>
              <a:spLocks noChangeArrowheads="1"/>
            </p:cNvSpPr>
            <p:nvPr/>
          </p:nvSpPr>
          <p:spPr bwMode="auto">
            <a:xfrm>
              <a:off x="2130401" y="1494965"/>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56" name="Oval 40"/>
            <p:cNvSpPr>
              <a:spLocks noChangeArrowheads="1"/>
            </p:cNvSpPr>
            <p:nvPr/>
          </p:nvSpPr>
          <p:spPr bwMode="auto">
            <a:xfrm>
              <a:off x="2461530" y="1494965"/>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57" name="Oval 41"/>
            <p:cNvSpPr>
              <a:spLocks noChangeArrowheads="1"/>
            </p:cNvSpPr>
            <p:nvPr/>
          </p:nvSpPr>
          <p:spPr bwMode="auto">
            <a:xfrm>
              <a:off x="2791201" y="1494965"/>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58" name="Oval 42"/>
            <p:cNvSpPr>
              <a:spLocks noChangeArrowheads="1"/>
            </p:cNvSpPr>
            <p:nvPr/>
          </p:nvSpPr>
          <p:spPr bwMode="auto">
            <a:xfrm>
              <a:off x="3123790" y="1494965"/>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59" name="Oval 43"/>
            <p:cNvSpPr>
              <a:spLocks noChangeArrowheads="1"/>
            </p:cNvSpPr>
            <p:nvPr/>
          </p:nvSpPr>
          <p:spPr bwMode="auto">
            <a:xfrm>
              <a:off x="3454920" y="1494965"/>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60" name="Oval 44"/>
            <p:cNvSpPr>
              <a:spLocks noChangeArrowheads="1"/>
            </p:cNvSpPr>
            <p:nvPr/>
          </p:nvSpPr>
          <p:spPr bwMode="auto">
            <a:xfrm>
              <a:off x="3786050" y="1494965"/>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61" name="Oval 45"/>
            <p:cNvSpPr>
              <a:spLocks noChangeArrowheads="1"/>
            </p:cNvSpPr>
            <p:nvPr/>
          </p:nvSpPr>
          <p:spPr bwMode="auto">
            <a:xfrm>
              <a:off x="4115721" y="1494965"/>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62" name="Oval 46"/>
            <p:cNvSpPr>
              <a:spLocks noChangeArrowheads="1"/>
            </p:cNvSpPr>
            <p:nvPr/>
          </p:nvSpPr>
          <p:spPr bwMode="auto">
            <a:xfrm>
              <a:off x="4446852" y="1494965"/>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63" name="Oval 47"/>
            <p:cNvSpPr>
              <a:spLocks noChangeArrowheads="1"/>
            </p:cNvSpPr>
            <p:nvPr/>
          </p:nvSpPr>
          <p:spPr bwMode="auto">
            <a:xfrm>
              <a:off x="4777981" y="1494965"/>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64" name="Oval 48"/>
            <p:cNvSpPr>
              <a:spLocks noChangeArrowheads="1"/>
            </p:cNvSpPr>
            <p:nvPr/>
          </p:nvSpPr>
          <p:spPr bwMode="auto">
            <a:xfrm>
              <a:off x="5109111" y="1494965"/>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65" name="Oval 49"/>
            <p:cNvSpPr>
              <a:spLocks noChangeArrowheads="1"/>
            </p:cNvSpPr>
            <p:nvPr/>
          </p:nvSpPr>
          <p:spPr bwMode="auto">
            <a:xfrm>
              <a:off x="5438783" y="1494965"/>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66" name="Oval 50"/>
            <p:cNvSpPr>
              <a:spLocks noChangeArrowheads="1"/>
            </p:cNvSpPr>
            <p:nvPr/>
          </p:nvSpPr>
          <p:spPr bwMode="auto">
            <a:xfrm>
              <a:off x="5768454" y="1494965"/>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67" name="Oval 51"/>
            <p:cNvSpPr>
              <a:spLocks noChangeArrowheads="1"/>
            </p:cNvSpPr>
            <p:nvPr/>
          </p:nvSpPr>
          <p:spPr bwMode="auto">
            <a:xfrm>
              <a:off x="6099583" y="1494965"/>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68" name="Oval 52"/>
            <p:cNvSpPr>
              <a:spLocks noChangeArrowheads="1"/>
            </p:cNvSpPr>
            <p:nvPr/>
          </p:nvSpPr>
          <p:spPr bwMode="auto">
            <a:xfrm>
              <a:off x="6430714" y="1494965"/>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69" name="Oval 53"/>
            <p:cNvSpPr>
              <a:spLocks noChangeArrowheads="1"/>
            </p:cNvSpPr>
            <p:nvPr/>
          </p:nvSpPr>
          <p:spPr bwMode="auto">
            <a:xfrm>
              <a:off x="6760385" y="1494965"/>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70" name="Oval 54"/>
            <p:cNvSpPr>
              <a:spLocks noChangeArrowheads="1"/>
            </p:cNvSpPr>
            <p:nvPr/>
          </p:nvSpPr>
          <p:spPr bwMode="auto">
            <a:xfrm>
              <a:off x="7092974" y="1494965"/>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71" name="Oval 55"/>
            <p:cNvSpPr>
              <a:spLocks noChangeArrowheads="1"/>
            </p:cNvSpPr>
            <p:nvPr/>
          </p:nvSpPr>
          <p:spPr bwMode="auto">
            <a:xfrm>
              <a:off x="7424103" y="1494965"/>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72" name="Oval 56"/>
            <p:cNvSpPr>
              <a:spLocks noChangeArrowheads="1"/>
            </p:cNvSpPr>
            <p:nvPr/>
          </p:nvSpPr>
          <p:spPr bwMode="auto">
            <a:xfrm>
              <a:off x="7755234" y="1494965"/>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73" name="Oval 57"/>
            <p:cNvSpPr>
              <a:spLocks noChangeArrowheads="1"/>
            </p:cNvSpPr>
            <p:nvPr/>
          </p:nvSpPr>
          <p:spPr bwMode="auto">
            <a:xfrm>
              <a:off x="8084905" y="1494965"/>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74" name="Oval 58"/>
            <p:cNvSpPr>
              <a:spLocks noChangeArrowheads="1"/>
            </p:cNvSpPr>
            <p:nvPr/>
          </p:nvSpPr>
          <p:spPr bwMode="auto">
            <a:xfrm>
              <a:off x="805881" y="1494965"/>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75" name="Oval 59"/>
            <p:cNvSpPr>
              <a:spLocks noChangeArrowheads="1"/>
            </p:cNvSpPr>
            <p:nvPr/>
          </p:nvSpPr>
          <p:spPr bwMode="auto">
            <a:xfrm>
              <a:off x="1137010" y="1494965"/>
              <a:ext cx="264029"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sp>
          <p:nvSpPr>
            <p:cNvPr id="376" name="Oval 60"/>
            <p:cNvSpPr>
              <a:spLocks noChangeArrowheads="1"/>
            </p:cNvSpPr>
            <p:nvPr/>
          </p:nvSpPr>
          <p:spPr bwMode="auto">
            <a:xfrm>
              <a:off x="1468141" y="1494965"/>
              <a:ext cx="264028" cy="264028"/>
            </a:xfrm>
            <a:prstGeom prst="ellips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GB" altLang="de-DE" sz="1800" dirty="0">
                <a:cs typeface="Arial" panose="020B0604020202020204" pitchFamily="34" charset="0"/>
              </a:endParaRPr>
            </a:p>
          </p:txBody>
        </p:sp>
      </p:grpSp>
      <p:sp>
        <p:nvSpPr>
          <p:cNvPr id="377" name="Textfeld 5">
            <a:extLst>
              <a:ext uri="{FF2B5EF4-FFF2-40B4-BE49-F238E27FC236}">
                <a16:creationId xmlns:a16="http://schemas.microsoft.com/office/drawing/2014/main" id="{63DC9FE5-054E-4A1F-BBA3-C9A3921E0E1D}"/>
              </a:ext>
            </a:extLst>
          </p:cNvPr>
          <p:cNvSpPr txBox="1"/>
          <p:nvPr/>
        </p:nvSpPr>
        <p:spPr>
          <a:xfrm>
            <a:off x="43107" y="6360335"/>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9</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841346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5406</Words>
  <Application>Microsoft Office PowerPoint</Application>
  <PresentationFormat>Widescreen</PresentationFormat>
  <Paragraphs>449</Paragraphs>
  <Slides>27</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Links</vt:lpstr>
      </vt:variant>
      <vt:variant>
        <vt:i4>3</vt:i4>
      </vt:variant>
      <vt:variant>
        <vt:lpstr>Slide Titles</vt:lpstr>
      </vt:variant>
      <vt:variant>
        <vt:i4>27</vt:i4>
      </vt:variant>
    </vt:vector>
  </HeadingPairs>
  <TitlesOfParts>
    <vt:vector size="38" baseType="lpstr">
      <vt:lpstr>Arial</vt:lpstr>
      <vt:lpstr>Arial Narrow</vt:lpstr>
      <vt:lpstr>Calibri</vt:lpstr>
      <vt:lpstr>Calibri Light</vt:lpstr>
      <vt:lpstr>Cambria Math</vt:lpstr>
      <vt:lpstr>Lucida Handwriting</vt:lpstr>
      <vt:lpstr>Times New Roman</vt:lpstr>
      <vt:lpstr>Office Theme</vt:lpstr>
      <vt:lpstr>file:///C:\Göttingen\W.Link\Daten%20(D)\MODULE\Modul%20PBMGR\Sommer%202018+2019+2020+2021+2022!\2021+2022\halbgeschwister%20inzucht%20F%20Ableitung.docx</vt:lpstr>
      <vt:lpstr>file:///C:\Göttingen\W.Link\Daten%20(D)\MODULE\Modul%20PBMGR\Sommer%202018+2019+2020+2021+2022!\2021+2022\heterosis%20in%20environments%201.docx</vt:lpstr>
      <vt:lpstr>file:///C:\Göttingen\W.Link\Daten%20(D)\pdf-Dateien\Für%20Lehre\ab%20Februar%202022\die%20Chapter%20Zuchtmethodik\heterosis%20in%20environments%202.docx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QQQ</dc:creator>
  <cp:lastModifiedBy>Wolfgang</cp:lastModifiedBy>
  <cp:revision>417</cp:revision>
  <dcterms:created xsi:type="dcterms:W3CDTF">2023-03-17T12:53:55Z</dcterms:created>
  <dcterms:modified xsi:type="dcterms:W3CDTF">2026-07-27T10:54:18Z</dcterms:modified>
</cp:coreProperties>
</file>